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 id="270" r:id="rId14"/>
    <p:sldId id="271" r:id="rId15"/>
    <p:sldId id="281" r:id="rId16"/>
    <p:sldId id="282" r:id="rId17"/>
    <p:sldId id="283" r:id="rId18"/>
    <p:sldId id="284" r:id="rId19"/>
    <p:sldId id="268" r:id="rId20"/>
    <p:sldId id="272" r:id="rId21"/>
    <p:sldId id="273" r:id="rId22"/>
    <p:sldId id="274" r:id="rId23"/>
    <p:sldId id="275" r:id="rId24"/>
    <p:sldId id="276" r:id="rId25"/>
    <p:sldId id="280" r:id="rId26"/>
    <p:sldId id="277" r:id="rId27"/>
    <p:sldId id="278"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4649"/>
  </p:normalViewPr>
  <p:slideViewPr>
    <p:cSldViewPr snapToGrid="0" snapToObjects="1">
      <p:cViewPr varScale="1">
        <p:scale>
          <a:sx n="97" d="100"/>
          <a:sy n="97" d="100"/>
        </p:scale>
        <p:origin x="520"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75C063-02D5-2B46-9C85-346D4D5535FE}" type="datetimeFigureOut">
              <a:rPr lang="en-US" smtClean="0"/>
              <a:t>8/17/17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8B9EAB-9194-C349-939B-458D4FF5A6A9}" type="slidenum">
              <a:rPr lang="en-US" smtClean="0"/>
              <a:t>‹#›</a:t>
            </a:fld>
            <a:endParaRPr lang="en-US"/>
          </a:p>
        </p:txBody>
      </p:sp>
    </p:spTree>
    <p:extLst>
      <p:ext uri="{BB962C8B-B14F-4D97-AF65-F5344CB8AC3E}">
        <p14:creationId xmlns:p14="http://schemas.microsoft.com/office/powerpoint/2010/main" val="2896419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Add</a:t>
            </a:r>
            <a:r>
              <a:rPr lang="en-US" baseline="0" dirty="0" smtClean="0"/>
              <a:t> something about same-sex marriage grievances</a:t>
            </a:r>
            <a:r>
              <a:rPr lang="is-IS" baseline="0" smtClean="0"/>
              <a:t>… </a:t>
            </a:r>
            <a:endParaRPr lang="en-US"/>
          </a:p>
        </p:txBody>
      </p:sp>
      <p:sp>
        <p:nvSpPr>
          <p:cNvPr id="4" name="Slide Number Placeholder 3"/>
          <p:cNvSpPr>
            <a:spLocks noGrp="1"/>
          </p:cNvSpPr>
          <p:nvPr>
            <p:ph type="sldNum" sz="quarter" idx="10"/>
          </p:nvPr>
        </p:nvSpPr>
        <p:spPr/>
        <p:txBody>
          <a:bodyPr/>
          <a:lstStyle/>
          <a:p>
            <a:fld id="{ED8B9EAB-9194-C349-939B-458D4FF5A6A9}" type="slidenum">
              <a:rPr lang="en-US" smtClean="0"/>
              <a:t>1</a:t>
            </a:fld>
            <a:endParaRPr lang="en-US"/>
          </a:p>
        </p:txBody>
      </p:sp>
    </p:spTree>
    <p:extLst>
      <p:ext uri="{BB962C8B-B14F-4D97-AF65-F5344CB8AC3E}">
        <p14:creationId xmlns:p14="http://schemas.microsoft.com/office/powerpoint/2010/main" val="2516192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16</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17</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18</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i="1" dirty="0" smtClean="0"/>
              <a:t>Post civil war south, declining cotton prices increased poor whites’ frustration, who took out their frustration on local Blacks</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19</a:t>
            </a:fld>
            <a:endParaRPr lang="en-US"/>
          </a:p>
        </p:txBody>
      </p:sp>
    </p:spTree>
    <p:extLst>
      <p:ext uri="{BB962C8B-B14F-4D97-AF65-F5344CB8AC3E}">
        <p14:creationId xmlns:p14="http://schemas.microsoft.com/office/powerpoint/2010/main" val="2229417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Framing is</a:t>
            </a:r>
            <a:r>
              <a:rPr lang="en-US" baseline="0" dirty="0" smtClean="0"/>
              <a:t> a way of packaging a belief, view, or argument for consumption and convincing others </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22</a:t>
            </a:fld>
            <a:endParaRPr lang="en-US"/>
          </a:p>
        </p:txBody>
      </p:sp>
    </p:spTree>
    <p:extLst>
      <p:ext uri="{BB962C8B-B14F-4D97-AF65-F5344CB8AC3E}">
        <p14:creationId xmlns:p14="http://schemas.microsoft.com/office/powerpoint/2010/main" val="1619502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Social Movements must</a:t>
            </a:r>
            <a:r>
              <a:rPr lang="en-US" baseline="0" dirty="0" smtClean="0"/>
              <a:t> engage in framing</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23</a:t>
            </a:fld>
            <a:endParaRPr lang="en-US"/>
          </a:p>
        </p:txBody>
      </p:sp>
    </p:spTree>
    <p:extLst>
      <p:ext uri="{BB962C8B-B14F-4D97-AF65-F5344CB8AC3E}">
        <p14:creationId xmlns:p14="http://schemas.microsoft.com/office/powerpoint/2010/main" val="3148152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P54: Austin, TX need to build a new Salvation Army</a:t>
            </a:r>
            <a:r>
              <a:rPr lang="en-US" baseline="0" dirty="0" smtClean="0"/>
              <a:t> to deal with its homeless problem in the 1980s. Relocation effort faced backlash from NIMBY movements. NIMBY movements portrayed its residents as being victimized by relocation of Salvation Army. Was difficult since SA was a Christian, charitable/outreach organization, so NIMBY movements needed more negative claims against it.</a:t>
            </a:r>
          </a:p>
          <a:p>
            <a:endParaRPr lang="en-US" baseline="0" dirty="0" smtClean="0"/>
          </a:p>
          <a:p>
            <a:r>
              <a:rPr lang="en-US" baseline="0" dirty="0" smtClean="0"/>
              <a:t>Focused on transients, how they threatened neighborhood women and children. Kept framing the homeless as criminally inclined, drunken, sex-crazed men who would infiltrate their communities and rob their homes and rape their women. </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24</a:t>
            </a:fld>
            <a:endParaRPr lang="en-US"/>
          </a:p>
        </p:txBody>
      </p:sp>
    </p:spTree>
    <p:extLst>
      <p:ext uri="{BB962C8B-B14F-4D97-AF65-F5344CB8AC3E}">
        <p14:creationId xmlns:p14="http://schemas.microsoft.com/office/powerpoint/2010/main" val="3148152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P54: Austin, TX need to build a new Salvation Army</a:t>
            </a:r>
            <a:r>
              <a:rPr lang="en-US" baseline="0" dirty="0" smtClean="0"/>
              <a:t> to deal with its homeless problem in the 1980s. Relocation effort faced backlash from NIMBY movements. NIMBY movements portrayed its residents as being victimized by relocation of Salvation Army. Was difficult since SA was a Christian, charitable/outreach organization, so NIMBY movements needed more negative claims against it.</a:t>
            </a:r>
          </a:p>
          <a:p>
            <a:endParaRPr lang="en-US" baseline="0" dirty="0" smtClean="0"/>
          </a:p>
          <a:p>
            <a:r>
              <a:rPr lang="en-US" baseline="0" dirty="0" smtClean="0"/>
              <a:t>Focused on transients, how they threatened neighborhood women and children. Kept framing the homeless as criminally inclined, drunken, sex-crazed men who would infiltrate their communities and rob their homes and rape their women. </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25</a:t>
            </a:fld>
            <a:endParaRPr lang="en-US"/>
          </a:p>
        </p:txBody>
      </p:sp>
    </p:spTree>
    <p:extLst>
      <p:ext uri="{BB962C8B-B14F-4D97-AF65-F5344CB8AC3E}">
        <p14:creationId xmlns:p14="http://schemas.microsoft.com/office/powerpoint/2010/main" val="3148152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Heavens</a:t>
            </a:r>
            <a:r>
              <a:rPr lang="en-US" baseline="0" dirty="0" smtClean="0"/>
              <a:t> Gate</a:t>
            </a:r>
            <a:r>
              <a:rPr lang="is-IS" baseline="0" dirty="0" smtClean="0"/>
              <a:t>…religious movement march 1997, thought that if they committed suicide, they would be transported to a UFO trailing the Hale-Bopp comet (the last comet of the century).</a:t>
            </a:r>
          </a:p>
          <a:p>
            <a:endParaRPr lang="is-IS" baseline="0" dirty="0" smtClean="0"/>
          </a:p>
          <a:p>
            <a:r>
              <a:rPr lang="is-IS" baseline="0" dirty="0" smtClean="0"/>
              <a:t>needed the empirical event of Hale Bop’s comet in order for it to be framed as a passage to Heaven</a:t>
            </a:r>
          </a:p>
          <a:p>
            <a:r>
              <a:rPr lang="is-IS" baseline="0" dirty="0" smtClean="0"/>
              <a:t>Also need to take place in a cultural environment that allowed for the free expression of religion</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27</a:t>
            </a:fld>
            <a:endParaRPr lang="en-US"/>
          </a:p>
        </p:txBody>
      </p:sp>
    </p:spTree>
    <p:extLst>
      <p:ext uri="{BB962C8B-B14F-4D97-AF65-F5344CB8AC3E}">
        <p14:creationId xmlns:p14="http://schemas.microsoft.com/office/powerpoint/2010/main" val="2019191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Heavens</a:t>
            </a:r>
            <a:r>
              <a:rPr lang="en-US" baseline="0" dirty="0" smtClean="0"/>
              <a:t> Gate</a:t>
            </a:r>
            <a:r>
              <a:rPr lang="is-IS" baseline="0" smtClean="0"/>
              <a:t>…religious movement </a:t>
            </a:r>
            <a:r>
              <a:rPr lang="is-IS" baseline="0" dirty="0" smtClean="0"/>
              <a:t>march 1997, thought that if they committed suicide, they would be transported to a UFO trailing the Hale-Bopp comet (the last comet of the century).</a:t>
            </a:r>
          </a:p>
          <a:p>
            <a:endParaRPr lang="is-IS" baseline="0" dirty="0" smtClean="0"/>
          </a:p>
          <a:p>
            <a:r>
              <a:rPr lang="is-IS" baseline="0" dirty="0" smtClean="0"/>
              <a:t>needed the empirical event of Hale Bop’s comet in order for it to be framed as a passage to Heaven</a:t>
            </a:r>
          </a:p>
          <a:p>
            <a:r>
              <a:rPr lang="is-IS" baseline="0" dirty="0" smtClean="0"/>
              <a:t>Also need to take place in a cultural environment that allowed for the free expression of religion</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28</a:t>
            </a:fld>
            <a:endParaRPr lang="en-US"/>
          </a:p>
        </p:txBody>
      </p:sp>
    </p:spTree>
    <p:extLst>
      <p:ext uri="{BB962C8B-B14F-4D97-AF65-F5344CB8AC3E}">
        <p14:creationId xmlns:p14="http://schemas.microsoft.com/office/powerpoint/2010/main" val="20191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Deeply felt, shared grievances are most important driver for social movements</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2</a:t>
            </a:fld>
            <a:endParaRPr lang="en-US"/>
          </a:p>
        </p:txBody>
      </p:sp>
    </p:spTree>
    <p:extLst>
      <p:ext uri="{BB962C8B-B14F-4D97-AF65-F5344CB8AC3E}">
        <p14:creationId xmlns:p14="http://schemas.microsoft.com/office/powerpoint/2010/main" val="4294698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1960s, response to Collective Behavior theories</a:t>
            </a:r>
            <a:r>
              <a:rPr lang="en-US" baseline="0" dirty="0" smtClean="0"/>
              <a:t> that g</a:t>
            </a:r>
            <a:r>
              <a:rPr lang="en-US" dirty="0" smtClean="0"/>
              <a:t>rievances the most important factor for social movement activity</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5</a:t>
            </a:fld>
            <a:endParaRPr lang="en-US"/>
          </a:p>
        </p:txBody>
      </p:sp>
    </p:spTree>
    <p:extLst>
      <p:ext uri="{BB962C8B-B14F-4D97-AF65-F5344CB8AC3E}">
        <p14:creationId xmlns:p14="http://schemas.microsoft.com/office/powerpoint/2010/main" val="394801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Individual grievances are individually experienced:</a:t>
            </a:r>
            <a:r>
              <a:rPr lang="en-US" baseline="0" dirty="0" smtClean="0"/>
              <a:t> not getting a raise, dissatisfaction with boss, or lines at bank, traffic</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6</a:t>
            </a:fld>
            <a:endParaRPr lang="en-US"/>
          </a:p>
        </p:txBody>
      </p:sp>
    </p:spTree>
    <p:extLst>
      <p:ext uri="{BB962C8B-B14F-4D97-AF65-F5344CB8AC3E}">
        <p14:creationId xmlns:p14="http://schemas.microsoft.com/office/powerpoint/2010/main" val="1866567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i="0" dirty="0" smtClean="0"/>
              <a:t>Grievances rooted in conflicts over claims to rewards and opportunities among groups differentially situated in the social system</a:t>
            </a:r>
          </a:p>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8</a:t>
            </a:fld>
            <a:endParaRPr lang="en-US"/>
          </a:p>
        </p:txBody>
      </p:sp>
    </p:spTree>
    <p:extLst>
      <p:ext uri="{BB962C8B-B14F-4D97-AF65-F5344CB8AC3E}">
        <p14:creationId xmlns:p14="http://schemas.microsoft.com/office/powerpoint/2010/main" val="1819920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Weakens</a:t>
            </a:r>
            <a:r>
              <a:rPr lang="en-US" baseline="0" dirty="0" smtClean="0"/>
              <a:t> social constraints and loosens national fabric</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10</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Weakens</a:t>
            </a:r>
            <a:r>
              <a:rPr lang="en-US" baseline="0" dirty="0" smtClean="0"/>
              <a:t> social constraints and loosens national fabric</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12</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Both actual</a:t>
            </a:r>
            <a:r>
              <a:rPr lang="en-US" baseline="0" dirty="0" smtClean="0"/>
              <a:t> and threatened loss in the quotidian are enough to spur action. </a:t>
            </a:r>
            <a:r>
              <a:rPr lang="en-US" baseline="0" dirty="0" err="1" smtClean="0"/>
              <a:t>Ppl</a:t>
            </a:r>
            <a:r>
              <a:rPr lang="en-US" baseline="0" dirty="0" smtClean="0"/>
              <a:t> are motivated to recoup what they have already lost or guard against the prospect of such loss</a:t>
            </a:r>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14</a:t>
            </a:fld>
            <a:endParaRPr lang="en-US"/>
          </a:p>
        </p:txBody>
      </p:sp>
    </p:spTree>
    <p:extLst>
      <p:ext uri="{BB962C8B-B14F-4D97-AF65-F5344CB8AC3E}">
        <p14:creationId xmlns:p14="http://schemas.microsoft.com/office/powerpoint/2010/main" val="353813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B9EAB-9194-C349-939B-458D4FF5A6A9}" type="slidenum">
              <a:rPr lang="en-US" smtClean="0"/>
              <a:t>15</a:t>
            </a:fld>
            <a:endParaRPr lang="en-US"/>
          </a:p>
        </p:txBody>
      </p:sp>
    </p:spTree>
    <p:extLst>
      <p:ext uri="{BB962C8B-B14F-4D97-AF65-F5344CB8AC3E}">
        <p14:creationId xmlns:p14="http://schemas.microsoft.com/office/powerpoint/2010/main" val="353813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9"/>
          <p:cNvSpPr/>
          <p:nvPr/>
        </p:nvSpPr>
        <p:spPr>
          <a:xfrm>
            <a:off x="-12700" y="6053141"/>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latin typeface="Myriad Pro"/>
              <a:cs typeface="Myriad Pro"/>
            </a:endParaRPr>
          </a:p>
        </p:txBody>
      </p:sp>
      <p:sp>
        <p:nvSpPr>
          <p:cNvPr id="6" name="Rectangle 10"/>
          <p:cNvSpPr/>
          <p:nvPr/>
        </p:nvSpPr>
        <p:spPr>
          <a:xfrm>
            <a:off x="3145369" y="6043616"/>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1500" smtClean="0">
                <a:solidFill>
                  <a:srgbClr val="FFFFFF"/>
                </a:solidFill>
              </a:defRPr>
            </a:lvl1pPr>
          </a:lstStyle>
          <a:p>
            <a:fld id="{55004B5D-1CA2-CD4C-BA45-D2797EC0AABB}" type="datetimeFigureOut">
              <a:rPr lang="en-US" smtClean="0"/>
              <a:t>8/17/17</a:t>
            </a:fld>
            <a:endParaRPr lang="en-US"/>
          </a:p>
        </p:txBody>
      </p:sp>
      <p:sp>
        <p:nvSpPr>
          <p:cNvPr id="10" name="Footer Placeholder 16"/>
          <p:cNvSpPr>
            <a:spLocks noGrp="1"/>
          </p:cNvSpPr>
          <p:nvPr>
            <p:ph type="ftr" sz="quarter" idx="11"/>
          </p:nvPr>
        </p:nvSpPr>
        <p:spPr>
          <a:xfrm>
            <a:off x="2781300" y="236541"/>
            <a:ext cx="7823200" cy="365125"/>
          </a:xfrm>
        </p:spPr>
        <p:txBody>
          <a:bodyPr/>
          <a:lstStyle>
            <a:lvl1pPr algn="r">
              <a:defRPr>
                <a:solidFill>
                  <a:schemeClr val="tx2"/>
                </a:solidFill>
              </a:defRPr>
            </a:lvl1p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55004B5D-1CA2-CD4C-BA45-D2797EC0AABB}" type="datetimeFigureOut">
              <a:rPr lang="en-US" smtClean="0"/>
              <a:t>8/17/17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8128002"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2" name="Vertical Title 1"/>
          <p:cNvSpPr>
            <a:spLocks noGrp="1"/>
          </p:cNvSpPr>
          <p:nvPr>
            <p:ph type="title" orient="vert"/>
          </p:nvPr>
        </p:nvSpPr>
        <p:spPr>
          <a:xfrm>
            <a:off x="8737600" y="609603"/>
            <a:ext cx="27432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8737600" y="6248403"/>
            <a:ext cx="2946400" cy="365125"/>
          </a:xfrm>
        </p:spPr>
        <p:txBody>
          <a:bodyPr/>
          <a:lstStyle>
            <a:lvl1pPr>
              <a:defRPr/>
            </a:lvl1pPr>
          </a:lstStyle>
          <a:p>
            <a:fld id="{55004B5D-1CA2-CD4C-BA45-D2797EC0AABB}" type="datetimeFigureOut">
              <a:rPr lang="en-US" smtClean="0"/>
              <a:t>8/17/17</a:t>
            </a:fld>
            <a:endParaRPr lang="en-US"/>
          </a:p>
        </p:txBody>
      </p:sp>
      <p:sp>
        <p:nvSpPr>
          <p:cNvPr id="8" name="Footer Placeholder 4"/>
          <p:cNvSpPr>
            <a:spLocks noGrp="1"/>
          </p:cNvSpPr>
          <p:nvPr>
            <p:ph type="ftr" sz="quarter" idx="11"/>
          </p:nvPr>
        </p:nvSpPr>
        <p:spPr>
          <a:xfrm>
            <a:off x="609602" y="6248403"/>
            <a:ext cx="7431617" cy="365125"/>
          </a:xfrm>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816864" y="1600200"/>
            <a:ext cx="10871200" cy="44958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55004B5D-1CA2-CD4C-BA45-D2797EC0AABB}" type="datetimeFigureOut">
              <a:rPr lang="en-US" smtClean="0"/>
              <a:t>8/17/17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3" name="Text Placeholder 2"/>
          <p:cNvSpPr>
            <a:spLocks noGrp="1"/>
          </p:cNvSpPr>
          <p:nvPr>
            <p:ph type="body" idx="1"/>
          </p:nvPr>
        </p:nvSpPr>
        <p:spPr>
          <a:xfrm>
            <a:off x="1828802" y="2743200"/>
            <a:ext cx="9497484" cy="1673225"/>
          </a:xfrm>
        </p:spPr>
        <p:txBody>
          <a:bodyPr/>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33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55004B5D-1CA2-CD4C-BA45-D2797EC0AABB}" type="datetimeFigureOut">
              <a:rPr lang="en-US" smtClean="0"/>
              <a:t>8/17/17</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6459868"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55004B5D-1CA2-CD4C-BA45-D2797EC0AABB}" type="datetimeFigureOut">
              <a:rPr lang="en-US" smtClean="0"/>
              <a:t>8/17/17</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6400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55004B5D-1CA2-CD4C-BA45-D2797EC0AABB}" type="datetimeFigureOut">
              <a:rPr lang="en-US" smtClean="0"/>
              <a:t>8/17/17</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55004B5D-1CA2-CD4C-BA45-D2797EC0AABB}" type="datetimeFigureOut">
              <a:rPr lang="en-US" smtClean="0"/>
              <a:t>8/17/17</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5004B5D-1CA2-CD4C-BA45-D2797EC0AABB}" type="datetimeFigureOut">
              <a:rPr lang="en-US" smtClean="0"/>
              <a:t>8/17/17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3300" b="0"/>
            </a:lvl1pPr>
          </a:lstStyle>
          <a:p>
            <a:r>
              <a:rPr lang="en-US" smtClean="0"/>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b="0" i="0">
                <a:latin typeface="Helvetica Neue Light" charset="0"/>
                <a:ea typeface="Helvetica Neue Light" charset="0"/>
                <a:cs typeface="Helvetica Neue Light" charset="0"/>
              </a:defRPr>
            </a:lvl1pPr>
            <a:lvl2pPr>
              <a:buNone/>
              <a:defRPr sz="900"/>
            </a:lvl2pPr>
            <a:lvl3pPr>
              <a:buNone/>
              <a:defRPr sz="750"/>
            </a:lvl3pPr>
            <a:lvl4pPr>
              <a:buNone/>
              <a:defRPr sz="675"/>
            </a:lvl4pPr>
            <a:lvl5pPr>
              <a:buNone/>
              <a:defRPr sz="675"/>
            </a:lvl5pPr>
          </a:lstStyle>
          <a:p>
            <a:pPr lvl="0"/>
            <a:r>
              <a:rPr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55004B5D-1CA2-CD4C-BA45-D2797EC0AABB}" type="datetimeFigureOut">
              <a:rPr lang="en-US" smtClean="0"/>
              <a:t>8/17/17</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12700" y="4572003"/>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2698"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Rectangle 9"/>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10"/>
          <p:cNvSpPr/>
          <p:nvPr/>
        </p:nvSpPr>
        <p:spPr bwMode="white">
          <a:xfrm>
            <a:off x="1930402" y="3"/>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smtClean="0"/>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1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4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8331200" y="6248403"/>
            <a:ext cx="3556000" cy="365125"/>
          </a:xfrm>
        </p:spPr>
        <p:txBody>
          <a:bodyPr rtlCol="0"/>
          <a:lstStyle>
            <a:lvl1pPr>
              <a:defRPr/>
            </a:lvl1pPr>
          </a:lstStyle>
          <a:p>
            <a:fld id="{55004B5D-1CA2-CD4C-BA45-D2797EC0AABB}" type="datetimeFigureOut">
              <a:rPr lang="en-US" smtClean="0"/>
              <a:t>8/17/17</a:t>
            </a:fld>
            <a:endParaRPr lang="en-US"/>
          </a:p>
        </p:txBody>
      </p:sp>
      <p:sp>
        <p:nvSpPr>
          <p:cNvPr id="11" name="Footer Placeholder 13"/>
          <p:cNvSpPr>
            <a:spLocks noGrp="1"/>
          </p:cNvSpPr>
          <p:nvPr>
            <p:ph type="ftr" sz="quarter" idx="12"/>
          </p:nvPr>
        </p:nvSpPr>
        <p:spPr>
          <a:xfrm>
            <a:off x="2133600" y="6248403"/>
            <a:ext cx="6096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817033" y="1600203"/>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8128000" y="6248403"/>
            <a:ext cx="3556000" cy="365125"/>
          </a:xfrm>
          <a:prstGeom prst="rect">
            <a:avLst/>
          </a:prstGeom>
        </p:spPr>
        <p:txBody>
          <a:bodyPr vert="horz" anchor="ctr" anchorCtr="0"/>
          <a:lstStyle>
            <a:lvl1pPr algn="l" eaLnBrk="1" fontAlgn="auto" latinLnBrk="0" hangingPunct="1">
              <a:spcBef>
                <a:spcPts val="0"/>
              </a:spcBef>
              <a:spcAft>
                <a:spcPts val="0"/>
              </a:spcAft>
              <a:defRPr kumimoji="0" sz="1050" b="0" i="0" smtClean="0">
                <a:solidFill>
                  <a:schemeClr val="tx2"/>
                </a:solidFill>
                <a:latin typeface="Helvetica Neue Light" charset="0"/>
                <a:ea typeface="Helvetica Neue Light" charset="0"/>
                <a:cs typeface="Helvetica Neue Light" charset="0"/>
              </a:defRPr>
            </a:lvl1pPr>
          </a:lstStyle>
          <a:p>
            <a:fld id="{55004B5D-1CA2-CD4C-BA45-D2797EC0AABB}" type="datetimeFigureOut">
              <a:rPr lang="en-US" smtClean="0"/>
              <a:t>8/17/17</a:t>
            </a:fld>
            <a:endParaRPr lang="en-US"/>
          </a:p>
        </p:txBody>
      </p:sp>
      <p:sp>
        <p:nvSpPr>
          <p:cNvPr id="3" name="Footer Placeholder 2"/>
          <p:cNvSpPr>
            <a:spLocks noGrp="1"/>
          </p:cNvSpPr>
          <p:nvPr>
            <p:ph type="ftr" sz="quarter" idx="3"/>
          </p:nvPr>
        </p:nvSpPr>
        <p:spPr>
          <a:xfrm>
            <a:off x="812802" y="6248403"/>
            <a:ext cx="7228417" cy="365125"/>
          </a:xfrm>
          <a:prstGeom prst="rect">
            <a:avLst/>
          </a:prstGeom>
        </p:spPr>
        <p:txBody>
          <a:bodyPr vert="horz" anchor="ctr"/>
          <a:lstStyle>
            <a:lvl1pPr algn="r" eaLnBrk="1" fontAlgn="auto" latinLnBrk="0" hangingPunct="1">
              <a:spcBef>
                <a:spcPts val="0"/>
              </a:spcBef>
              <a:spcAft>
                <a:spcPts val="0"/>
              </a:spcAft>
              <a:defRPr kumimoji="0" sz="1050" b="0" i="0">
                <a:solidFill>
                  <a:schemeClr val="tx2"/>
                </a:solidFill>
                <a:latin typeface="Helvetica Neue Light" charset="0"/>
                <a:ea typeface="Helvetica Neue Light" charset="0"/>
                <a:cs typeface="Helvetica Neue Light" charset="0"/>
              </a:defRPr>
            </a:lvl1pPr>
          </a:lstStyle>
          <a:p>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Tree>
    <p:extLst>
      <p:ext uri="{BB962C8B-B14F-4D97-AF65-F5344CB8AC3E}">
        <p14:creationId xmlns:p14="http://schemas.microsoft.com/office/powerpoint/2010/main" val="138697141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sz="3300" b="0" i="0" kern="1200">
          <a:solidFill>
            <a:schemeClr val="tx2"/>
          </a:solidFill>
          <a:latin typeface="Helvetica Neue Light" charset="0"/>
          <a:ea typeface="Helvetica Neue Light" charset="0"/>
          <a:cs typeface="Helvetica Neue Light" charset="0"/>
        </a:defRPr>
      </a:lvl1pPr>
      <a:lvl2pPr algn="l" rtl="0" eaLnBrk="1" fontAlgn="base" hangingPunct="1">
        <a:spcBef>
          <a:spcPct val="0"/>
        </a:spcBef>
        <a:spcAft>
          <a:spcPct val="0"/>
        </a:spcAft>
        <a:defRPr sz="3300">
          <a:solidFill>
            <a:schemeClr val="tx2"/>
          </a:solidFill>
          <a:latin typeface="Verdana" pitchFamily="34" charset="0"/>
        </a:defRPr>
      </a:lvl2pPr>
      <a:lvl3pPr algn="l" rtl="0" eaLnBrk="1" fontAlgn="base" hangingPunct="1">
        <a:spcBef>
          <a:spcPct val="0"/>
        </a:spcBef>
        <a:spcAft>
          <a:spcPct val="0"/>
        </a:spcAft>
        <a:defRPr sz="3300">
          <a:solidFill>
            <a:schemeClr val="tx2"/>
          </a:solidFill>
          <a:latin typeface="Verdana" pitchFamily="34" charset="0"/>
        </a:defRPr>
      </a:lvl3pPr>
      <a:lvl4pPr algn="l" rtl="0" eaLnBrk="1" fontAlgn="base" hangingPunct="1">
        <a:spcBef>
          <a:spcPct val="0"/>
        </a:spcBef>
        <a:spcAft>
          <a:spcPct val="0"/>
        </a:spcAft>
        <a:defRPr sz="3300">
          <a:solidFill>
            <a:schemeClr val="tx2"/>
          </a:solidFill>
          <a:latin typeface="Verdana" pitchFamily="34" charset="0"/>
        </a:defRPr>
      </a:lvl4pPr>
      <a:lvl5pPr algn="l" rtl="0" eaLnBrk="1" fontAlgn="base" hangingPunct="1">
        <a:spcBef>
          <a:spcPct val="0"/>
        </a:spcBef>
        <a:spcAft>
          <a:spcPct val="0"/>
        </a:spcAft>
        <a:defRPr sz="3300">
          <a:solidFill>
            <a:schemeClr val="tx2"/>
          </a:solidFill>
          <a:latin typeface="Verdana" pitchFamily="34" charset="0"/>
        </a:defRPr>
      </a:lvl5pPr>
      <a:lvl6pPr marL="342900" algn="l" rtl="0" eaLnBrk="1" fontAlgn="base" hangingPunct="1">
        <a:spcBef>
          <a:spcPct val="0"/>
        </a:spcBef>
        <a:spcAft>
          <a:spcPct val="0"/>
        </a:spcAft>
        <a:defRPr sz="3300">
          <a:solidFill>
            <a:schemeClr val="tx2"/>
          </a:solidFill>
          <a:latin typeface="Verdana" pitchFamily="34" charset="0"/>
        </a:defRPr>
      </a:lvl6pPr>
      <a:lvl7pPr marL="685800" algn="l" rtl="0" eaLnBrk="1" fontAlgn="base" hangingPunct="1">
        <a:spcBef>
          <a:spcPct val="0"/>
        </a:spcBef>
        <a:spcAft>
          <a:spcPct val="0"/>
        </a:spcAft>
        <a:defRPr sz="3300">
          <a:solidFill>
            <a:schemeClr val="tx2"/>
          </a:solidFill>
          <a:latin typeface="Verdana" pitchFamily="34" charset="0"/>
        </a:defRPr>
      </a:lvl7pPr>
      <a:lvl8pPr marL="1028700" algn="l" rtl="0" eaLnBrk="1" fontAlgn="base" hangingPunct="1">
        <a:spcBef>
          <a:spcPct val="0"/>
        </a:spcBef>
        <a:spcAft>
          <a:spcPct val="0"/>
        </a:spcAft>
        <a:defRPr sz="3300">
          <a:solidFill>
            <a:schemeClr val="tx2"/>
          </a:solidFill>
          <a:latin typeface="Verdana" pitchFamily="34" charset="0"/>
        </a:defRPr>
      </a:lvl8pPr>
      <a:lvl9pPr marL="1371600" algn="l" rtl="0" eaLnBrk="1" fontAlgn="base" hangingPunct="1">
        <a:spcBef>
          <a:spcPct val="0"/>
        </a:spcBef>
        <a:spcAft>
          <a:spcPct val="0"/>
        </a:spcAft>
        <a:defRPr sz="3300">
          <a:solidFill>
            <a:schemeClr val="tx2"/>
          </a:solidFill>
          <a:latin typeface="Verdana" pitchFamily="34" charset="0"/>
        </a:defRPr>
      </a:lvl9pPr>
    </p:titleStyle>
    <p:bodyStyle>
      <a:lvl1pPr marL="239316" indent="-239316" algn="l" rtl="0" eaLnBrk="1" fontAlgn="base" hangingPunct="1">
        <a:spcBef>
          <a:spcPts val="525"/>
        </a:spcBef>
        <a:spcAft>
          <a:spcPct val="0"/>
        </a:spcAft>
        <a:buClr>
          <a:schemeClr val="accent2"/>
        </a:buClr>
        <a:buSzPct val="60000"/>
        <a:buFont typeface="Wingdings" pitchFamily="2" charset="2"/>
        <a:buChar char=""/>
        <a:defRPr sz="2175" b="0" i="0" kern="1200">
          <a:solidFill>
            <a:schemeClr val="tx1"/>
          </a:solidFill>
          <a:latin typeface="Helvetica Neue Light" charset="0"/>
          <a:ea typeface="Helvetica Neue Light" charset="0"/>
          <a:cs typeface="Helvetica Neue Light" charset="0"/>
        </a:defRPr>
      </a:lvl1pPr>
      <a:lvl2pPr marL="479822" indent="-204788" algn="l" rtl="0" eaLnBrk="1" fontAlgn="base" hangingPunct="1">
        <a:spcBef>
          <a:spcPts val="413"/>
        </a:spcBef>
        <a:spcAft>
          <a:spcPct val="0"/>
        </a:spcAft>
        <a:buClr>
          <a:schemeClr val="accent1"/>
        </a:buClr>
        <a:buSzPct val="70000"/>
        <a:buFont typeface="Wingdings 2" pitchFamily="18" charset="2"/>
        <a:buChar char=""/>
        <a:defRPr sz="1950" b="0" i="0" kern="1200">
          <a:solidFill>
            <a:schemeClr val="tx1"/>
          </a:solidFill>
          <a:latin typeface="Helvetica Neue Light" charset="0"/>
          <a:ea typeface="Helvetica Neue Light" charset="0"/>
          <a:cs typeface="Helvetica Neue Light" charset="0"/>
        </a:defRPr>
      </a:lvl2pPr>
      <a:lvl3pPr marL="685800" indent="-171450" algn="l" rtl="0" eaLnBrk="1" fontAlgn="base" hangingPunct="1">
        <a:spcBef>
          <a:spcPts val="375"/>
        </a:spcBef>
        <a:spcAft>
          <a:spcPct val="0"/>
        </a:spcAft>
        <a:buClr>
          <a:schemeClr val="accent2"/>
        </a:buClr>
        <a:buSzPct val="75000"/>
        <a:buFont typeface="Wingdings" pitchFamily="2" charset="2"/>
        <a:buChar char=""/>
        <a:defRPr sz="1725" b="0" i="0" kern="1200">
          <a:solidFill>
            <a:schemeClr val="tx1"/>
          </a:solidFill>
          <a:latin typeface="Helvetica Neue Light" charset="0"/>
          <a:ea typeface="Helvetica Neue Light" charset="0"/>
          <a:cs typeface="Helvetica Neue Light" charset="0"/>
        </a:defRPr>
      </a:lvl3pPr>
      <a:lvl4pPr marL="1028700" indent="-171450" algn="l" rtl="0" eaLnBrk="1" fontAlgn="base" hangingPunct="1">
        <a:spcBef>
          <a:spcPts val="300"/>
        </a:spcBef>
        <a:spcAft>
          <a:spcPct val="0"/>
        </a:spcAft>
        <a:buClr>
          <a:srgbClr val="E66C7D"/>
        </a:buClr>
        <a:buSzPct val="75000"/>
        <a:buFont typeface="Wingdings" pitchFamily="2" charset="2"/>
        <a:buChar char=""/>
        <a:defRPr sz="1500" b="0" i="0" kern="1200">
          <a:solidFill>
            <a:schemeClr val="tx1"/>
          </a:solidFill>
          <a:latin typeface="Helvetica Neue Light" charset="0"/>
          <a:ea typeface="Helvetica Neue Light" charset="0"/>
          <a:cs typeface="Helvetica Neue Light" charset="0"/>
        </a:defRPr>
      </a:lvl4pPr>
      <a:lvl5pPr marL="1371600" indent="-171450" algn="l" rtl="0" eaLnBrk="1" fontAlgn="base" hangingPunct="1">
        <a:spcBef>
          <a:spcPts val="300"/>
        </a:spcBef>
        <a:spcAft>
          <a:spcPct val="0"/>
        </a:spcAft>
        <a:buClr>
          <a:srgbClr val="6BB76D"/>
        </a:buClr>
        <a:buSzPct val="65000"/>
        <a:buFont typeface="Wingdings" pitchFamily="2" charset="2"/>
        <a:buChar char=""/>
        <a:defRPr sz="1500" b="0" i="0" kern="1200">
          <a:solidFill>
            <a:schemeClr val="tx1"/>
          </a:solidFill>
          <a:latin typeface="Helvetica Neue Light" charset="0"/>
          <a:ea typeface="Helvetica Neue Light" charset="0"/>
          <a:cs typeface="Helvetica Neue Light" charset="0"/>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3hFMhnfesDI#t=07m09s"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youtube.com/watch?v=CM1qhqXoTz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12192000" cy="1828800"/>
          </a:xfrm>
        </p:spPr>
        <p:txBody>
          <a:bodyPr/>
          <a:lstStyle/>
          <a:p>
            <a:pPr algn="ctr"/>
            <a:r>
              <a:rPr lang="en-US" dirty="0" smtClean="0"/>
              <a:t>Mobilizing Grievances</a:t>
            </a:r>
            <a:endParaRPr lang="en-US" dirty="0"/>
          </a:p>
        </p:txBody>
      </p:sp>
      <p:pic>
        <p:nvPicPr>
          <p:cNvPr id="3" name="Picture 2" descr="occupy slide op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659" y="438831"/>
            <a:ext cx="6479021" cy="4315124"/>
          </a:xfrm>
          <a:prstGeom prst="rect">
            <a:avLst/>
          </a:prstGeom>
        </p:spPr>
      </p:pic>
    </p:spTree>
    <p:extLst>
      <p:ext uri="{BB962C8B-B14F-4D97-AF65-F5344CB8AC3E}">
        <p14:creationId xmlns:p14="http://schemas.microsoft.com/office/powerpoint/2010/main" val="48805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lstStyle/>
          <a:p>
            <a:r>
              <a:rPr lang="en-US" dirty="0" smtClean="0"/>
              <a:t>Strain</a:t>
            </a:r>
          </a:p>
          <a:p>
            <a:pPr lvl="1"/>
            <a:r>
              <a:rPr lang="en-US" dirty="0" smtClean="0"/>
              <a:t>Disintegration</a:t>
            </a:r>
          </a:p>
          <a:p>
            <a:pPr lvl="2"/>
            <a:r>
              <a:rPr lang="en-US" dirty="0" smtClean="0"/>
              <a:t>Disruptive social changes/breakdown in traditional social arrangements make people aggrieved and disconnected from one another, making them more vulnerable to appeals of movements</a:t>
            </a:r>
          </a:p>
          <a:p>
            <a:pPr lvl="3"/>
            <a:r>
              <a:rPr lang="en-US" dirty="0" smtClean="0"/>
              <a:t>War, natural disaster, adverse economic trends</a:t>
            </a:r>
            <a:endParaRPr lang="en-US" dirty="0"/>
          </a:p>
        </p:txBody>
      </p:sp>
    </p:spTree>
    <p:extLst>
      <p:ext uri="{BB962C8B-B14F-4D97-AF65-F5344CB8AC3E}">
        <p14:creationId xmlns:p14="http://schemas.microsoft.com/office/powerpoint/2010/main" val="222925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Problem with </a:t>
            </a:r>
            <a:r>
              <a:rPr lang="en-US" sz="3600" dirty="0"/>
              <a:t>“Strain” Argument</a:t>
            </a:r>
            <a:endParaRPr lang="en-US" sz="3600" dirty="0"/>
          </a:p>
        </p:txBody>
      </p:sp>
      <p:sp>
        <p:nvSpPr>
          <p:cNvPr id="3" name="Content Placeholder 2"/>
          <p:cNvSpPr>
            <a:spLocks noGrp="1"/>
          </p:cNvSpPr>
          <p:nvPr>
            <p:ph sz="quarter" idx="1"/>
          </p:nvPr>
        </p:nvSpPr>
        <p:spPr/>
        <p:txBody>
          <a:bodyPr/>
          <a:lstStyle/>
          <a:p>
            <a:r>
              <a:rPr lang="en-US" dirty="0" smtClean="0"/>
              <a:t>Disorganized or socially atomized people rarely involved in protest</a:t>
            </a:r>
          </a:p>
          <a:p>
            <a:pPr lvl="1"/>
            <a:r>
              <a:rPr lang="en-US" dirty="0" smtClean="0"/>
              <a:t>Participation is conducted by those who are heavily organized</a:t>
            </a:r>
            <a:endParaRPr lang="en-US" dirty="0"/>
          </a:p>
        </p:txBody>
      </p:sp>
    </p:spTree>
    <p:extLst>
      <p:ext uri="{BB962C8B-B14F-4D97-AF65-F5344CB8AC3E}">
        <p14:creationId xmlns:p14="http://schemas.microsoft.com/office/powerpoint/2010/main" val="54927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lstStyle/>
          <a:p>
            <a:r>
              <a:rPr lang="en-US" dirty="0" smtClean="0"/>
              <a:t>Strain</a:t>
            </a:r>
          </a:p>
          <a:p>
            <a:pPr lvl="1"/>
            <a:r>
              <a:rPr lang="en-US" dirty="0" smtClean="0"/>
              <a:t>Absolute Deprivation</a:t>
            </a:r>
          </a:p>
          <a:p>
            <a:pPr lvl="2"/>
            <a:r>
              <a:rPr lang="en-US" dirty="0" smtClean="0"/>
              <a:t>Dire social conditions are a source of grievances and make people more vulnerable to appeals of movements</a:t>
            </a:r>
          </a:p>
          <a:p>
            <a:pPr lvl="3"/>
            <a:r>
              <a:rPr lang="en-US" dirty="0" smtClean="0"/>
              <a:t>Lack of affordable housing, unemployment, inaccessible healthcare, poverty, discrimination</a:t>
            </a:r>
            <a:endParaRPr lang="en-US" dirty="0"/>
          </a:p>
        </p:txBody>
      </p:sp>
    </p:spTree>
    <p:extLst>
      <p:ext uri="{BB962C8B-B14F-4D97-AF65-F5344CB8AC3E}">
        <p14:creationId xmlns:p14="http://schemas.microsoft.com/office/powerpoint/2010/main" val="321099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with “Absolute Deprivation” Argument</a:t>
            </a:r>
            <a:endParaRPr lang="en-US" dirty="0"/>
          </a:p>
        </p:txBody>
      </p:sp>
      <p:sp>
        <p:nvSpPr>
          <p:cNvPr id="3" name="Content Placeholder 2"/>
          <p:cNvSpPr>
            <a:spLocks noGrp="1"/>
          </p:cNvSpPr>
          <p:nvPr>
            <p:ph sz="quarter" idx="1"/>
          </p:nvPr>
        </p:nvSpPr>
        <p:spPr/>
        <p:txBody>
          <a:bodyPr/>
          <a:lstStyle/>
          <a:p>
            <a:r>
              <a:rPr lang="en-US" dirty="0" smtClean="0"/>
              <a:t>Grievances don’t automatically result from poor life conditions</a:t>
            </a:r>
          </a:p>
          <a:p>
            <a:r>
              <a:rPr lang="en-US" dirty="0" smtClean="0"/>
              <a:t>Research provides mixed findings</a:t>
            </a:r>
          </a:p>
          <a:p>
            <a:pPr lvl="1"/>
            <a:r>
              <a:rPr lang="en-US" dirty="0" smtClean="0"/>
              <a:t>Black unemployment is both </a:t>
            </a:r>
            <a:r>
              <a:rPr lang="en-US" i="1" dirty="0" smtClean="0"/>
              <a:t>unrelated to </a:t>
            </a:r>
            <a:r>
              <a:rPr lang="en-US" dirty="0" smtClean="0"/>
              <a:t>and </a:t>
            </a:r>
            <a:r>
              <a:rPr lang="en-US" i="1" dirty="0" smtClean="0"/>
              <a:t>significantly associated with </a:t>
            </a:r>
            <a:r>
              <a:rPr lang="en-US" dirty="0" smtClean="0"/>
              <a:t>black riots</a:t>
            </a:r>
            <a:endParaRPr lang="en-US" dirty="0"/>
          </a:p>
        </p:txBody>
      </p:sp>
    </p:spTree>
    <p:extLst>
      <p:ext uri="{BB962C8B-B14F-4D97-AF65-F5344CB8AC3E}">
        <p14:creationId xmlns:p14="http://schemas.microsoft.com/office/powerpoint/2010/main" val="15082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lstStyle/>
          <a:p>
            <a:r>
              <a:rPr lang="en-US" dirty="0" smtClean="0"/>
              <a:t>Strain</a:t>
            </a:r>
          </a:p>
          <a:p>
            <a:pPr lvl="1"/>
            <a:r>
              <a:rPr lang="en-US" dirty="0" smtClean="0"/>
              <a:t>Quotidian Disruption</a:t>
            </a:r>
          </a:p>
          <a:p>
            <a:pPr lvl="2"/>
            <a:r>
              <a:rPr lang="en-US" dirty="0" smtClean="0"/>
              <a:t>Grievances spring from disruption and uncertainty in the taken-for-granted, habituated ways of living daily life</a:t>
            </a:r>
          </a:p>
          <a:p>
            <a:pPr lvl="3"/>
            <a:r>
              <a:rPr lang="en-US" dirty="0" smtClean="0"/>
              <a:t>Human-made disasters that threaten the existence and functioning of a community</a:t>
            </a:r>
          </a:p>
          <a:p>
            <a:pPr lvl="3"/>
            <a:r>
              <a:rPr lang="en-US" dirty="0" smtClean="0"/>
              <a:t>Intrusions into/violations of culturally defined spaces of privacy by outsiders</a:t>
            </a:r>
          </a:p>
          <a:p>
            <a:pPr lvl="3"/>
            <a:r>
              <a:rPr lang="en-US" dirty="0" smtClean="0"/>
              <a:t>Unanticipated decline in resources/wages</a:t>
            </a:r>
          </a:p>
          <a:p>
            <a:pPr lvl="3"/>
            <a:r>
              <a:rPr lang="en-US" dirty="0" smtClean="0"/>
              <a:t>Dramatic changes in systems of control</a:t>
            </a:r>
            <a:endParaRPr lang="en-US" i="1" dirty="0"/>
          </a:p>
        </p:txBody>
      </p:sp>
    </p:spTree>
    <p:extLst>
      <p:ext uri="{BB962C8B-B14F-4D97-AF65-F5344CB8AC3E}">
        <p14:creationId xmlns:p14="http://schemas.microsoft.com/office/powerpoint/2010/main" val="190135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normAutofit/>
          </a:bodyPr>
          <a:lstStyle/>
          <a:p>
            <a:r>
              <a:rPr lang="en-US" dirty="0" smtClean="0"/>
              <a:t>Quotidian Disruption</a:t>
            </a:r>
          </a:p>
          <a:p>
            <a:pPr lvl="1"/>
            <a:r>
              <a:rPr lang="en-US" dirty="0" smtClean="0"/>
              <a:t>Human-made disasters that threaten the existence and functioning of a community</a:t>
            </a:r>
            <a:endParaRPr lang="en-US" i="1" dirty="0"/>
          </a:p>
        </p:txBody>
      </p:sp>
      <p:pic>
        <p:nvPicPr>
          <p:cNvPr id="4" name="Picture 3" descr="tm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962" y="3161134"/>
            <a:ext cx="4973203" cy="3314995"/>
          </a:xfrm>
          <a:prstGeom prst="rect">
            <a:avLst/>
          </a:prstGeom>
        </p:spPr>
      </p:pic>
    </p:spTree>
    <p:extLst>
      <p:ext uri="{BB962C8B-B14F-4D97-AF65-F5344CB8AC3E}">
        <p14:creationId xmlns:p14="http://schemas.microsoft.com/office/powerpoint/2010/main" val="180892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normAutofit/>
          </a:bodyPr>
          <a:lstStyle/>
          <a:p>
            <a:r>
              <a:rPr lang="en-US" dirty="0" smtClean="0"/>
              <a:t>Quotidian Disruption</a:t>
            </a:r>
          </a:p>
          <a:p>
            <a:pPr lvl="1"/>
            <a:r>
              <a:rPr lang="en-US" dirty="0" smtClean="0"/>
              <a:t>Intrusions into/violations of culturally defined spaces of privacy by outsiders</a:t>
            </a:r>
            <a:endParaRPr lang="en-US" i="1" dirty="0" smtClean="0"/>
          </a:p>
        </p:txBody>
      </p:sp>
      <p:pic>
        <p:nvPicPr>
          <p:cNvPr id="4" name="Picture 3" descr="nimby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576" y="3110241"/>
            <a:ext cx="6088848" cy="3458984"/>
          </a:xfrm>
          <a:prstGeom prst="rect">
            <a:avLst/>
          </a:prstGeom>
        </p:spPr>
      </p:pic>
    </p:spTree>
    <p:extLst>
      <p:ext uri="{BB962C8B-B14F-4D97-AF65-F5344CB8AC3E}">
        <p14:creationId xmlns:p14="http://schemas.microsoft.com/office/powerpoint/2010/main" val="193154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a:xfrm>
            <a:off x="816864" y="1605625"/>
            <a:ext cx="8153400" cy="4495800"/>
          </a:xfrm>
        </p:spPr>
        <p:txBody>
          <a:bodyPr>
            <a:normAutofit/>
          </a:bodyPr>
          <a:lstStyle/>
          <a:p>
            <a:r>
              <a:rPr lang="en-US" dirty="0" smtClean="0"/>
              <a:t>Quotidian Disruption</a:t>
            </a:r>
          </a:p>
          <a:p>
            <a:pPr lvl="1"/>
            <a:r>
              <a:rPr lang="en-US" dirty="0" smtClean="0"/>
              <a:t>Unanticipated decline in resources/wages</a:t>
            </a:r>
            <a:endParaRPr lang="en-US" i="1" dirty="0" smtClean="0"/>
          </a:p>
        </p:txBody>
      </p:sp>
      <p:pic>
        <p:nvPicPr>
          <p:cNvPr id="4" name="Picture 3" descr="recession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635" y="3313930"/>
            <a:ext cx="4342894" cy="2984190"/>
          </a:xfrm>
          <a:prstGeom prst="rect">
            <a:avLst/>
          </a:prstGeom>
        </p:spPr>
      </p:pic>
      <p:pic>
        <p:nvPicPr>
          <p:cNvPr id="5" name="Picture 4" descr="recession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2986" y="3313930"/>
            <a:ext cx="4093030" cy="2984191"/>
          </a:xfrm>
          <a:prstGeom prst="rect">
            <a:avLst/>
          </a:prstGeom>
        </p:spPr>
      </p:pic>
    </p:spTree>
    <p:extLst>
      <p:ext uri="{BB962C8B-B14F-4D97-AF65-F5344CB8AC3E}">
        <p14:creationId xmlns:p14="http://schemas.microsoft.com/office/powerpoint/2010/main" val="427138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normAutofit/>
          </a:bodyPr>
          <a:lstStyle/>
          <a:p>
            <a:r>
              <a:rPr lang="en-US" dirty="0" smtClean="0"/>
              <a:t>Quotidian Disruption</a:t>
            </a:r>
          </a:p>
          <a:p>
            <a:pPr lvl="1"/>
            <a:r>
              <a:rPr lang="en-US" dirty="0" smtClean="0"/>
              <a:t>Changes in systems of control</a:t>
            </a:r>
            <a:endParaRPr lang="en-US" i="1" dirty="0"/>
          </a:p>
        </p:txBody>
      </p:sp>
      <p:pic>
        <p:nvPicPr>
          <p:cNvPr id="4" name="Picture 3" descr="policetick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1" y="2832020"/>
            <a:ext cx="4572000" cy="3733800"/>
          </a:xfrm>
          <a:prstGeom prst="rect">
            <a:avLst/>
          </a:prstGeom>
        </p:spPr>
      </p:pic>
    </p:spTree>
    <p:extLst>
      <p:ext uri="{BB962C8B-B14F-4D97-AF65-F5344CB8AC3E}">
        <p14:creationId xmlns:p14="http://schemas.microsoft.com/office/powerpoint/2010/main" val="410369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a:t>
            </a:r>
            <a:r>
              <a:rPr lang="en-US" dirty="0" smtClean="0"/>
              <a:t>Heightened </a:t>
            </a:r>
            <a:r>
              <a:rPr lang="en-US" smtClean="0"/>
              <a:t>Psychological States</a:t>
            </a:r>
            <a:endParaRPr lang="en-US" dirty="0"/>
          </a:p>
        </p:txBody>
      </p:sp>
      <p:sp>
        <p:nvSpPr>
          <p:cNvPr id="3" name="Content Placeholder 2"/>
          <p:cNvSpPr>
            <a:spLocks noGrp="1"/>
          </p:cNvSpPr>
          <p:nvPr>
            <p:ph sz="quarter" idx="1"/>
          </p:nvPr>
        </p:nvSpPr>
        <p:spPr>
          <a:xfrm>
            <a:off x="816864" y="1611927"/>
            <a:ext cx="8153400" cy="1540279"/>
          </a:xfrm>
        </p:spPr>
        <p:txBody>
          <a:bodyPr/>
          <a:lstStyle/>
          <a:p>
            <a:r>
              <a:rPr lang="en-US" dirty="0" smtClean="0"/>
              <a:t>Frustration-Aggression</a:t>
            </a:r>
          </a:p>
          <a:p>
            <a:pPr lvl="1"/>
            <a:r>
              <a:rPr lang="en-US" dirty="0" smtClean="0"/>
              <a:t>Frustration with a certain condition builds to a threshold and releases in the form of aggression.</a:t>
            </a:r>
          </a:p>
        </p:txBody>
      </p:sp>
      <p:pic>
        <p:nvPicPr>
          <p:cNvPr id="4" name="Picture 3" descr="cottonpr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311" y="3191962"/>
            <a:ext cx="6350000" cy="3302000"/>
          </a:xfrm>
          <a:prstGeom prst="rect">
            <a:avLst/>
          </a:prstGeom>
        </p:spPr>
      </p:pic>
    </p:spTree>
    <p:extLst>
      <p:ext uri="{BB962C8B-B14F-4D97-AF65-F5344CB8AC3E}">
        <p14:creationId xmlns:p14="http://schemas.microsoft.com/office/powerpoint/2010/main" val="270790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Grievances</a:t>
            </a:r>
            <a:endParaRPr lang="en-US" dirty="0"/>
          </a:p>
        </p:txBody>
      </p:sp>
      <p:sp>
        <p:nvSpPr>
          <p:cNvPr id="3" name="Content Placeholder 2"/>
          <p:cNvSpPr>
            <a:spLocks noGrp="1"/>
          </p:cNvSpPr>
          <p:nvPr>
            <p:ph sz="quarter" idx="1"/>
          </p:nvPr>
        </p:nvSpPr>
        <p:spPr/>
        <p:txBody>
          <a:bodyPr>
            <a:normAutofit/>
          </a:bodyPr>
          <a:lstStyle/>
          <a:p>
            <a:r>
              <a:rPr lang="en-US" dirty="0" smtClean="0"/>
              <a:t>Social movements challenge authorities over matters about which they are troubled, passionate, and have considerable concern</a:t>
            </a:r>
          </a:p>
          <a:p>
            <a:r>
              <a:rPr lang="en-US" dirty="0" smtClean="0"/>
              <a:t>These matters, and the feelings associated with them, are called grievances</a:t>
            </a:r>
          </a:p>
        </p:txBody>
      </p:sp>
    </p:spTree>
    <p:extLst>
      <p:ext uri="{BB962C8B-B14F-4D97-AF65-F5344CB8AC3E}">
        <p14:creationId xmlns:p14="http://schemas.microsoft.com/office/powerpoint/2010/main" val="123156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with “Frustration-Aggression” Argument</a:t>
            </a:r>
            <a:endParaRPr lang="en-US" dirty="0"/>
          </a:p>
        </p:txBody>
      </p:sp>
      <p:sp>
        <p:nvSpPr>
          <p:cNvPr id="3" name="Content Placeholder 2"/>
          <p:cNvSpPr>
            <a:spLocks noGrp="1"/>
          </p:cNvSpPr>
          <p:nvPr>
            <p:ph sz="quarter" idx="1"/>
          </p:nvPr>
        </p:nvSpPr>
        <p:spPr/>
        <p:txBody>
          <a:bodyPr/>
          <a:lstStyle/>
          <a:p>
            <a:r>
              <a:rPr lang="en-US" dirty="0" smtClean="0"/>
              <a:t>Glosses over the assessment that aggression is the best means to relieve their frustrations</a:t>
            </a:r>
          </a:p>
          <a:p>
            <a:pPr lvl="1"/>
            <a:r>
              <a:rPr lang="en-US" dirty="0" smtClean="0"/>
              <a:t>Group comparisons</a:t>
            </a:r>
          </a:p>
          <a:p>
            <a:pPr lvl="1"/>
            <a:r>
              <a:rPr lang="en-US" dirty="0" smtClean="0"/>
              <a:t>Understandings of procedural </a:t>
            </a:r>
            <a:r>
              <a:rPr lang="en-US" dirty="0"/>
              <a:t>j</a:t>
            </a:r>
            <a:r>
              <a:rPr lang="en-US" dirty="0" smtClean="0"/>
              <a:t>ustice</a:t>
            </a:r>
          </a:p>
          <a:p>
            <a:pPr lvl="1"/>
            <a:r>
              <a:rPr lang="en-US" dirty="0" smtClean="0"/>
              <a:t>Actual or threatened loss</a:t>
            </a:r>
          </a:p>
          <a:p>
            <a:pPr lvl="1"/>
            <a:r>
              <a:rPr lang="en-US" dirty="0" smtClean="0"/>
              <a:t>Interpretation of grievances</a:t>
            </a:r>
          </a:p>
          <a:p>
            <a:pPr lvl="1"/>
            <a:endParaRPr lang="en-US" dirty="0"/>
          </a:p>
        </p:txBody>
      </p:sp>
    </p:spTree>
    <p:extLst>
      <p:ext uri="{BB962C8B-B14F-4D97-AF65-F5344CB8AC3E}">
        <p14:creationId xmlns:p14="http://schemas.microsoft.com/office/powerpoint/2010/main" val="126208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Mobilizing People: Framing</a:t>
            </a:r>
            <a:endParaRPr lang="en-US" dirty="0"/>
          </a:p>
        </p:txBody>
      </p:sp>
      <p:sp>
        <p:nvSpPr>
          <p:cNvPr id="3" name="Content Placeholder 2"/>
          <p:cNvSpPr>
            <a:spLocks noGrp="1"/>
          </p:cNvSpPr>
          <p:nvPr>
            <p:ph sz="quarter" idx="1"/>
          </p:nvPr>
        </p:nvSpPr>
        <p:spPr/>
        <p:txBody>
          <a:bodyPr/>
          <a:lstStyle/>
          <a:p>
            <a:r>
              <a:rPr lang="en-US" dirty="0" smtClean="0"/>
              <a:t>Social movements are interpretive agents</a:t>
            </a:r>
          </a:p>
          <a:p>
            <a:pPr lvl="1"/>
            <a:r>
              <a:rPr lang="en-US" dirty="0" smtClean="0"/>
              <a:t>Actively produce and maintain meaning for constituents, antagonists, and bystanders</a:t>
            </a:r>
            <a:endParaRPr lang="en-US" dirty="0"/>
          </a:p>
        </p:txBody>
      </p:sp>
    </p:spTree>
    <p:extLst>
      <p:ext uri="{BB962C8B-B14F-4D97-AF65-F5344CB8AC3E}">
        <p14:creationId xmlns:p14="http://schemas.microsoft.com/office/powerpoint/2010/main" val="121271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From Erving </a:t>
            </a:r>
            <a:r>
              <a:rPr lang="en-US" dirty="0" err="1" smtClean="0"/>
              <a:t>Goffman’s</a:t>
            </a:r>
            <a:r>
              <a:rPr lang="en-US" dirty="0" smtClean="0"/>
              <a:t> </a:t>
            </a:r>
            <a:r>
              <a:rPr lang="en-US" i="1" dirty="0" smtClean="0"/>
              <a:t>Frame Analysis</a:t>
            </a:r>
            <a:endParaRPr lang="en-US" dirty="0"/>
          </a:p>
        </p:txBody>
      </p:sp>
      <p:sp>
        <p:nvSpPr>
          <p:cNvPr id="3" name="Content Placeholder 2"/>
          <p:cNvSpPr>
            <a:spLocks noGrp="1"/>
          </p:cNvSpPr>
          <p:nvPr>
            <p:ph sz="quarter" idx="1"/>
          </p:nvPr>
        </p:nvSpPr>
        <p:spPr>
          <a:xfrm>
            <a:off x="816864" y="1607745"/>
            <a:ext cx="3867097" cy="4495800"/>
          </a:xfrm>
        </p:spPr>
        <p:txBody>
          <a:bodyPr>
            <a:normAutofit/>
          </a:bodyPr>
          <a:lstStyle/>
          <a:p>
            <a:r>
              <a:rPr lang="en-US" dirty="0" smtClean="0"/>
              <a:t>Meanings don’t naturally attach themselves to events, objects, or subjects</a:t>
            </a:r>
            <a:r>
              <a:rPr lang="is-IS" dirty="0" smtClean="0"/>
              <a:t>…</a:t>
            </a:r>
          </a:p>
          <a:p>
            <a:r>
              <a:rPr lang="is-IS" dirty="0" smtClean="0"/>
              <a:t>Social actors or signifying agents are required to... </a:t>
            </a:r>
            <a:endParaRPr lang="is-IS" dirty="0"/>
          </a:p>
          <a:p>
            <a:r>
              <a:rPr lang="is-IS" dirty="0" smtClean="0"/>
              <a:t>Interpret and attach the meaning to an object (e.g. framing)...</a:t>
            </a:r>
          </a:p>
          <a:p>
            <a:r>
              <a:rPr lang="is-IS" dirty="0" smtClean="0"/>
              <a:t>Interpretations must cohere with populations/subpopulations</a:t>
            </a:r>
            <a:endParaRPr lang="en-US" dirty="0"/>
          </a:p>
        </p:txBody>
      </p:sp>
      <p:pic>
        <p:nvPicPr>
          <p:cNvPr id="4" name="Picture 3" descr="fram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144" y="2290783"/>
            <a:ext cx="3810000" cy="2997200"/>
          </a:xfrm>
          <a:prstGeom prst="rect">
            <a:avLst/>
          </a:prstGeom>
        </p:spPr>
      </p:pic>
    </p:spTree>
    <p:extLst>
      <p:ext uri="{BB962C8B-B14F-4D97-AF65-F5344CB8AC3E}">
        <p14:creationId xmlns:p14="http://schemas.microsoft.com/office/powerpoint/2010/main" val="341613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SMOs as Signifying Agents</a:t>
            </a:r>
            <a:endParaRPr lang="en-US" dirty="0"/>
          </a:p>
        </p:txBody>
      </p:sp>
      <p:sp>
        <p:nvSpPr>
          <p:cNvPr id="3" name="Content Placeholder 2"/>
          <p:cNvSpPr>
            <a:spLocks noGrp="1"/>
          </p:cNvSpPr>
          <p:nvPr>
            <p:ph sz="quarter" idx="1"/>
          </p:nvPr>
        </p:nvSpPr>
        <p:spPr/>
        <p:txBody>
          <a:bodyPr/>
          <a:lstStyle/>
          <a:p>
            <a:r>
              <a:rPr lang="en-US" dirty="0" smtClean="0"/>
              <a:t>Social movements must engage in framing</a:t>
            </a:r>
          </a:p>
          <a:p>
            <a:pPr lvl="1"/>
            <a:r>
              <a:rPr lang="en-US" dirty="0" smtClean="0"/>
              <a:t>Diagnostic</a:t>
            </a:r>
          </a:p>
          <a:p>
            <a:pPr lvl="1"/>
            <a:r>
              <a:rPr lang="en-US" dirty="0" smtClean="0"/>
              <a:t>Prognostic</a:t>
            </a:r>
            <a:endParaRPr lang="en-US" dirty="0"/>
          </a:p>
        </p:txBody>
      </p:sp>
    </p:spTree>
    <p:extLst>
      <p:ext uri="{BB962C8B-B14F-4D97-AF65-F5344CB8AC3E}">
        <p14:creationId xmlns:p14="http://schemas.microsoft.com/office/powerpoint/2010/main" val="105502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SMOs as Signifying Agents</a:t>
            </a:r>
            <a:endParaRPr lang="en-US" dirty="0"/>
          </a:p>
        </p:txBody>
      </p:sp>
      <p:sp>
        <p:nvSpPr>
          <p:cNvPr id="3" name="Content Placeholder 2"/>
          <p:cNvSpPr>
            <a:spLocks noGrp="1"/>
          </p:cNvSpPr>
          <p:nvPr>
            <p:ph sz="quarter" idx="1"/>
          </p:nvPr>
        </p:nvSpPr>
        <p:spPr/>
        <p:txBody>
          <a:bodyPr/>
          <a:lstStyle/>
          <a:p>
            <a:r>
              <a:rPr lang="en-US" dirty="0" smtClean="0"/>
              <a:t>Diagnostic Framing</a:t>
            </a:r>
          </a:p>
          <a:p>
            <a:pPr lvl="1"/>
            <a:r>
              <a:rPr lang="en-US" dirty="0" smtClean="0"/>
              <a:t>Identifying a source of the problem</a:t>
            </a:r>
          </a:p>
          <a:p>
            <a:pPr lvl="2"/>
            <a:r>
              <a:rPr lang="en-US" dirty="0" smtClean="0"/>
              <a:t>Identify an aspect of social life as a problem</a:t>
            </a:r>
          </a:p>
          <a:p>
            <a:pPr lvl="2"/>
            <a:r>
              <a:rPr lang="en-US" dirty="0" smtClean="0"/>
              <a:t>Attribute blame for the problem</a:t>
            </a:r>
            <a:endParaRPr lang="en-US" dirty="0"/>
          </a:p>
        </p:txBody>
      </p:sp>
    </p:spTree>
    <p:extLst>
      <p:ext uri="{BB962C8B-B14F-4D97-AF65-F5344CB8AC3E}">
        <p14:creationId xmlns:p14="http://schemas.microsoft.com/office/powerpoint/2010/main" val="12839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 Salvation Army NIMBY movements</a:t>
            </a:r>
            <a:endParaRPr lang="en-US" dirty="0"/>
          </a:p>
        </p:txBody>
      </p:sp>
      <p:pic>
        <p:nvPicPr>
          <p:cNvPr id="4" name="Picture 3" descr="salvationarm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828" y="1927706"/>
            <a:ext cx="5811725" cy="4358794"/>
          </a:xfrm>
          <a:prstGeom prst="rect">
            <a:avLst/>
          </a:prstGeom>
        </p:spPr>
      </p:pic>
    </p:spTree>
    <p:extLst>
      <p:ext uri="{BB962C8B-B14F-4D97-AF65-F5344CB8AC3E}">
        <p14:creationId xmlns:p14="http://schemas.microsoft.com/office/powerpoint/2010/main" val="312726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SMOs as Signifying Agents</a:t>
            </a:r>
          </a:p>
        </p:txBody>
      </p:sp>
      <p:sp>
        <p:nvSpPr>
          <p:cNvPr id="3" name="Content Placeholder 2"/>
          <p:cNvSpPr>
            <a:spLocks noGrp="1"/>
          </p:cNvSpPr>
          <p:nvPr>
            <p:ph sz="quarter" idx="1"/>
          </p:nvPr>
        </p:nvSpPr>
        <p:spPr/>
        <p:txBody>
          <a:bodyPr/>
          <a:lstStyle/>
          <a:p>
            <a:r>
              <a:rPr lang="en-US" dirty="0" smtClean="0"/>
              <a:t>Prognostic Framing</a:t>
            </a:r>
          </a:p>
          <a:p>
            <a:pPr lvl="1"/>
            <a:r>
              <a:rPr lang="en-US" dirty="0" smtClean="0"/>
              <a:t>Highlighting potential solutions to problems</a:t>
            </a:r>
            <a:endParaRPr lang="en-US" dirty="0"/>
          </a:p>
        </p:txBody>
      </p:sp>
    </p:spTree>
    <p:extLst>
      <p:ext uri="{BB962C8B-B14F-4D97-AF65-F5344CB8AC3E}">
        <p14:creationId xmlns:p14="http://schemas.microsoft.com/office/powerpoint/2010/main" val="179416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about Framing</a:t>
            </a:r>
            <a:endParaRPr lang="en-US" dirty="0"/>
          </a:p>
        </p:txBody>
      </p:sp>
      <p:sp>
        <p:nvSpPr>
          <p:cNvPr id="3" name="Content Placeholder 2"/>
          <p:cNvSpPr>
            <a:spLocks noGrp="1"/>
          </p:cNvSpPr>
          <p:nvPr>
            <p:ph sz="quarter" idx="1"/>
          </p:nvPr>
        </p:nvSpPr>
        <p:spPr/>
        <p:txBody>
          <a:bodyPr/>
          <a:lstStyle/>
          <a:p>
            <a:r>
              <a:rPr lang="en-US" dirty="0" smtClean="0"/>
              <a:t>Frames are constrained</a:t>
            </a:r>
          </a:p>
          <a:p>
            <a:pPr lvl="1"/>
            <a:r>
              <a:rPr lang="en-US" dirty="0" smtClean="0"/>
              <a:t>To the material conditions and events being framed</a:t>
            </a:r>
          </a:p>
          <a:p>
            <a:pPr lvl="1"/>
            <a:r>
              <a:rPr lang="en-US" dirty="0" smtClean="0"/>
              <a:t>To the cultural environment in which they’re embedded</a:t>
            </a:r>
          </a:p>
          <a:p>
            <a:r>
              <a:rPr lang="en-US" dirty="0" smtClean="0"/>
              <a:t>Frames subject to differential interpretation</a:t>
            </a:r>
          </a:p>
          <a:p>
            <a:pPr lvl="1"/>
            <a:r>
              <a:rPr lang="en-US" dirty="0" smtClean="0"/>
              <a:t>People may view the empirical event differently</a:t>
            </a:r>
            <a:endParaRPr lang="en-US" dirty="0"/>
          </a:p>
        </p:txBody>
      </p:sp>
    </p:spTree>
    <p:extLst>
      <p:ext uri="{BB962C8B-B14F-4D97-AF65-F5344CB8AC3E}">
        <p14:creationId xmlns:p14="http://schemas.microsoft.com/office/powerpoint/2010/main" val="322799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Heaven’s Gate</a:t>
            </a:r>
            <a:endParaRPr lang="en-US" dirty="0"/>
          </a:p>
        </p:txBody>
      </p:sp>
      <p:pic>
        <p:nvPicPr>
          <p:cNvPr id="6" name="Picture 5" descr="heavens gate.jp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2559" y="2028466"/>
            <a:ext cx="4937785" cy="3703339"/>
          </a:xfrm>
          <a:prstGeom prst="rect">
            <a:avLst/>
          </a:prstGeom>
        </p:spPr>
      </p:pic>
    </p:spTree>
    <p:extLst>
      <p:ext uri="{BB962C8B-B14F-4D97-AF65-F5344CB8AC3E}">
        <p14:creationId xmlns:p14="http://schemas.microsoft.com/office/powerpoint/2010/main" val="418861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Mobilizing Grievances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Strong feelings</a:t>
            </a:r>
            <a:r>
              <a:rPr lang="is-IS" dirty="0" smtClean="0"/>
              <a:t>…</a:t>
            </a:r>
            <a:endParaRPr lang="en-US" dirty="0" smtClean="0"/>
          </a:p>
          <a:p>
            <a:pPr marL="514350" indent="-514350">
              <a:buFont typeface="+mj-lt"/>
              <a:buAutoNum type="arabicPeriod"/>
            </a:pPr>
            <a:r>
              <a:rPr lang="en-US" dirty="0" smtClean="0"/>
              <a:t>shared amongst multiple actors (individuals or organizations)</a:t>
            </a:r>
            <a:r>
              <a:rPr lang="is-IS" dirty="0" smtClean="0"/>
              <a:t>…</a:t>
            </a:r>
            <a:endParaRPr lang="en-US" dirty="0" smtClean="0"/>
          </a:p>
          <a:p>
            <a:pPr marL="514350" indent="-514350">
              <a:buFont typeface="+mj-lt"/>
              <a:buAutoNum type="arabicPeriod"/>
            </a:pPr>
            <a:r>
              <a:rPr lang="en-US" dirty="0" smtClean="0"/>
              <a:t>felt so strongly to warrant collective complaint and corrective, collective action</a:t>
            </a:r>
            <a:endParaRPr lang="en-US" dirty="0"/>
          </a:p>
        </p:txBody>
      </p:sp>
    </p:spTree>
    <p:extLst>
      <p:ext uri="{BB962C8B-B14F-4D97-AF65-F5344CB8AC3E}">
        <p14:creationId xmlns:p14="http://schemas.microsoft.com/office/powerpoint/2010/main" val="157304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Older Incorrect Theories about Grievances</a:t>
            </a:r>
            <a:endParaRPr lang="en-US" dirty="0"/>
          </a:p>
        </p:txBody>
      </p:sp>
      <p:sp>
        <p:nvSpPr>
          <p:cNvPr id="3" name="Content Placeholder 2"/>
          <p:cNvSpPr>
            <a:spLocks noGrp="1"/>
          </p:cNvSpPr>
          <p:nvPr>
            <p:ph sz="quarter" idx="1"/>
          </p:nvPr>
        </p:nvSpPr>
        <p:spPr/>
        <p:txBody>
          <a:bodyPr/>
          <a:lstStyle/>
          <a:p>
            <a:r>
              <a:rPr lang="en-US" dirty="0"/>
              <a:t>U</a:t>
            </a:r>
            <a:r>
              <a:rPr lang="en-US" dirty="0" smtClean="0"/>
              <a:t>biquitous, therefore inconsequential</a:t>
            </a:r>
          </a:p>
          <a:p>
            <a:r>
              <a:rPr lang="en-US" dirty="0"/>
              <a:t>R</a:t>
            </a:r>
            <a:r>
              <a:rPr lang="en-US" dirty="0" smtClean="0"/>
              <a:t>esult from objective structural or material conditions</a:t>
            </a:r>
          </a:p>
          <a:p>
            <a:r>
              <a:rPr lang="en-US" dirty="0" smtClean="0"/>
              <a:t>Result from heightened psychological states</a:t>
            </a:r>
            <a:endParaRPr lang="en-US" dirty="0"/>
          </a:p>
        </p:txBody>
      </p:sp>
    </p:spTree>
    <p:extLst>
      <p:ext uri="{BB962C8B-B14F-4D97-AF65-F5344CB8AC3E}">
        <p14:creationId xmlns:p14="http://schemas.microsoft.com/office/powerpoint/2010/main" val="250841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Grievances as Ubiquitous and Irrelevant</a:t>
            </a:r>
            <a:endParaRPr lang="en-US" dirty="0"/>
          </a:p>
        </p:txBody>
      </p:sp>
      <p:sp>
        <p:nvSpPr>
          <p:cNvPr id="3" name="Content Placeholder 2"/>
          <p:cNvSpPr>
            <a:spLocks noGrp="1"/>
          </p:cNvSpPr>
          <p:nvPr>
            <p:ph sz="quarter" idx="1"/>
          </p:nvPr>
        </p:nvSpPr>
        <p:spPr/>
        <p:txBody>
          <a:bodyPr>
            <a:normAutofit/>
          </a:bodyPr>
          <a:lstStyle/>
          <a:p>
            <a:r>
              <a:rPr lang="en-US" dirty="0" smtClean="0"/>
              <a:t>“Grievances, much like weeds, flourish naturally and abundantly, irrespective of environmental context or social conditions.”</a:t>
            </a:r>
          </a:p>
          <a:p>
            <a:endParaRPr lang="en-US" dirty="0" smtClean="0"/>
          </a:p>
          <a:p>
            <a:r>
              <a:rPr lang="en-US" dirty="0" smtClean="0"/>
              <a:t>Grievances omnipresent. “There is always enough discontent in any society to supply grassroots support for a movement</a:t>
            </a:r>
            <a:r>
              <a:rPr lang="is-IS" dirty="0" smtClean="0"/>
              <a:t>…</a:t>
            </a:r>
            <a:r>
              <a:rPr lang="en-US" smtClean="0"/>
              <a:t>"</a:t>
            </a:r>
            <a:endParaRPr lang="en-US" dirty="0" smtClean="0"/>
          </a:p>
        </p:txBody>
      </p:sp>
    </p:spTree>
    <p:extLst>
      <p:ext uri="{BB962C8B-B14F-4D97-AF65-F5344CB8AC3E}">
        <p14:creationId xmlns:p14="http://schemas.microsoft.com/office/powerpoint/2010/main" val="59919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with “Grievances as Ubiquitous” Argument</a:t>
            </a:r>
            <a:endParaRPr lang="en-US" dirty="0"/>
          </a:p>
        </p:txBody>
      </p:sp>
      <p:sp>
        <p:nvSpPr>
          <p:cNvPr id="3" name="Content Placeholder 2"/>
          <p:cNvSpPr>
            <a:spLocks noGrp="1"/>
          </p:cNvSpPr>
          <p:nvPr>
            <p:ph sz="quarter" idx="1"/>
          </p:nvPr>
        </p:nvSpPr>
        <p:spPr>
          <a:xfrm>
            <a:off x="816864" y="1544983"/>
            <a:ext cx="8153400" cy="4495800"/>
          </a:xfrm>
        </p:spPr>
        <p:txBody>
          <a:bodyPr>
            <a:normAutofit/>
          </a:bodyPr>
          <a:lstStyle/>
          <a:p>
            <a:r>
              <a:rPr lang="en-US" dirty="0" smtClean="0"/>
              <a:t>Conflates individual grievances and mobilizing grievances</a:t>
            </a:r>
          </a:p>
          <a:p>
            <a:pPr lvl="1"/>
            <a:r>
              <a:rPr lang="en-US" dirty="0" smtClean="0"/>
              <a:t>Individual grievances:</a:t>
            </a:r>
          </a:p>
          <a:p>
            <a:pPr lvl="2"/>
            <a:r>
              <a:rPr lang="en-US" dirty="0" smtClean="0"/>
              <a:t>Discontent or aggravation that is individually experienced</a:t>
            </a:r>
          </a:p>
          <a:p>
            <a:pPr lvl="2"/>
            <a:r>
              <a:rPr lang="en-US" dirty="0" smtClean="0"/>
              <a:t>Not getting a raise, traffic, etc.</a:t>
            </a:r>
          </a:p>
          <a:p>
            <a:pPr lvl="2"/>
            <a:r>
              <a:rPr lang="en-US" i="1" dirty="0" smtClean="0">
                <a:hlinkClick r:id="rId3"/>
              </a:rPr>
              <a:t>Falling Down</a:t>
            </a:r>
            <a:r>
              <a:rPr lang="en-US" dirty="0" smtClean="0">
                <a:hlinkClick r:id="rId3"/>
              </a:rPr>
              <a:t> (1993)</a:t>
            </a:r>
            <a:endParaRPr lang="en-US" dirty="0"/>
          </a:p>
          <a:p>
            <a:pPr lvl="2"/>
            <a:endParaRPr lang="en-US" dirty="0" smtClean="0"/>
          </a:p>
          <a:p>
            <a:r>
              <a:rPr lang="en-US" dirty="0" smtClean="0"/>
              <a:t>Individual grievances rarely </a:t>
            </a:r>
            <a:r>
              <a:rPr lang="en-US" dirty="0"/>
              <a:t>congeal into collectively shared (mobilizing) grievances that spur collective </a:t>
            </a:r>
            <a:r>
              <a:rPr lang="en-US" dirty="0" smtClean="0"/>
              <a:t>action, since movements aren't always active</a:t>
            </a:r>
            <a:endParaRPr lang="en-US" dirty="0"/>
          </a:p>
          <a:p>
            <a:pPr lvl="1"/>
            <a:endParaRPr lang="en-US" dirty="0" smtClean="0"/>
          </a:p>
          <a:p>
            <a:pPr lvl="2"/>
            <a:endParaRPr lang="en-US" dirty="0" smtClean="0"/>
          </a:p>
        </p:txBody>
      </p:sp>
    </p:spTree>
    <p:extLst>
      <p:ext uri="{BB962C8B-B14F-4D97-AF65-F5344CB8AC3E}">
        <p14:creationId xmlns:p14="http://schemas.microsoft.com/office/powerpoint/2010/main" val="147679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Grievances as Function of Objective Structural or Material Conditions</a:t>
            </a:r>
          </a:p>
        </p:txBody>
      </p:sp>
      <p:sp>
        <p:nvSpPr>
          <p:cNvPr id="3" name="Content Placeholder 2"/>
          <p:cNvSpPr>
            <a:spLocks noGrp="1"/>
          </p:cNvSpPr>
          <p:nvPr>
            <p:ph sz="quarter" idx="1"/>
          </p:nvPr>
        </p:nvSpPr>
        <p:spPr/>
        <p:txBody>
          <a:bodyPr/>
          <a:lstStyle/>
          <a:p>
            <a:r>
              <a:rPr lang="en-US" dirty="0" smtClean="0"/>
              <a:t>Grievances result from two kinds of structural or material conditions:</a:t>
            </a:r>
          </a:p>
          <a:p>
            <a:pPr lvl="1"/>
            <a:r>
              <a:rPr lang="en-US" dirty="0" smtClean="0"/>
              <a:t>Inequality/Group Conflict</a:t>
            </a:r>
          </a:p>
          <a:p>
            <a:pPr lvl="2"/>
            <a:r>
              <a:rPr lang="en-US" dirty="0" smtClean="0"/>
              <a:t>Social arrangements that places certain social groups in antagonistic relations with one another</a:t>
            </a:r>
          </a:p>
          <a:p>
            <a:pPr lvl="1"/>
            <a:r>
              <a:rPr lang="en-US" dirty="0" smtClean="0"/>
              <a:t>Strain</a:t>
            </a:r>
          </a:p>
          <a:p>
            <a:pPr lvl="2"/>
            <a:r>
              <a:rPr lang="en-US" dirty="0" smtClean="0"/>
              <a:t>Changes/trends that alter existing social arrangements and patterns of social life</a:t>
            </a:r>
          </a:p>
          <a:p>
            <a:pPr lvl="3"/>
            <a:r>
              <a:rPr lang="en-US" dirty="0" smtClean="0"/>
              <a:t>Disintegration, Absolute Deprivation, Quotidian Disruption</a:t>
            </a:r>
            <a:endParaRPr lang="en-US" dirty="0"/>
          </a:p>
        </p:txBody>
      </p:sp>
    </p:spTree>
    <p:extLst>
      <p:ext uri="{BB962C8B-B14F-4D97-AF65-F5344CB8AC3E}">
        <p14:creationId xmlns:p14="http://schemas.microsoft.com/office/powerpoint/2010/main" val="239559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Grievances as Function of Objective Structural or Material Conditions</a:t>
            </a:r>
            <a:endParaRPr lang="en-US" dirty="0"/>
          </a:p>
        </p:txBody>
      </p:sp>
      <p:sp>
        <p:nvSpPr>
          <p:cNvPr id="3" name="Content Placeholder 2"/>
          <p:cNvSpPr>
            <a:spLocks noGrp="1"/>
          </p:cNvSpPr>
          <p:nvPr>
            <p:ph sz="quarter" idx="1"/>
          </p:nvPr>
        </p:nvSpPr>
        <p:spPr/>
        <p:txBody>
          <a:bodyPr/>
          <a:lstStyle/>
          <a:p>
            <a:r>
              <a:rPr lang="en-US" dirty="0" smtClean="0"/>
              <a:t>Inequality/Group Conflict</a:t>
            </a:r>
          </a:p>
          <a:p>
            <a:pPr lvl="1"/>
            <a:r>
              <a:rPr lang="en-US" dirty="0" smtClean="0"/>
              <a:t>Grievances generated by unequal distribution of rewards (money, status, power) and opportunities</a:t>
            </a:r>
          </a:p>
          <a:p>
            <a:pPr lvl="1"/>
            <a:endParaRPr lang="en-US" dirty="0" smtClean="0"/>
          </a:p>
        </p:txBody>
      </p:sp>
    </p:spTree>
    <p:extLst>
      <p:ext uri="{BB962C8B-B14F-4D97-AF65-F5344CB8AC3E}">
        <p14:creationId xmlns:p14="http://schemas.microsoft.com/office/powerpoint/2010/main" val="329397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Problem with “Inequality” Argument</a:t>
            </a:r>
            <a:endParaRPr lang="en-US" sz="3600" dirty="0"/>
          </a:p>
        </p:txBody>
      </p:sp>
      <p:sp>
        <p:nvSpPr>
          <p:cNvPr id="3" name="Content Placeholder 2"/>
          <p:cNvSpPr>
            <a:spLocks noGrp="1"/>
          </p:cNvSpPr>
          <p:nvPr>
            <p:ph sz="quarter" idx="1"/>
          </p:nvPr>
        </p:nvSpPr>
        <p:spPr/>
        <p:txBody>
          <a:bodyPr/>
          <a:lstStyle/>
          <a:p>
            <a:r>
              <a:rPr lang="en-US" dirty="0" smtClean="0"/>
              <a:t>Groups are hierarchically situated in </a:t>
            </a:r>
            <a:r>
              <a:rPr lang="en-US" dirty="0"/>
              <a:t>the social </a:t>
            </a:r>
            <a:r>
              <a:rPr lang="en-US" dirty="0" smtClean="0"/>
              <a:t>system, yet </a:t>
            </a:r>
            <a:r>
              <a:rPr lang="en-US" dirty="0"/>
              <a:t>conflicts (over the distribution of resources, rewards, opportunity) </a:t>
            </a:r>
            <a:r>
              <a:rPr lang="en-US" dirty="0" smtClean="0"/>
              <a:t>don’t always materialize</a:t>
            </a:r>
          </a:p>
          <a:p>
            <a:endParaRPr lang="en-US" dirty="0" smtClean="0"/>
          </a:p>
          <a:p>
            <a:r>
              <a:rPr lang="en-US" dirty="0" smtClean="0"/>
              <a:t>If conflicts do arise, doesn’t always translate into mobilizing grievances</a:t>
            </a:r>
          </a:p>
        </p:txBody>
      </p:sp>
    </p:spTree>
    <p:extLst>
      <p:ext uri="{BB962C8B-B14F-4D97-AF65-F5344CB8AC3E}">
        <p14:creationId xmlns:p14="http://schemas.microsoft.com/office/powerpoint/2010/main" val="195408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argers2">
  <a:themeElements>
    <a:clrScheme name="chargers">
      <a:dk1>
        <a:srgbClr val="000000"/>
      </a:dk1>
      <a:lt1>
        <a:srgbClr val="FFFFFF"/>
      </a:lt1>
      <a:dk2>
        <a:srgbClr val="082551"/>
      </a:dk2>
      <a:lt2>
        <a:srgbClr val="D4D4D6"/>
      </a:lt2>
      <a:accent1>
        <a:srgbClr val="F0AD00"/>
      </a:accent1>
      <a:accent2>
        <a:srgbClr val="69C0FF"/>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hargers2" id="{6DBD1BB9-3822-1742-A51A-4595D71C9688}" vid="{2974C9F9-02AF-7A4D-8B70-272A2D4E38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chargers2</Template>
  <TotalTime>2212</TotalTime>
  <Words>1332</Words>
  <Application>Microsoft Macintosh PowerPoint</Application>
  <PresentationFormat>Widescreen</PresentationFormat>
  <Paragraphs>156</Paragraphs>
  <Slides>28</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Helvetica Neue Light</vt:lpstr>
      <vt:lpstr>Myriad Pro</vt:lpstr>
      <vt:lpstr>Verdana</vt:lpstr>
      <vt:lpstr>Wingdings</vt:lpstr>
      <vt:lpstr>Wingdings 2</vt:lpstr>
      <vt:lpstr>chargers2</vt:lpstr>
      <vt:lpstr>Mobilizing Grievances</vt:lpstr>
      <vt:lpstr>Grievances</vt:lpstr>
      <vt:lpstr>Mobilizing Grievances</vt:lpstr>
      <vt:lpstr>Older Incorrect Theories about Grievances</vt:lpstr>
      <vt:lpstr>Grievances as Ubiquitous and Irrelevant</vt:lpstr>
      <vt:lpstr>Problem with “Grievances as Ubiquitous” Argument</vt:lpstr>
      <vt:lpstr>Grievances as Function of Objective Structural or Material Conditions</vt:lpstr>
      <vt:lpstr>Grievances as Function of Objective Structural or Material Conditions</vt:lpstr>
      <vt:lpstr>Problem with “Inequality” Argument</vt:lpstr>
      <vt:lpstr>Grievances as Function of Objective Structural or Material Conditions</vt:lpstr>
      <vt:lpstr>Problem with “Strain” Argument</vt:lpstr>
      <vt:lpstr>Grievances as Function of Objective Structural or Material Conditions</vt:lpstr>
      <vt:lpstr>Problem with “Absolute Deprivation” Argument</vt:lpstr>
      <vt:lpstr>Grievances as Function of Objective Structural or Material Conditions</vt:lpstr>
      <vt:lpstr>Grievances as Function of Objective Structural or Material Conditions</vt:lpstr>
      <vt:lpstr>Grievances as Function of Objective Structural or Material Conditions</vt:lpstr>
      <vt:lpstr>Grievances as Function of Objective Structural or Material Conditions</vt:lpstr>
      <vt:lpstr>Grievances as Function of Objective Structural or Material Conditions</vt:lpstr>
      <vt:lpstr>Grievances as Function of Heightened Psychological States</vt:lpstr>
      <vt:lpstr>Problem with “Frustration-Aggression” Argument</vt:lpstr>
      <vt:lpstr>Mobilizing People: Framing</vt:lpstr>
      <vt:lpstr>From Erving Goffman’s Frame Analysis</vt:lpstr>
      <vt:lpstr>SMOs as Signifying Agents</vt:lpstr>
      <vt:lpstr>SMOs as Signifying Agents</vt:lpstr>
      <vt:lpstr>Ex: Salvation Army NIMBY movements</vt:lpstr>
      <vt:lpstr>SMOs as Signifying Agents</vt:lpstr>
      <vt:lpstr>Notes about Framing</vt:lpstr>
      <vt:lpstr>Ex: Heaven’s Gate</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Grievances</dc:title>
  <dc:creator>Burrel Vann</dc:creator>
  <cp:lastModifiedBy>Vann, Burrel</cp:lastModifiedBy>
  <cp:revision>48</cp:revision>
  <dcterms:created xsi:type="dcterms:W3CDTF">2016-08-13T17:28:11Z</dcterms:created>
  <dcterms:modified xsi:type="dcterms:W3CDTF">2017-08-18T00:10:20Z</dcterms:modified>
</cp:coreProperties>
</file>