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33"/>
  </p:notesMasterIdLst>
  <p:handoutMasterIdLst>
    <p:handoutMasterId r:id="rId34"/>
  </p:handoutMasterIdLst>
  <p:sldIdLst>
    <p:sldId id="256" r:id="rId3"/>
    <p:sldId id="283" r:id="rId4"/>
    <p:sldId id="257" r:id="rId5"/>
    <p:sldId id="258" r:id="rId6"/>
    <p:sldId id="284" r:id="rId7"/>
    <p:sldId id="286" r:id="rId8"/>
    <p:sldId id="259" r:id="rId9"/>
    <p:sldId id="285" r:id="rId10"/>
    <p:sldId id="260" r:id="rId11"/>
    <p:sldId id="287" r:id="rId12"/>
    <p:sldId id="262" r:id="rId13"/>
    <p:sldId id="288" r:id="rId14"/>
    <p:sldId id="263" r:id="rId15"/>
    <p:sldId id="265" r:id="rId16"/>
    <p:sldId id="264" r:id="rId17"/>
    <p:sldId id="267" r:id="rId18"/>
    <p:sldId id="266" r:id="rId19"/>
    <p:sldId id="270" r:id="rId20"/>
    <p:sldId id="271" r:id="rId21"/>
    <p:sldId id="272" r:id="rId22"/>
    <p:sldId id="273" r:id="rId23"/>
    <p:sldId id="274" r:id="rId24"/>
    <p:sldId id="291" r:id="rId25"/>
    <p:sldId id="275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14" autoAdjust="0"/>
  </p:normalViewPr>
  <p:slideViewPr>
    <p:cSldViewPr snapToGrid="0" snapToObjects="1">
      <p:cViewPr>
        <p:scale>
          <a:sx n="72" d="100"/>
          <a:sy n="72" d="100"/>
        </p:scale>
        <p:origin x="-117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2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56B74-6BF2-49F8-B47A-52B25CDA748F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E461-1E37-4AE2-A32D-BB080369A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69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7F41-2A81-5747-AAFD-66F2496AA528}" type="datetimeFigureOut">
              <a:rPr lang="en-US" smtClean="0"/>
              <a:t>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F74AC-78CA-3646-BE2C-B6B6D368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5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8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6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1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80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1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9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2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10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9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13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9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3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47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17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4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10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22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92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13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70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34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34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2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5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8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01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1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9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9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628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55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793269"/>
            <a:ext cx="6477000" cy="2074132"/>
          </a:xfrm>
        </p:spPr>
        <p:txBody>
          <a:bodyPr/>
          <a:lstStyle/>
          <a:p>
            <a:r>
              <a:rPr lang="en-US" dirty="0"/>
              <a:t>Chapter 1</a:t>
            </a:r>
            <a:br>
              <a:rPr lang="en-US" dirty="0"/>
            </a:br>
            <a:r>
              <a:rPr lang="en-US" dirty="0"/>
              <a:t>The What and the Why of </a:t>
            </a:r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Characteristics that vary</a:t>
            </a:r>
          </a:p>
          <a:p>
            <a:endParaRPr lang="en-US" dirty="0"/>
          </a:p>
          <a:p>
            <a:r>
              <a:rPr lang="en-US" dirty="0" smtClean="0"/>
              <a:t>A property </a:t>
            </a:r>
            <a:r>
              <a:rPr lang="en-US" dirty="0"/>
              <a:t>of people or objects that takes on two or more </a:t>
            </a:r>
            <a:r>
              <a:rPr lang="en-US" dirty="0" smtClean="0"/>
              <a:t>values</a:t>
            </a:r>
          </a:p>
          <a:p>
            <a:pPr lvl="1"/>
            <a:r>
              <a:rPr lang="en-US" dirty="0"/>
              <a:t>Social class, age, gender, </a:t>
            </a:r>
            <a:r>
              <a:rPr lang="en-US" dirty="0" smtClean="0"/>
              <a:t>income, voting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5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Units of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level of social life on which social scientists focus</a:t>
            </a:r>
          </a:p>
          <a:p>
            <a:pPr lvl="1"/>
            <a:r>
              <a:rPr lang="en-US" dirty="0" smtClean="0"/>
              <a:t>Individual</a:t>
            </a:r>
          </a:p>
          <a:p>
            <a:pPr lvl="1"/>
            <a:r>
              <a:rPr lang="en-US" dirty="0" smtClean="0"/>
              <a:t>Family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City, County, or State</a:t>
            </a:r>
          </a:p>
        </p:txBody>
      </p:sp>
    </p:spTree>
    <p:extLst>
      <p:ext uri="{BB962C8B-B14F-4D97-AF65-F5344CB8AC3E}">
        <p14:creationId xmlns:p14="http://schemas.microsoft.com/office/powerpoint/2010/main" val="276942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Exercise: Studying Gender and Work at Different Levels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could we gather data on gender composition and income at different levels?</a:t>
            </a:r>
          </a:p>
          <a:p>
            <a:pPr lvl="1"/>
            <a:r>
              <a:rPr lang="en-US" dirty="0" smtClean="0"/>
              <a:t>Individual</a:t>
            </a:r>
          </a:p>
          <a:p>
            <a:pPr lvl="1"/>
            <a:r>
              <a:rPr lang="en-US" dirty="0" smtClean="0"/>
              <a:t>Family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City, County, or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Dependent</a:t>
            </a:r>
          </a:p>
          <a:p>
            <a:pPr lvl="1"/>
            <a:r>
              <a:rPr lang="en-US" dirty="0" smtClean="0"/>
              <a:t>The variable </a:t>
            </a:r>
            <a:r>
              <a:rPr lang="en-US" i="1" dirty="0" smtClean="0"/>
              <a:t>to be</a:t>
            </a:r>
            <a:r>
              <a:rPr lang="en-US" dirty="0" smtClean="0"/>
              <a:t> explained</a:t>
            </a:r>
          </a:p>
          <a:p>
            <a:pPr lvl="1"/>
            <a:r>
              <a:rPr lang="en-US" dirty="0" smtClean="0"/>
              <a:t>The “effect”</a:t>
            </a:r>
          </a:p>
          <a:p>
            <a:r>
              <a:rPr lang="en-US" dirty="0" smtClean="0"/>
              <a:t>Independent</a:t>
            </a:r>
          </a:p>
          <a:p>
            <a:pPr lvl="1"/>
            <a:r>
              <a:rPr lang="en-US" dirty="0" smtClean="0"/>
              <a:t>The variable expected to </a:t>
            </a:r>
            <a:r>
              <a:rPr lang="en-US" i="1" dirty="0" smtClean="0"/>
              <a:t>account for/explain </a:t>
            </a:r>
            <a:r>
              <a:rPr lang="en-US" dirty="0" smtClean="0"/>
              <a:t>the dependent variable</a:t>
            </a:r>
          </a:p>
          <a:p>
            <a:pPr lvl="1"/>
            <a:r>
              <a:rPr lang="en-US" dirty="0" smtClean="0"/>
              <a:t>The presumed “cause”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2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dependent variable is always the property </a:t>
            </a:r>
            <a:r>
              <a:rPr lang="en-US" sz="2800" dirty="0" smtClean="0"/>
              <a:t>one is trying </a:t>
            </a:r>
            <a:r>
              <a:rPr lang="en-US" sz="2800" dirty="0"/>
              <a:t>to </a:t>
            </a:r>
            <a:r>
              <a:rPr lang="en-US" sz="2800" dirty="0" smtClean="0"/>
              <a:t>explain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object of the </a:t>
            </a:r>
            <a:r>
              <a:rPr lang="en-US" sz="2400" dirty="0" smtClean="0"/>
              <a:t>research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independent variable usually occurs earlier in time than the dependent </a:t>
            </a:r>
            <a:r>
              <a:rPr lang="en-US" sz="2800" dirty="0" smtClean="0"/>
              <a:t>variable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independent variable is often seen as influencing, directly or indirectly, the dependent </a:t>
            </a:r>
            <a:r>
              <a:rPr lang="en-US" sz="2800" dirty="0" smtClean="0"/>
              <a:t>variable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8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Three Criteria for Cause and Effect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Association: </a:t>
            </a:r>
            <a:endParaRPr lang="en-US" dirty="0" smtClean="0"/>
          </a:p>
          <a:p>
            <a:pPr lvl="1"/>
            <a:r>
              <a:rPr lang="en-US" dirty="0" smtClean="0"/>
              <a:t>must </a:t>
            </a:r>
            <a:r>
              <a:rPr lang="en-US" dirty="0"/>
              <a:t>be an empirical relationship between the cause and </a:t>
            </a:r>
            <a:r>
              <a:rPr lang="en-US" dirty="0" smtClean="0"/>
              <a:t>effect</a:t>
            </a:r>
          </a:p>
          <a:p>
            <a:pPr lvl="1"/>
            <a:endParaRPr lang="en-US" dirty="0"/>
          </a:p>
          <a:p>
            <a:r>
              <a:rPr lang="en-US" dirty="0"/>
              <a:t>Time ordering:  </a:t>
            </a:r>
          </a:p>
          <a:p>
            <a:pPr lvl="1"/>
            <a:r>
              <a:rPr lang="en-US" dirty="0"/>
              <a:t>Cause must precede the </a:t>
            </a:r>
            <a:r>
              <a:rPr lang="en-US" dirty="0" smtClean="0"/>
              <a:t>effect</a:t>
            </a:r>
          </a:p>
          <a:p>
            <a:pPr lvl="1"/>
            <a:endParaRPr lang="en-US" dirty="0"/>
          </a:p>
          <a:p>
            <a:r>
              <a:rPr lang="en-US" dirty="0"/>
              <a:t>Non-spuriousness:</a:t>
            </a:r>
          </a:p>
          <a:p>
            <a:pPr lvl="1"/>
            <a:r>
              <a:rPr lang="en-US" dirty="0"/>
              <a:t>This relationship cannot be explained by other factors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3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Theory:</a:t>
            </a:r>
          </a:p>
          <a:p>
            <a:pPr lvl="1"/>
            <a:r>
              <a:rPr lang="en-US" dirty="0" smtClean="0"/>
              <a:t>Abortion attitudes are related to religiosity</a:t>
            </a:r>
          </a:p>
          <a:p>
            <a:r>
              <a:rPr lang="en-US" dirty="0" smtClean="0"/>
              <a:t>Hypothesis</a:t>
            </a:r>
          </a:p>
          <a:p>
            <a:pPr lvl="1"/>
            <a:r>
              <a:rPr lang="en-US" dirty="0" smtClean="0"/>
              <a:t>People </a:t>
            </a:r>
            <a:r>
              <a:rPr lang="en-US" dirty="0"/>
              <a:t>who attend church regularly are more likely to oppose abortion than people who do not attend church regularly</a:t>
            </a:r>
          </a:p>
        </p:txBody>
      </p:sp>
    </p:spTree>
    <p:extLst>
      <p:ext uri="{BB962C8B-B14F-4D97-AF65-F5344CB8AC3E}">
        <p14:creationId xmlns:p14="http://schemas.microsoft.com/office/powerpoint/2010/main" val="364986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the variables</a:t>
            </a:r>
          </a:p>
          <a:p>
            <a:pPr lvl="1"/>
            <a:r>
              <a:rPr lang="en-US" dirty="0" smtClean="0"/>
              <a:t>Independent: </a:t>
            </a:r>
          </a:p>
          <a:p>
            <a:pPr lvl="1"/>
            <a:r>
              <a:rPr lang="en-US" dirty="0" smtClean="0"/>
              <a:t>Dependent: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Data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Researchers must decide</a:t>
            </a:r>
          </a:p>
          <a:p>
            <a:pPr lvl="1"/>
            <a:r>
              <a:rPr lang="en-US" dirty="0"/>
              <a:t>How to measure the variables of interest</a:t>
            </a:r>
          </a:p>
          <a:p>
            <a:pPr lvl="1"/>
            <a:r>
              <a:rPr lang="en-US" dirty="0"/>
              <a:t>How to select the cases for the research</a:t>
            </a:r>
          </a:p>
          <a:p>
            <a:pPr lvl="1"/>
            <a:r>
              <a:rPr lang="en-US" dirty="0"/>
              <a:t>What kind of data collection techniques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8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Levels of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Nominal</a:t>
            </a:r>
          </a:p>
          <a:p>
            <a:r>
              <a:rPr lang="en-US" dirty="0" smtClean="0"/>
              <a:t>Ordinal</a:t>
            </a:r>
          </a:p>
          <a:p>
            <a:r>
              <a:rPr lang="en-US" dirty="0" smtClean="0"/>
              <a:t>Interval-Ratio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2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i="1" dirty="0" smtClean="0"/>
              <a:t>Statistics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Set of procedures to organize, summarize, and communicate information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Information in form of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 (Most Basic)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A set </a:t>
            </a:r>
            <a:r>
              <a:rPr lang="en-US" sz="3000" dirty="0"/>
              <a:t>of categories for the purpose of naming, labeling, or </a:t>
            </a:r>
            <a:r>
              <a:rPr lang="en-US" sz="3000" dirty="0" smtClean="0"/>
              <a:t>classifying, but cannot be ranked</a:t>
            </a:r>
          </a:p>
          <a:p>
            <a:pPr lvl="1"/>
            <a:r>
              <a:rPr lang="en-US" dirty="0" smtClean="0"/>
              <a:t>Political party </a:t>
            </a:r>
          </a:p>
          <a:p>
            <a:pPr lvl="1"/>
            <a:r>
              <a:rPr lang="en-US" dirty="0" smtClean="0"/>
              <a:t>Religion</a:t>
            </a:r>
            <a:endParaRPr lang="en-US" dirty="0"/>
          </a:p>
          <a:p>
            <a:pPr lvl="1"/>
            <a:r>
              <a:rPr lang="en-US" dirty="0" smtClean="0"/>
              <a:t>Race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Major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Dichotomous/Binary Variable:</a:t>
            </a:r>
          </a:p>
          <a:p>
            <a:pPr lvl="1"/>
            <a:r>
              <a:rPr lang="en-US" dirty="0" smtClean="0"/>
              <a:t>Special type of nominal variable that has only two values</a:t>
            </a:r>
          </a:p>
          <a:p>
            <a:pPr lvl="2"/>
            <a:r>
              <a:rPr lang="en-US" dirty="0" smtClean="0"/>
              <a:t>Yes/No, Non-White/White, Student/Teacher</a:t>
            </a:r>
          </a:p>
        </p:txBody>
      </p:sp>
    </p:spTree>
    <p:extLst>
      <p:ext uri="{BB962C8B-B14F-4D97-AF65-F5344CB8AC3E}">
        <p14:creationId xmlns:p14="http://schemas.microsoft.com/office/powerpoint/2010/main" val="326737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Ordinal (Moderate)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Variables with attributes that name, label, or classify, and can be ranked</a:t>
            </a:r>
          </a:p>
          <a:p>
            <a:pPr lvl="1"/>
            <a:r>
              <a:rPr lang="en-US" dirty="0" smtClean="0"/>
              <a:t>Social class/SES</a:t>
            </a:r>
          </a:p>
          <a:p>
            <a:pPr lvl="2"/>
            <a:r>
              <a:rPr lang="en-US" dirty="0" smtClean="0"/>
              <a:t>Upper</a:t>
            </a:r>
          </a:p>
          <a:p>
            <a:pPr lvl="2"/>
            <a:r>
              <a:rPr lang="en-US" dirty="0" smtClean="0"/>
              <a:t>Middle</a:t>
            </a:r>
          </a:p>
          <a:p>
            <a:pPr lvl="2"/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Conservativeness</a:t>
            </a:r>
          </a:p>
          <a:p>
            <a:endParaRPr lang="en-US" dirty="0"/>
          </a:p>
          <a:p>
            <a:r>
              <a:rPr lang="en-US" dirty="0" smtClean="0"/>
              <a:t>Can assign numbers, but lack an associated numerical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Interval-Ratio (Highest, Most Specific)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whose attributes classify, can be ranked, and have an equal numerical distance between values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Income</a:t>
            </a:r>
          </a:p>
          <a:p>
            <a:pPr lvl="1"/>
            <a:r>
              <a:rPr lang="en-US" dirty="0" smtClean="0"/>
              <a:t>SAT scores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Ratio variables have a natural zero point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Measurement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76200"/>
            <a:ext cx="52736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58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Cumulative </a:t>
            </a:r>
            <a:r>
              <a:rPr lang="en-US" altLang="en-US" dirty="0" smtClean="0">
                <a:ea typeface="ＭＳ Ｐゴシック" pitchFamily="34" charset="-128"/>
              </a:rPr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Variables </a:t>
            </a:r>
            <a:r>
              <a:rPr lang="en-US" sz="3000" dirty="0" smtClean="0"/>
              <a:t>measured </a:t>
            </a:r>
            <a:r>
              <a:rPr lang="en-US" sz="3000" dirty="0"/>
              <a:t>at </a:t>
            </a:r>
            <a:r>
              <a:rPr lang="en-US" sz="3000" dirty="0" smtClean="0"/>
              <a:t>interval</a:t>
            </a:r>
            <a:r>
              <a:rPr lang="en-US" sz="3000" dirty="0"/>
              <a:t>-ratio </a:t>
            </a:r>
            <a:r>
              <a:rPr lang="en-US" sz="3000" dirty="0" smtClean="0"/>
              <a:t>level (highest) can </a:t>
            </a:r>
            <a:r>
              <a:rPr lang="en-US" sz="3000" dirty="0"/>
              <a:t>also be measured at </a:t>
            </a:r>
            <a:r>
              <a:rPr lang="en-US" sz="3000" dirty="0" smtClean="0"/>
              <a:t>ordinal </a:t>
            </a:r>
            <a:r>
              <a:rPr lang="en-US" sz="3000" dirty="0"/>
              <a:t>or nominal (lower</a:t>
            </a:r>
            <a:r>
              <a:rPr lang="en-US" sz="3000" dirty="0" smtClean="0"/>
              <a:t>) levels </a:t>
            </a:r>
          </a:p>
          <a:p>
            <a:endParaRPr lang="en-US" sz="3000" dirty="0" smtClean="0"/>
          </a:p>
          <a:p>
            <a:r>
              <a:rPr lang="en-US" sz="3000" dirty="0" smtClean="0"/>
              <a:t>Variables measured </a:t>
            </a:r>
            <a:r>
              <a:rPr lang="en-US" sz="3000" dirty="0"/>
              <a:t>at </a:t>
            </a:r>
            <a:r>
              <a:rPr lang="en-US" sz="3000" dirty="0" smtClean="0"/>
              <a:t>nominal </a:t>
            </a:r>
            <a:r>
              <a:rPr lang="en-US" sz="3000" dirty="0"/>
              <a:t>and ordinal levels can’t be measured at higher levels</a:t>
            </a:r>
          </a:p>
        </p:txBody>
      </p:sp>
    </p:spTree>
    <p:extLst>
      <p:ext uri="{BB962C8B-B14F-4D97-AF65-F5344CB8AC3E}">
        <p14:creationId xmlns:p14="http://schemas.microsoft.com/office/powerpoint/2010/main" val="68312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Discrete</a:t>
            </a:r>
          </a:p>
          <a:p>
            <a:pPr lvl="1"/>
            <a:r>
              <a:rPr lang="en-US" dirty="0" smtClean="0"/>
              <a:t>Have measurement that cannot </a:t>
            </a:r>
            <a:r>
              <a:rPr lang="en-US" dirty="0"/>
              <a:t>be sub-</a:t>
            </a:r>
            <a:r>
              <a:rPr lang="en-US" dirty="0" smtClean="0"/>
              <a:t>divided. </a:t>
            </a:r>
            <a:r>
              <a:rPr lang="en-US" i="1" dirty="0" smtClean="0"/>
              <a:t>Nominal/Ordinal and Integer Interval level variables</a:t>
            </a:r>
            <a:endParaRPr lang="en-US" i="1" dirty="0"/>
          </a:p>
          <a:p>
            <a:pPr lvl="2"/>
            <a:r>
              <a:rPr lang="en-US" dirty="0" smtClean="0"/>
              <a:t>The </a:t>
            </a:r>
            <a:r>
              <a:rPr lang="en-US" dirty="0"/>
              <a:t>number </a:t>
            </a:r>
            <a:r>
              <a:rPr lang="en-US" dirty="0" smtClean="0"/>
              <a:t>of children </a:t>
            </a:r>
            <a:r>
              <a:rPr lang="en-US" dirty="0"/>
              <a:t>per </a:t>
            </a:r>
            <a:r>
              <a:rPr lang="en-US" dirty="0" smtClean="0"/>
              <a:t>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Continuous</a:t>
            </a:r>
          </a:p>
          <a:p>
            <a:pPr lvl="1"/>
            <a:r>
              <a:rPr lang="en-US" dirty="0" smtClean="0"/>
              <a:t>Variables that can theoretically can take on all possible numerical values in a given interval. </a:t>
            </a:r>
            <a:r>
              <a:rPr lang="en-US" i="1" dirty="0" smtClean="0"/>
              <a:t>Interval level variables</a:t>
            </a:r>
          </a:p>
          <a:p>
            <a:pPr lvl="2"/>
            <a:r>
              <a:rPr lang="en-US" dirty="0" smtClean="0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0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</a:p>
          <a:p>
            <a:pPr lvl="1"/>
            <a:r>
              <a:rPr lang="en-US" dirty="0"/>
              <a:t>The total set of individuals, objects, groups, or events in which the researcher is </a:t>
            </a:r>
            <a:r>
              <a:rPr lang="en-US" dirty="0" smtClean="0"/>
              <a:t>interested</a:t>
            </a:r>
          </a:p>
          <a:p>
            <a:r>
              <a:rPr lang="en-US" dirty="0" smtClean="0"/>
              <a:t>Sample</a:t>
            </a:r>
            <a:endParaRPr lang="en-US" dirty="0"/>
          </a:p>
          <a:p>
            <a:pPr lvl="1"/>
            <a:r>
              <a:rPr lang="en-US" dirty="0"/>
              <a:t>A relatively small subset selected from a </a:t>
            </a:r>
            <a:r>
              <a:rPr lang="en-US" dirty="0" smtClean="0"/>
              <a:t>population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Descriptive </a:t>
            </a:r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Procedures that help us </a:t>
            </a:r>
            <a:r>
              <a:rPr lang="en-US" dirty="0" smtClean="0"/>
              <a:t>describe </a:t>
            </a:r>
            <a:r>
              <a:rPr lang="en-US" dirty="0"/>
              <a:t>data collected from either a sample or a </a:t>
            </a:r>
            <a:r>
              <a:rPr lang="en-US" dirty="0" smtClean="0"/>
              <a:t>population</a:t>
            </a:r>
          </a:p>
          <a:p>
            <a:pPr lvl="1"/>
            <a:endParaRPr lang="en-US" dirty="0"/>
          </a:p>
          <a:p>
            <a:r>
              <a:rPr lang="en-US" dirty="0"/>
              <a:t>Inferential </a:t>
            </a:r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rocedures </a:t>
            </a:r>
            <a:r>
              <a:rPr lang="en-US" dirty="0"/>
              <a:t>concerned with making predictions </a:t>
            </a:r>
            <a:r>
              <a:rPr lang="en-US" dirty="0" smtClean="0"/>
              <a:t>about </a:t>
            </a:r>
            <a:r>
              <a:rPr lang="en-US" dirty="0"/>
              <a:t>a population from </a:t>
            </a:r>
            <a:r>
              <a:rPr lang="en-US" dirty="0" smtClean="0"/>
              <a:t>analyses </a:t>
            </a:r>
            <a:r>
              <a:rPr lang="en-US" dirty="0"/>
              <a:t>of a sample</a:t>
            </a:r>
          </a:p>
        </p:txBody>
      </p:sp>
    </p:spTree>
    <p:extLst>
      <p:ext uri="{BB962C8B-B14F-4D97-AF65-F5344CB8AC3E}">
        <p14:creationId xmlns:p14="http://schemas.microsoft.com/office/powerpoint/2010/main" val="38112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Dependent Variable</a:t>
            </a:r>
          </a:p>
          <a:p>
            <a:r>
              <a:rPr lang="en-US" dirty="0" smtClean="0"/>
              <a:t>Descriptive Statistics</a:t>
            </a:r>
          </a:p>
          <a:p>
            <a:r>
              <a:rPr lang="en-US" dirty="0" smtClean="0"/>
              <a:t>Dichotomous Variable</a:t>
            </a:r>
          </a:p>
          <a:p>
            <a:r>
              <a:rPr lang="en-US" dirty="0" smtClean="0"/>
              <a:t>Empirical Research</a:t>
            </a:r>
          </a:p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417638"/>
            <a:ext cx="4038600" cy="4525962"/>
          </a:xfrm>
        </p:spPr>
        <p:txBody>
          <a:bodyPr>
            <a:normAutofit/>
          </a:bodyPr>
          <a:lstStyle/>
          <a:p>
            <a:r>
              <a:rPr lang="en-US" dirty="0" smtClean="0"/>
              <a:t>Independent Variable</a:t>
            </a:r>
          </a:p>
          <a:p>
            <a:r>
              <a:rPr lang="en-US" dirty="0" smtClean="0"/>
              <a:t>Inferential Statistics</a:t>
            </a:r>
          </a:p>
          <a:p>
            <a:r>
              <a:rPr lang="en-US" dirty="0" smtClean="0"/>
              <a:t>Interval-ratio</a:t>
            </a:r>
          </a:p>
          <a:p>
            <a:r>
              <a:rPr lang="en-US" dirty="0" smtClean="0"/>
              <a:t>Measurement</a:t>
            </a:r>
          </a:p>
          <a:p>
            <a:r>
              <a:rPr lang="en-US" dirty="0" smtClean="0"/>
              <a:t>Nominal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Research Process</a:t>
            </a:r>
            <a:endParaRPr lang="en-US" sz="4000" dirty="0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57200" y="2114181"/>
            <a:ext cx="8265297" cy="4015678"/>
            <a:chOff x="-91601" y="1635537"/>
            <a:chExt cx="9330851" cy="4375130"/>
          </a:xfrm>
        </p:grpSpPr>
        <p:sp>
          <p:nvSpPr>
            <p:cNvPr id="7" name="Rectangle 2055" descr="Parchment"/>
            <p:cNvSpPr>
              <a:spLocks noChangeArrowheads="1"/>
            </p:cNvSpPr>
            <p:nvPr/>
          </p:nvSpPr>
          <p:spPr bwMode="auto">
            <a:xfrm>
              <a:off x="407806" y="1650390"/>
              <a:ext cx="1806758" cy="902587"/>
            </a:xfrm>
            <a:prstGeom prst="rect">
              <a:avLst/>
            </a:prstGeom>
            <a:solidFill>
              <a:srgbClr val="D8DACD"/>
            </a:solidFill>
            <a:ln w="10000">
              <a:solidFill>
                <a:srgbClr val="A5AB81"/>
              </a:solidFill>
              <a:miter lim="800000"/>
              <a:headEnd/>
              <a:tailEnd/>
            </a:ln>
            <a:effectLst>
              <a:outerShdw dist="30000" dir="5400000" rotWithShape="0">
                <a:srgbClr val="808080">
                  <a:alpha val="45000"/>
                </a:srgbClr>
              </a:outerShdw>
            </a:effectLst>
          </p:spPr>
          <p:txBody>
            <a:bodyPr wrap="squar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+mn-ea"/>
                </a:rPr>
                <a:t>Asking the Research Question</a:t>
              </a:r>
            </a:p>
          </p:txBody>
        </p:sp>
        <p:sp>
          <p:nvSpPr>
            <p:cNvPr id="8" name="Rectangle 2057" descr="Parchment"/>
            <p:cNvSpPr>
              <a:spLocks noChangeArrowheads="1"/>
            </p:cNvSpPr>
            <p:nvPr/>
          </p:nvSpPr>
          <p:spPr bwMode="auto">
            <a:xfrm>
              <a:off x="7088189" y="1635537"/>
              <a:ext cx="1880206" cy="902587"/>
            </a:xfrm>
            <a:prstGeom prst="rect">
              <a:avLst/>
            </a:prstGeom>
            <a:solidFill>
              <a:srgbClr val="D8DACD"/>
            </a:solidFill>
            <a:ln w="10000">
              <a:solidFill>
                <a:srgbClr val="A5AB81"/>
              </a:solidFill>
              <a:miter lim="800000"/>
              <a:headEnd/>
              <a:tailEnd/>
            </a:ln>
            <a:effectLst>
              <a:outerShdw dist="30000" dir="5400000" rotWithShape="0">
                <a:srgbClr val="808080">
                  <a:alpha val="45000"/>
                </a:srgbClr>
              </a:outerShdw>
            </a:effectLst>
          </p:spPr>
          <p:txBody>
            <a:bodyPr wrap="squar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+mn-ea"/>
                </a:rPr>
                <a:t>Formulating the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+mn-ea"/>
                </a:rPr>
                <a:t>Hypotheses</a:t>
              </a:r>
            </a:p>
          </p:txBody>
        </p:sp>
        <p:sp>
          <p:nvSpPr>
            <p:cNvPr id="9" name="Rectangle 2060" descr="Parchment"/>
            <p:cNvSpPr>
              <a:spLocks noChangeArrowheads="1"/>
            </p:cNvSpPr>
            <p:nvPr/>
          </p:nvSpPr>
          <p:spPr bwMode="auto">
            <a:xfrm>
              <a:off x="580458" y="5376341"/>
              <a:ext cx="1862929" cy="634326"/>
            </a:xfrm>
            <a:prstGeom prst="rect">
              <a:avLst/>
            </a:prstGeom>
            <a:solidFill>
              <a:srgbClr val="D8DACD"/>
            </a:solidFill>
            <a:ln w="10000">
              <a:solidFill>
                <a:srgbClr val="A5AB81"/>
              </a:solidFill>
              <a:miter lim="800000"/>
              <a:headEnd/>
              <a:tailEnd/>
            </a:ln>
            <a:effectLst>
              <a:outerShdw dist="30000" dir="5400000" rotWithShape="0">
                <a:srgbClr val="808080">
                  <a:alpha val="45000"/>
                </a:srgbClr>
              </a:outerShdw>
            </a:effectLst>
          </p:spPr>
          <p:txBody>
            <a:bodyPr wrap="squar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+mn-ea"/>
                </a:rPr>
                <a:t>Evaluating the Hypotheses</a:t>
              </a:r>
            </a:p>
          </p:txBody>
        </p:sp>
        <p:sp>
          <p:nvSpPr>
            <p:cNvPr id="10" name="Rectangle 2062" descr="Parchment"/>
            <p:cNvSpPr>
              <a:spLocks noChangeArrowheads="1"/>
            </p:cNvSpPr>
            <p:nvPr/>
          </p:nvSpPr>
          <p:spPr bwMode="auto">
            <a:xfrm>
              <a:off x="3766769" y="5376341"/>
              <a:ext cx="1727747" cy="634326"/>
            </a:xfrm>
            <a:prstGeom prst="rect">
              <a:avLst/>
            </a:prstGeom>
            <a:solidFill>
              <a:srgbClr val="D8DACD"/>
            </a:solidFill>
            <a:ln w="10000">
              <a:solidFill>
                <a:srgbClr val="A5AB81"/>
              </a:solidFill>
              <a:miter lim="800000"/>
              <a:headEnd/>
              <a:tailEnd/>
            </a:ln>
            <a:effectLst>
              <a:outerShdw dist="30000" dir="5400000" rotWithShape="0">
                <a:srgbClr val="808080">
                  <a:alpha val="45000"/>
                </a:srgbClr>
              </a:outerShdw>
            </a:effectLst>
          </p:spPr>
          <p:txBody>
            <a:bodyPr wrap="squar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+mn-ea"/>
                </a:rPr>
                <a:t>Analyzing Data</a:t>
              </a:r>
            </a:p>
          </p:txBody>
        </p:sp>
        <p:sp>
          <p:nvSpPr>
            <p:cNvPr id="11" name="Text Box 2074"/>
            <p:cNvSpPr txBox="1">
              <a:spLocks noChangeArrowheads="1"/>
            </p:cNvSpPr>
            <p:nvPr/>
          </p:nvSpPr>
          <p:spPr bwMode="auto">
            <a:xfrm>
              <a:off x="7867650" y="3456564"/>
              <a:ext cx="1371600" cy="955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 b="1" i="1" dirty="0">
                  <a:solidFill>
                    <a:srgbClr val="FFD25D"/>
                  </a:solidFill>
                </a:rPr>
                <a:t>Develop a research design</a:t>
              </a:r>
            </a:p>
          </p:txBody>
        </p:sp>
        <p:sp>
          <p:nvSpPr>
            <p:cNvPr id="12" name="Text Box 2077"/>
            <p:cNvSpPr txBox="1">
              <a:spLocks noChangeArrowheads="1"/>
            </p:cNvSpPr>
            <p:nvPr/>
          </p:nvSpPr>
          <p:spPr bwMode="auto">
            <a:xfrm>
              <a:off x="-91601" y="3297418"/>
              <a:ext cx="1623626" cy="1441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600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Contribute new evidence to literature and begin again</a:t>
              </a:r>
            </a:p>
          </p:txBody>
        </p:sp>
        <p:sp>
          <p:nvSpPr>
            <p:cNvPr id="13" name="Line 2078"/>
            <p:cNvSpPr>
              <a:spLocks noChangeShapeType="1"/>
            </p:cNvSpPr>
            <p:nvPr/>
          </p:nvSpPr>
          <p:spPr bwMode="auto">
            <a:xfrm>
              <a:off x="2214563" y="1930400"/>
              <a:ext cx="4873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2079"/>
            <p:cNvSpPr txBox="1">
              <a:spLocks noChangeArrowheads="1"/>
            </p:cNvSpPr>
            <p:nvPr/>
          </p:nvSpPr>
          <p:spPr bwMode="auto">
            <a:xfrm>
              <a:off x="4055856" y="3459634"/>
              <a:ext cx="1716258" cy="479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en-US" dirty="0"/>
                <a:t>THEORY</a:t>
              </a:r>
            </a:p>
          </p:txBody>
        </p:sp>
        <p:sp>
          <p:nvSpPr>
            <p:cNvPr id="15" name="Line 2080"/>
            <p:cNvSpPr>
              <a:spLocks noChangeShapeType="1"/>
            </p:cNvSpPr>
            <p:nvPr/>
          </p:nvSpPr>
          <p:spPr bwMode="auto">
            <a:xfrm flipH="1">
              <a:off x="7816849" y="2552977"/>
              <a:ext cx="0" cy="27048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2082"/>
            <p:cNvSpPr txBox="1">
              <a:spLocks noChangeArrowheads="1"/>
            </p:cNvSpPr>
            <p:nvPr/>
          </p:nvSpPr>
          <p:spPr bwMode="auto">
            <a:xfrm>
              <a:off x="3370365" y="1981302"/>
              <a:ext cx="2971799" cy="955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700" b="1" i="1" dirty="0">
                  <a:solidFill>
                    <a:srgbClr val="FFD25D"/>
                  </a:solidFill>
                </a:rPr>
                <a:t>Examine a social relationship, study the relevant literature</a:t>
              </a:r>
            </a:p>
          </p:txBody>
        </p:sp>
        <p:sp>
          <p:nvSpPr>
            <p:cNvPr id="17" name="Rectangle 2083" descr="Parchment"/>
            <p:cNvSpPr>
              <a:spLocks noChangeArrowheads="1"/>
            </p:cNvSpPr>
            <p:nvPr/>
          </p:nvSpPr>
          <p:spPr bwMode="auto">
            <a:xfrm>
              <a:off x="7148813" y="5359840"/>
              <a:ext cx="1342262" cy="603941"/>
            </a:xfrm>
            <a:prstGeom prst="rect">
              <a:avLst/>
            </a:prstGeom>
            <a:solidFill>
              <a:srgbClr val="D8DACD"/>
            </a:solidFill>
            <a:ln w="10000">
              <a:solidFill>
                <a:srgbClr val="A5AB81"/>
              </a:solidFill>
              <a:miter lim="800000"/>
              <a:headEnd/>
              <a:tailEnd/>
            </a:ln>
            <a:effectLst>
              <a:outerShdw dist="30000" dir="5400000" rotWithShape="0">
                <a:srgbClr val="808080">
                  <a:alpha val="45000"/>
                </a:srgbClr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+mn-ea"/>
                </a:rPr>
                <a:t>Collecting Data</a:t>
              </a:r>
            </a:p>
          </p:txBody>
        </p:sp>
        <p:sp>
          <p:nvSpPr>
            <p:cNvPr id="18" name="Line 2084"/>
            <p:cNvSpPr>
              <a:spLocks noChangeShapeType="1"/>
            </p:cNvSpPr>
            <p:nvPr/>
          </p:nvSpPr>
          <p:spPr bwMode="auto">
            <a:xfrm flipH="1">
              <a:off x="5141912" y="2359895"/>
              <a:ext cx="1946276" cy="11040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087"/>
            <p:cNvSpPr>
              <a:spLocks noChangeShapeType="1"/>
            </p:cNvSpPr>
            <p:nvPr/>
          </p:nvSpPr>
          <p:spPr bwMode="auto">
            <a:xfrm flipH="1">
              <a:off x="2101850" y="4003675"/>
              <a:ext cx="2174875" cy="1325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88"/>
            <p:cNvSpPr>
              <a:spLocks noChangeShapeType="1"/>
            </p:cNvSpPr>
            <p:nvPr/>
          </p:nvSpPr>
          <p:spPr bwMode="auto">
            <a:xfrm flipV="1">
              <a:off x="5494515" y="5679137"/>
              <a:ext cx="15936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91"/>
            <p:cNvSpPr>
              <a:spLocks noChangeShapeType="1"/>
            </p:cNvSpPr>
            <p:nvPr/>
          </p:nvSpPr>
          <p:spPr bwMode="auto">
            <a:xfrm>
              <a:off x="2214565" y="2345044"/>
              <a:ext cx="2062160" cy="11760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92"/>
            <p:cNvSpPr>
              <a:spLocks noChangeShapeType="1"/>
            </p:cNvSpPr>
            <p:nvPr/>
          </p:nvSpPr>
          <p:spPr bwMode="auto">
            <a:xfrm>
              <a:off x="5141913" y="4060826"/>
              <a:ext cx="2006900" cy="1268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93"/>
            <p:cNvSpPr>
              <a:spLocks noChangeShapeType="1"/>
            </p:cNvSpPr>
            <p:nvPr/>
          </p:nvSpPr>
          <p:spPr bwMode="auto">
            <a:xfrm>
              <a:off x="1377949" y="2552977"/>
              <a:ext cx="0" cy="2704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094"/>
            <p:cNvSpPr>
              <a:spLocks noChangeShapeType="1"/>
            </p:cNvSpPr>
            <p:nvPr/>
          </p:nvSpPr>
          <p:spPr bwMode="auto">
            <a:xfrm>
              <a:off x="2443387" y="5630048"/>
              <a:ext cx="13233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102"/>
            <p:cNvSpPr>
              <a:spLocks noChangeShapeType="1"/>
            </p:cNvSpPr>
            <p:nvPr/>
          </p:nvSpPr>
          <p:spPr bwMode="auto">
            <a:xfrm>
              <a:off x="4729163" y="4049713"/>
              <a:ext cx="0" cy="1149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Ordinal Measurement</a:t>
            </a:r>
          </a:p>
          <a:p>
            <a:r>
              <a:rPr lang="en-US" dirty="0" smtClean="0"/>
              <a:t>Population</a:t>
            </a:r>
          </a:p>
          <a:p>
            <a:r>
              <a:rPr lang="en-US" dirty="0" smtClean="0"/>
              <a:t>Research Process</a:t>
            </a:r>
          </a:p>
          <a:p>
            <a:r>
              <a:rPr lang="en-US" dirty="0" smtClean="0"/>
              <a:t>Sample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Statistics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Unit of Analysis</a:t>
            </a:r>
          </a:p>
          <a:p>
            <a:r>
              <a:rPr lang="en-US" dirty="0" smtClean="0"/>
              <a:t>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3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Asking a 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500" dirty="0">
                <a:ea typeface="ＭＳ Ｐゴシック" pitchFamily="34" charset="-128"/>
              </a:rPr>
              <a:t>What is empirical research?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ea typeface="ＭＳ Ｐゴシック" pitchFamily="34" charset="-128"/>
              </a:rPr>
              <a:t>Research </a:t>
            </a:r>
            <a:r>
              <a:rPr lang="en-US" altLang="en-US" dirty="0">
                <a:ea typeface="ＭＳ Ｐゴシック" pitchFamily="34" charset="-128"/>
              </a:rPr>
              <a:t>based </a:t>
            </a:r>
            <a:r>
              <a:rPr lang="en-US" altLang="en-US" dirty="0" smtClean="0">
                <a:ea typeface="ＭＳ Ｐゴシック" pitchFamily="34" charset="-128"/>
              </a:rPr>
              <a:t>on verifiable information</a:t>
            </a:r>
            <a:endParaRPr lang="en-US" altLang="en-US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ea typeface="ＭＳ Ｐゴシック" pitchFamily="34" charset="-128"/>
              </a:rPr>
              <a:t>Cannot </a:t>
            </a:r>
            <a:r>
              <a:rPr lang="en-US" altLang="en-US" dirty="0">
                <a:ea typeface="ＭＳ Ｐゴシック" pitchFamily="34" charset="-128"/>
              </a:rPr>
              <a:t>rely on reasoning, speculation, moral judgment, or subjective </a:t>
            </a:r>
            <a:r>
              <a:rPr lang="en-US" altLang="en-US" dirty="0" smtClean="0">
                <a:ea typeface="ＭＳ Ｐゴシック" pitchFamily="34" charset="-128"/>
              </a:rPr>
              <a:t>preference</a:t>
            </a:r>
          </a:p>
          <a:p>
            <a:pPr lvl="1">
              <a:lnSpc>
                <a:spcPct val="80000"/>
              </a:lnSpc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ea typeface="ＭＳ Ｐゴシック" pitchFamily="34" charset="-128"/>
              </a:rPr>
              <a:t>Research isn’t concerned with debates of value (e.g. good or better), must be reframed in empirical terms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>
                <a:ea typeface="ＭＳ Ｐゴシック" pitchFamily="34" charset="-128"/>
              </a:rPr>
              <a:t>Empirical</a:t>
            </a:r>
            <a:r>
              <a:rPr lang="en-US" altLang="en-US" dirty="0">
                <a:ea typeface="ＭＳ Ｐゴシック" pitchFamily="34" charset="-128"/>
              </a:rPr>
              <a:t>: </a:t>
            </a:r>
            <a:r>
              <a:rPr lang="en-US" altLang="ja-JP" dirty="0" smtClean="0">
                <a:ea typeface="ＭＳ Ｐゴシック" pitchFamily="34" charset="-128"/>
              </a:rPr>
              <a:t>Are </a:t>
            </a:r>
            <a:r>
              <a:rPr lang="en-US" altLang="ja-JP" dirty="0">
                <a:ea typeface="ＭＳ Ｐゴシック" pitchFamily="34" charset="-128"/>
              </a:rPr>
              <a:t>women paid less than men for the same types of work?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endParaRPr lang="en-US" altLang="ja-JP" dirty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</a:pPr>
            <a:r>
              <a:rPr lang="en-US" altLang="en-US" dirty="0" smtClean="0">
                <a:ea typeface="ＭＳ Ｐゴシック" pitchFamily="34" charset="-128"/>
              </a:rPr>
              <a:t>Not </a:t>
            </a:r>
            <a:r>
              <a:rPr lang="en-US" altLang="en-US" dirty="0">
                <a:ea typeface="ＭＳ Ｐゴシック" pitchFamily="34" charset="-128"/>
              </a:rPr>
              <a:t>e</a:t>
            </a:r>
            <a:r>
              <a:rPr lang="en-US" altLang="en-US" dirty="0" smtClean="0">
                <a:ea typeface="ＭＳ Ｐゴシック" pitchFamily="34" charset="-128"/>
              </a:rPr>
              <a:t>mpirical:</a:t>
            </a:r>
            <a:r>
              <a:rPr lang="ja-JP" altLang="en-US" dirty="0">
                <a:ea typeface="ＭＳ Ｐゴシック" pitchFamily="34" charset="-128"/>
              </a:rPr>
              <a:t> </a:t>
            </a:r>
            <a:r>
              <a:rPr lang="en-US" altLang="ja-JP" dirty="0" smtClean="0">
                <a:ea typeface="ＭＳ Ｐゴシック" pitchFamily="34" charset="-128"/>
              </a:rPr>
              <a:t>Is </a:t>
            </a:r>
            <a:r>
              <a:rPr lang="en-US" altLang="ja-JP" dirty="0">
                <a:ea typeface="ＭＳ Ｐゴシック" pitchFamily="34" charset="-128"/>
              </a:rPr>
              <a:t>racial equality good for society</a:t>
            </a:r>
            <a:r>
              <a:rPr lang="en-US" altLang="ja-JP" dirty="0" smtClean="0">
                <a:ea typeface="ＭＳ Ｐゴシック" pitchFamily="34" charset="-128"/>
              </a:rPr>
              <a:t>?</a:t>
            </a:r>
            <a:endParaRPr lang="en-US" altLang="en-US" dirty="0">
              <a:ea typeface="ＭＳ Ｐゴシック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7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Interest:</a:t>
            </a:r>
          </a:p>
          <a:p>
            <a:pPr lvl="1"/>
            <a:r>
              <a:rPr lang="en-US" dirty="0" smtClean="0"/>
              <a:t>gender and work</a:t>
            </a:r>
          </a:p>
          <a:p>
            <a:endParaRPr lang="en-US" dirty="0"/>
          </a:p>
          <a:p>
            <a:r>
              <a:rPr lang="en-US" dirty="0" smtClean="0"/>
              <a:t>Observations:</a:t>
            </a:r>
          </a:p>
          <a:p>
            <a:pPr lvl="1"/>
            <a:r>
              <a:rPr lang="en-US" dirty="0" smtClean="0"/>
              <a:t>Differences in pay</a:t>
            </a:r>
          </a:p>
          <a:p>
            <a:pPr lvl="1"/>
            <a:r>
              <a:rPr lang="en-US" dirty="0" smtClean="0"/>
              <a:t>Differences in men’s and women’s labor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Question:</a:t>
            </a:r>
          </a:p>
          <a:p>
            <a:pPr lvl="1"/>
            <a:r>
              <a:rPr lang="en-US" dirty="0" smtClean="0"/>
              <a:t>Are women paid less, on average, than men for the same work?</a:t>
            </a:r>
          </a:p>
        </p:txBody>
      </p:sp>
    </p:spTree>
    <p:extLst>
      <p:ext uri="{BB962C8B-B14F-4D97-AF65-F5344CB8AC3E}">
        <p14:creationId xmlns:p14="http://schemas.microsoft.com/office/powerpoint/2010/main" val="18039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Exercise: Develop a Research Question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a sociological topic you’re interested in?</a:t>
            </a:r>
          </a:p>
          <a:p>
            <a:endParaRPr lang="en-US" dirty="0"/>
          </a:p>
          <a:p>
            <a:r>
              <a:rPr lang="en-US" dirty="0" smtClean="0"/>
              <a:t>What about it interests you?</a:t>
            </a:r>
          </a:p>
          <a:p>
            <a:endParaRPr lang="en-US" dirty="0"/>
          </a:p>
          <a:p>
            <a:r>
              <a:rPr lang="en-US" dirty="0" smtClean="0"/>
              <a:t>Is there a relationship you can pull out of that topic?</a:t>
            </a:r>
          </a:p>
          <a:p>
            <a:endParaRPr lang="en-US" dirty="0"/>
          </a:p>
          <a:p>
            <a:r>
              <a:rPr lang="en-US" dirty="0" smtClean="0"/>
              <a:t>What are some observations related to why you’re interested</a:t>
            </a:r>
          </a:p>
          <a:p>
            <a:endParaRPr lang="en-US" dirty="0"/>
          </a:p>
          <a:p>
            <a:r>
              <a:rPr lang="en-US" dirty="0" smtClean="0"/>
              <a:t>What’s a question you want to ask about the relationship?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The Role </a:t>
            </a:r>
            <a:r>
              <a:rPr lang="en-US" altLang="en-US" dirty="0" smtClean="0">
                <a:ea typeface="ＭＳ Ｐゴシック" pitchFamily="34" charset="-128"/>
              </a:rPr>
              <a:t>of </a:t>
            </a:r>
            <a:r>
              <a:rPr lang="en-US" altLang="en-US" dirty="0">
                <a:ea typeface="ＭＳ Ｐゴシック" pitchFamily="34" charset="-128"/>
              </a:rPr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FFFFFF"/>
                </a:solidFill>
                <a:ea typeface="ＭＳ Ｐゴシック" pitchFamily="34" charset="-128"/>
              </a:rPr>
              <a:t>Theory: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FFFFFF"/>
                </a:solidFill>
                <a:ea typeface="ＭＳ Ｐゴシック" pitchFamily="34" charset="-128"/>
              </a:rPr>
              <a:t>Precise explanation </a:t>
            </a:r>
            <a:r>
              <a:rPr lang="en-US" altLang="en-US" dirty="0">
                <a:solidFill>
                  <a:srgbClr val="FFFFFF"/>
                </a:solidFill>
                <a:ea typeface="ＭＳ Ｐゴシック" pitchFamily="34" charset="-128"/>
              </a:rPr>
              <a:t>of </a:t>
            </a:r>
            <a:r>
              <a:rPr lang="en-US" altLang="en-US" dirty="0" smtClean="0">
                <a:solidFill>
                  <a:srgbClr val="FFFFFF"/>
                </a:solidFill>
                <a:ea typeface="ＭＳ Ｐゴシック" pitchFamily="34" charset="-128"/>
              </a:rPr>
              <a:t>relationship </a:t>
            </a:r>
            <a:r>
              <a:rPr lang="en-US" altLang="en-US" dirty="0">
                <a:solidFill>
                  <a:srgbClr val="FFFFFF"/>
                </a:solidFill>
                <a:ea typeface="ＭＳ Ｐゴシック" pitchFamily="34" charset="-128"/>
              </a:rPr>
              <a:t>between two or more observable attributes of individuals or </a:t>
            </a:r>
            <a:r>
              <a:rPr lang="en-US" altLang="en-US" dirty="0" smtClean="0">
                <a:solidFill>
                  <a:srgbClr val="FFFFFF"/>
                </a:solidFill>
                <a:ea typeface="ＭＳ Ｐゴシック" pitchFamily="34" charset="-128"/>
              </a:rPr>
              <a:t>groups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solidFill>
                <a:srgbClr val="FFFFFF"/>
              </a:solidFill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FFFFFF"/>
                </a:solidFill>
                <a:ea typeface="ＭＳ Ｐゴシック" pitchFamily="34" charset="-128"/>
              </a:rPr>
              <a:t>Helps establish </a:t>
            </a:r>
            <a:r>
              <a:rPr lang="en-US" altLang="en-US" dirty="0">
                <a:solidFill>
                  <a:srgbClr val="FFFFFF"/>
                </a:solidFill>
                <a:ea typeface="ＭＳ Ｐゴシック" pitchFamily="34" charset="-128"/>
              </a:rPr>
              <a:t>a link between what we observe (the data) and our understanding of why certain phenomena are related to each </a:t>
            </a:r>
            <a:r>
              <a:rPr lang="en-US" altLang="en-US" dirty="0" smtClean="0">
                <a:solidFill>
                  <a:srgbClr val="FFFFFF"/>
                </a:solidFill>
                <a:ea typeface="ＭＳ Ｐゴシック" pitchFamily="34" charset="-128"/>
              </a:rPr>
              <a:t>other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FFFF"/>
                </a:solidFill>
                <a:ea typeface="ＭＳ Ｐゴシック" pitchFamily="34" charset="-128"/>
              </a:rPr>
              <a:t>Can be tested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9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Example: Theory in Gender and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Gender </a:t>
            </a:r>
            <a:r>
              <a:rPr lang="en-US" smtClean="0"/>
              <a:t>wage inequality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Gender segregation in the workplace</a:t>
            </a:r>
          </a:p>
          <a:p>
            <a:pPr lvl="2"/>
            <a:r>
              <a:rPr lang="en-US" dirty="0" smtClean="0"/>
              <a:t>Women concentrated in different </a:t>
            </a:r>
            <a:r>
              <a:rPr lang="en-US" i="1" dirty="0" smtClean="0"/>
              <a:t>types</a:t>
            </a:r>
            <a:r>
              <a:rPr lang="en-US" dirty="0" smtClean="0"/>
              <a:t> of occupations</a:t>
            </a:r>
          </a:p>
          <a:p>
            <a:pPr lvl="2"/>
            <a:r>
              <a:rPr lang="en-US" dirty="0" smtClean="0"/>
              <a:t>Women’s occupations associated with less prestige,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8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The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Tentative answers to research questions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FFFFFF"/>
                </a:solidFill>
              </a:rPr>
              <a:t>statement of a relationship between characteristics that vary 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Wages and gender composition</a:t>
            </a:r>
          </a:p>
        </p:txBody>
      </p:sp>
    </p:spTree>
    <p:extLst>
      <p:ext uri="{BB962C8B-B14F-4D97-AF65-F5344CB8AC3E}">
        <p14:creationId xmlns:p14="http://schemas.microsoft.com/office/powerpoint/2010/main" val="415316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2714</TotalTime>
  <Words>944</Words>
  <Application>Microsoft Macintosh PowerPoint</Application>
  <PresentationFormat>On-screen Show (4:3)</PresentationFormat>
  <Paragraphs>222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Custom Design</vt:lpstr>
      <vt:lpstr>Methods Theme</vt:lpstr>
      <vt:lpstr>Chapter 1 The What and the Why of Statistics</vt:lpstr>
      <vt:lpstr>What is Statistics?</vt:lpstr>
      <vt:lpstr>The Research Process</vt:lpstr>
      <vt:lpstr>Asking a Research Question</vt:lpstr>
      <vt:lpstr>Example: Research Question</vt:lpstr>
      <vt:lpstr>Exercise: Develop a Research Question</vt:lpstr>
      <vt:lpstr>The Role of Theory</vt:lpstr>
      <vt:lpstr>Example: Theory in Gender and Work</vt:lpstr>
      <vt:lpstr>The Hypothesis</vt:lpstr>
      <vt:lpstr>Variables</vt:lpstr>
      <vt:lpstr>Units of Analysis</vt:lpstr>
      <vt:lpstr>Exercise: Studying Gender and Work at Different Levels</vt:lpstr>
      <vt:lpstr>Variables</vt:lpstr>
      <vt:lpstr>Variables</vt:lpstr>
      <vt:lpstr>Three Criteria for Cause and Effect</vt:lpstr>
      <vt:lpstr>Example</vt:lpstr>
      <vt:lpstr>Exercise: Hypothesis</vt:lpstr>
      <vt:lpstr>Collecting Data</vt:lpstr>
      <vt:lpstr>Three Levels of Measurement</vt:lpstr>
      <vt:lpstr>Nominal (Most Basic)</vt:lpstr>
      <vt:lpstr>Ordinal (Moderate)</vt:lpstr>
      <vt:lpstr>Interval-Ratio (Highest, Most Specific)</vt:lpstr>
      <vt:lpstr>Levels of Measurement</vt:lpstr>
      <vt:lpstr>Cumulative Property</vt:lpstr>
      <vt:lpstr>Variables</vt:lpstr>
      <vt:lpstr>Variables</vt:lpstr>
      <vt:lpstr>Analyzing Data</vt:lpstr>
      <vt:lpstr>Analyzing Data</vt:lpstr>
      <vt:lpstr>Key Terms</vt:lpstr>
      <vt:lpstr>Key Terms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Burrel Vann</cp:lastModifiedBy>
  <cp:revision>126</cp:revision>
  <dcterms:created xsi:type="dcterms:W3CDTF">2013-12-06T01:46:03Z</dcterms:created>
  <dcterms:modified xsi:type="dcterms:W3CDTF">2017-02-03T20:22:04Z</dcterms:modified>
</cp:coreProperties>
</file>