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</p:sldMasterIdLst>
  <p:notesMasterIdLst>
    <p:notesMasterId r:id="rId30"/>
  </p:notesMasterIdLst>
  <p:sldIdLst>
    <p:sldId id="256" r:id="rId4"/>
    <p:sldId id="257" r:id="rId5"/>
    <p:sldId id="381" r:id="rId6"/>
    <p:sldId id="414" r:id="rId7"/>
    <p:sldId id="403" r:id="rId8"/>
    <p:sldId id="404" r:id="rId9"/>
    <p:sldId id="383" r:id="rId10"/>
    <p:sldId id="384" r:id="rId11"/>
    <p:sldId id="385" r:id="rId12"/>
    <p:sldId id="415" r:id="rId13"/>
    <p:sldId id="416" r:id="rId14"/>
    <p:sldId id="386" r:id="rId15"/>
    <p:sldId id="387" r:id="rId16"/>
    <p:sldId id="388" r:id="rId17"/>
    <p:sldId id="389" r:id="rId18"/>
    <p:sldId id="390" r:id="rId19"/>
    <p:sldId id="406" r:id="rId20"/>
    <p:sldId id="392" r:id="rId21"/>
    <p:sldId id="407" r:id="rId22"/>
    <p:sldId id="292" r:id="rId23"/>
    <p:sldId id="353" r:id="rId24"/>
    <p:sldId id="394" r:id="rId25"/>
    <p:sldId id="409" r:id="rId26"/>
    <p:sldId id="412" r:id="rId27"/>
    <p:sldId id="348" r:id="rId28"/>
    <p:sldId id="41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1976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2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1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8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71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19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84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5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94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17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6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66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84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69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66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8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54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76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0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2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4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4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0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2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1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8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3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724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10</a:t>
            </a:r>
            <a:br>
              <a:rPr lang="en-US" dirty="0" smtClean="0"/>
            </a:br>
            <a:r>
              <a:rPr lang="en-US" dirty="0" smtClean="0"/>
              <a:t>Bivariate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Percentage </a:t>
            </a:r>
            <a:r>
              <a:rPr lang="en-US" dirty="0"/>
              <a:t>a </a:t>
            </a:r>
            <a:r>
              <a:rPr lang="en-US" altLang="en-US" dirty="0" smtClean="0">
                <a:ea typeface="ＭＳ Ｐゴシック" pitchFamily="34" charset="-128"/>
              </a:rPr>
              <a:t>Bivariate </a:t>
            </a:r>
            <a:r>
              <a:rPr lang="en-US" altLang="en-US" dirty="0">
                <a:ea typeface="ＭＳ Ｐゴシック" pitchFamily="34" charset="-128"/>
              </a:rPr>
              <a:t>Table</a:t>
            </a:r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99" y="1597089"/>
            <a:ext cx="6380162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5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Dealing with Ambiguous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about which of the variables (concepts)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u="sng" dirty="0" smtClean="0"/>
              <a:t>precedes</a:t>
            </a:r>
            <a:r>
              <a:rPr lang="en-US" dirty="0" smtClean="0"/>
              <a:t> the other (independent)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more changeable (dependent)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</a:t>
            </a:r>
            <a:r>
              <a:rPr lang="en-US" dirty="0" smtClean="0"/>
              <a:t>of a </a:t>
            </a:r>
            <a:r>
              <a:rPr lang="en-US" dirty="0" err="1" smtClean="0"/>
              <a:t>Bivariate</a:t>
            </a:r>
            <a:r>
              <a:rPr lang="en-US" dirty="0" smtClean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there appear to be a relationship?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strong is </a:t>
            </a:r>
            <a:r>
              <a:rPr lang="en-US" dirty="0" smtClean="0"/>
              <a:t>the relationship?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direction of the </a:t>
            </a:r>
            <a:r>
              <a:rPr lang="en-US" dirty="0" smtClean="0"/>
              <a:t>relationship?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Existence of </a:t>
            </a:r>
            <a:r>
              <a:rPr lang="en-US" dirty="0" smtClean="0"/>
              <a:t>a </a:t>
            </a:r>
            <a:r>
              <a:rPr lang="en-US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Hypothesis:</a:t>
            </a:r>
          </a:p>
          <a:p>
            <a:pPr lvl="1"/>
            <a:r>
              <a:rPr lang="en-US" dirty="0" smtClean="0"/>
              <a:t>Wome</a:t>
            </a:r>
            <a:r>
              <a:rPr lang="en-US" dirty="0" smtClean="0"/>
              <a:t>n who experience more traumas are more likely to be pro-choice</a:t>
            </a:r>
            <a:endParaRPr lang="en-US" dirty="0" smtClean="0"/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of </a:t>
            </a:r>
            <a:r>
              <a:rPr lang="en-US" dirty="0" smtClean="0"/>
              <a:t>traumas (independent)</a:t>
            </a:r>
            <a:endParaRPr lang="en-US" dirty="0"/>
          </a:p>
          <a:p>
            <a:pPr lvl="1"/>
            <a:r>
              <a:rPr lang="en-US" dirty="0" smtClean="0"/>
              <a:t>Support </a:t>
            </a:r>
            <a:r>
              <a:rPr lang="en-US" dirty="0" smtClean="0"/>
              <a:t>for </a:t>
            </a:r>
            <a:r>
              <a:rPr lang="en-US" dirty="0" smtClean="0"/>
              <a:t>abortion (dependent)</a:t>
            </a:r>
            <a:endParaRPr lang="en-US" dirty="0" smtClean="0"/>
          </a:p>
          <a:p>
            <a:pPr marL="0" indent="0" algn="ctr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54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Strength of 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Examine </a:t>
            </a:r>
            <a:r>
              <a:rPr lang="en-US" dirty="0" smtClean="0"/>
              <a:t>percentage </a:t>
            </a:r>
            <a:r>
              <a:rPr lang="en-US" dirty="0"/>
              <a:t>difference across </a:t>
            </a:r>
            <a:r>
              <a:rPr lang="en-US" dirty="0" smtClean="0"/>
              <a:t>categories </a:t>
            </a:r>
            <a:r>
              <a:rPr lang="en-US" dirty="0"/>
              <a:t>of the independent </a:t>
            </a:r>
            <a:r>
              <a:rPr lang="en-US" dirty="0" smtClean="0"/>
              <a:t>variable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larger the percentage difference across </a:t>
            </a:r>
            <a:r>
              <a:rPr lang="en-US" dirty="0" smtClean="0"/>
              <a:t>categories</a:t>
            </a:r>
            <a:r>
              <a:rPr lang="en-US" dirty="0"/>
              <a:t>, the </a:t>
            </a:r>
            <a:r>
              <a:rPr lang="en-US" dirty="0" smtClean="0"/>
              <a:t>more likely a stronger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7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 of </a:t>
            </a:r>
            <a:r>
              <a:rPr lang="en-US" dirty="0" smtClean="0"/>
              <a:t>the </a:t>
            </a:r>
            <a:r>
              <a:rPr lang="en-US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Positive </a:t>
            </a:r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bivariate relationship between two variables </a:t>
            </a:r>
            <a:r>
              <a:rPr lang="en-US" dirty="0" smtClean="0"/>
              <a:t>in </a:t>
            </a:r>
            <a:r>
              <a:rPr lang="en-US" dirty="0"/>
              <a:t>which the variables vary in the same </a:t>
            </a:r>
            <a:r>
              <a:rPr lang="en-US" dirty="0" smtClean="0"/>
              <a:t>direction</a:t>
            </a:r>
          </a:p>
          <a:p>
            <a:pPr lvl="2"/>
            <a:r>
              <a:rPr lang="en-US" dirty="0" smtClean="0"/>
              <a:t>As one increases, the other increases </a:t>
            </a:r>
          </a:p>
          <a:p>
            <a:pPr lvl="2"/>
            <a:r>
              <a:rPr lang="en-US" dirty="0" smtClean="0"/>
              <a:t>As one decreases, the other decreases </a:t>
            </a:r>
          </a:p>
          <a:p>
            <a:endParaRPr lang="en-US" dirty="0"/>
          </a:p>
          <a:p>
            <a:r>
              <a:rPr lang="en-US" dirty="0" smtClean="0"/>
              <a:t>Negative relationship</a:t>
            </a:r>
            <a:endParaRPr lang="en-US" dirty="0"/>
          </a:p>
          <a:p>
            <a:pPr lvl="1"/>
            <a:r>
              <a:rPr lang="en-US" dirty="0"/>
              <a:t>A bivariate relationship between two variables in which the variables vary in </a:t>
            </a:r>
            <a:r>
              <a:rPr lang="en-US" dirty="0" smtClean="0"/>
              <a:t>opposite directions</a:t>
            </a:r>
            <a:endParaRPr lang="en-US" dirty="0"/>
          </a:p>
          <a:p>
            <a:pPr lvl="2"/>
            <a:r>
              <a:rPr lang="en-US" dirty="0"/>
              <a:t>As one increases, the other </a:t>
            </a:r>
            <a:r>
              <a:rPr lang="en-US" dirty="0" smtClean="0"/>
              <a:t>decreases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Positive Relationship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2" y="1804417"/>
            <a:ext cx="8675501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34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Negative Relationship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31" y="1857756"/>
            <a:ext cx="72580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1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Understanding the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 control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Additional variables that could influence either or both of the variables in a bivariate relationship</a:t>
            </a:r>
          </a:p>
          <a:p>
            <a:pPr lvl="2"/>
            <a:r>
              <a:rPr lang="en-US" dirty="0" smtClean="0"/>
              <a:t>Which can influence the overall relationship between the two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6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Allows </a:t>
            </a:r>
            <a:r>
              <a:rPr lang="en-US" dirty="0"/>
              <a:t>us to test for </a:t>
            </a:r>
            <a:r>
              <a:rPr lang="en-US" dirty="0" smtClean="0"/>
              <a:t>non-spuriousness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Clarifies </a:t>
            </a:r>
            <a:r>
              <a:rPr lang="en-US" dirty="0" smtClean="0"/>
              <a:t>causal </a:t>
            </a:r>
            <a:r>
              <a:rPr lang="en-US" dirty="0"/>
              <a:t>sequence of bivariate relationships by introducing variables </a:t>
            </a:r>
            <a:r>
              <a:rPr lang="en-US" dirty="0" smtClean="0"/>
              <a:t>that intervene </a:t>
            </a:r>
            <a:r>
              <a:rPr lang="en-US" dirty="0"/>
              <a:t>between </a:t>
            </a:r>
            <a:r>
              <a:rPr lang="en-US" dirty="0" smtClean="0"/>
              <a:t>IV </a:t>
            </a:r>
            <a:r>
              <a:rPr lang="en-US" dirty="0"/>
              <a:t>and </a:t>
            </a:r>
            <a:r>
              <a:rPr lang="en-US" dirty="0" smtClean="0"/>
              <a:t>DV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Specifies </a:t>
            </a:r>
            <a:r>
              <a:rPr lang="en-US" dirty="0" smtClean="0"/>
              <a:t>whether </a:t>
            </a:r>
            <a:r>
              <a:rPr lang="en-US" dirty="0" smtClean="0"/>
              <a:t>or not the </a:t>
            </a:r>
            <a:r>
              <a:rPr lang="en-US" dirty="0" smtClean="0"/>
              <a:t>relationship between two variables varies by levels of another variable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0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tatistical </a:t>
            </a:r>
            <a:r>
              <a:rPr lang="en-US" dirty="0"/>
              <a:t>method </a:t>
            </a:r>
            <a:r>
              <a:rPr lang="en-US" dirty="0" smtClean="0"/>
              <a:t>to </a:t>
            </a:r>
            <a:r>
              <a:rPr lang="en-US" dirty="0"/>
              <a:t>detect and describe </a:t>
            </a:r>
            <a:r>
              <a:rPr lang="en-US" dirty="0" smtClean="0"/>
              <a:t>relationship </a:t>
            </a:r>
            <a:r>
              <a:rPr lang="en-US" dirty="0"/>
              <a:t>between </a:t>
            </a:r>
            <a:r>
              <a:rPr lang="en-US" i="1" u="sng" dirty="0"/>
              <a:t>two</a:t>
            </a:r>
            <a:r>
              <a:rPr lang="en-US" dirty="0"/>
              <a:t> variables.</a:t>
            </a:r>
          </a:p>
          <a:p>
            <a:r>
              <a:rPr lang="en-US" dirty="0" err="1" smtClean="0"/>
              <a:t>Cross</a:t>
            </a:r>
            <a:r>
              <a:rPr lang="en-US" dirty="0" err="1" smtClean="0"/>
              <a:t>t</a:t>
            </a:r>
            <a:r>
              <a:rPr lang="en-US" dirty="0" err="1" smtClean="0"/>
              <a:t>abulation</a:t>
            </a:r>
            <a:r>
              <a:rPr lang="en-US" dirty="0" smtClean="0"/>
              <a:t> (Bivariate Tables)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Table for </a:t>
            </a:r>
            <a:r>
              <a:rPr lang="en-US" u="sng" dirty="0" smtClean="0"/>
              <a:t>highlighting</a:t>
            </a:r>
            <a:r>
              <a:rPr lang="en-US" dirty="0" smtClean="0"/>
              <a:t> the </a:t>
            </a:r>
            <a:r>
              <a:rPr lang="en-US" dirty="0"/>
              <a:t>relationship between two </a:t>
            </a:r>
            <a:r>
              <a:rPr lang="en-US" dirty="0" smtClean="0"/>
              <a:t>variables, not “statistically demonstrating”</a:t>
            </a:r>
          </a:p>
          <a:p>
            <a:pPr lvl="2"/>
            <a:r>
              <a:rPr lang="en-US" dirty="0" smtClean="0"/>
              <a:t>For nominal or ordinal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Testing </a:t>
            </a:r>
            <a:r>
              <a:rPr lang="en-US" sz="4000" dirty="0" smtClean="0"/>
              <a:t>for </a:t>
            </a:r>
            <a:r>
              <a:rPr lang="en-US" sz="4000" dirty="0" err="1" smtClean="0"/>
              <a:t>Nonspuriousness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Spurious </a:t>
            </a:r>
            <a:r>
              <a:rPr lang="en-US" dirty="0" smtClean="0"/>
              <a:t>Relationship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relationship in which both the IV and DV are influenced by </a:t>
            </a:r>
            <a:r>
              <a:rPr lang="en-US" sz="2400" dirty="0" smtClean="0"/>
              <a:t>another variable</a:t>
            </a:r>
            <a:r>
              <a:rPr lang="mr-IN" sz="2400" dirty="0" smtClean="0"/>
              <a:t>…</a:t>
            </a:r>
            <a:r>
              <a:rPr lang="en-US" sz="2400" dirty="0" smtClean="0"/>
              <a:t> such that, its inclusion leads to little or no </a:t>
            </a:r>
            <a:r>
              <a:rPr lang="en-US" sz="2400" dirty="0"/>
              <a:t>causal link between </a:t>
            </a:r>
            <a:r>
              <a:rPr lang="en-US" sz="2400" dirty="0" smtClean="0"/>
              <a:t>the IV and the DV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Spurious </a:t>
            </a:r>
            <a:r>
              <a:rPr lang="en-US" sz="4000" dirty="0" smtClean="0"/>
              <a:t>Relationship</a:t>
            </a:r>
            <a:endParaRPr lang="en-US" sz="4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" y="1607820"/>
            <a:ext cx="71913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58" y="3275838"/>
            <a:ext cx="71818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39887" y="4590993"/>
            <a:ext cx="1221099" cy="130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Intervening </a:t>
            </a:r>
            <a:r>
              <a:rPr lang="en-US" dirty="0" smtClean="0"/>
              <a:t>Relationship (Mediation)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Intervening </a:t>
            </a:r>
            <a:r>
              <a:rPr lang="en-US" dirty="0" smtClean="0"/>
              <a:t>(</a:t>
            </a:r>
            <a:r>
              <a:rPr lang="en-US" dirty="0" smtClean="0"/>
              <a:t>Mediating) </a:t>
            </a:r>
            <a:r>
              <a:rPr lang="en-US" dirty="0" smtClean="0"/>
              <a:t>Variable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control variable </a:t>
            </a:r>
            <a:r>
              <a:rPr lang="en-US" dirty="0" smtClean="0"/>
              <a:t>(mediator) that </a:t>
            </a:r>
            <a:r>
              <a:rPr lang="en-US" dirty="0"/>
              <a:t>follows an independent variable but precedes the dependent variable in a causal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Intervening (Mediating) </a:t>
            </a:r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relationship in which the control </a:t>
            </a:r>
            <a:r>
              <a:rPr lang="en-US" dirty="0" smtClean="0"/>
              <a:t>variable (mediator) intervenes </a:t>
            </a:r>
            <a:r>
              <a:rPr lang="en-US" dirty="0"/>
              <a:t>between the independent and dependent </a:t>
            </a:r>
            <a:r>
              <a:rPr lang="en-US" dirty="0" smtClean="0"/>
              <a:t>variables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4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</a:t>
            </a:r>
            <a:r>
              <a:rPr lang="en-US" dirty="0" smtClean="0"/>
              <a:t>Relationship (Moderator)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relationship </a:t>
            </a:r>
            <a:r>
              <a:rPr lang="en-US" sz="2800" dirty="0"/>
              <a:t>in which the </a:t>
            </a:r>
            <a:r>
              <a:rPr lang="en-US" sz="2800" dirty="0" smtClean="0"/>
              <a:t>independent variable’s control variable’s effect </a:t>
            </a:r>
            <a:r>
              <a:rPr lang="en-US" sz="2800" dirty="0"/>
              <a:t>on the dependent variable is conditional on its interaction with </a:t>
            </a:r>
            <a:r>
              <a:rPr lang="en-US" sz="2800" dirty="0" smtClean="0"/>
              <a:t>a control variable (moderator) </a:t>
            </a:r>
          </a:p>
          <a:p>
            <a:pPr lvl="1"/>
            <a:r>
              <a:rPr lang="en-US" sz="2400" dirty="0" smtClean="0"/>
              <a:t>The relationship between the independent and dependent variables varies with different </a:t>
            </a:r>
            <a:r>
              <a:rPr lang="en-US" sz="2400" dirty="0" smtClean="0"/>
              <a:t>values </a:t>
            </a:r>
            <a:r>
              <a:rPr lang="en-US" sz="2400" dirty="0" smtClean="0"/>
              <a:t>of the control variable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is a statistical interaction between the control variable and the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42347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Conditional Relationship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879854"/>
            <a:ext cx="71913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30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Bivariate analysis</a:t>
            </a:r>
          </a:p>
          <a:p>
            <a:r>
              <a:rPr lang="en-US" dirty="0" smtClean="0"/>
              <a:t>Bivariate table</a:t>
            </a:r>
          </a:p>
          <a:p>
            <a:r>
              <a:rPr lang="en-US" dirty="0" smtClean="0"/>
              <a:t>Cell</a:t>
            </a:r>
          </a:p>
          <a:p>
            <a:r>
              <a:rPr lang="en-US" dirty="0" smtClean="0"/>
              <a:t>Column variable</a:t>
            </a:r>
          </a:p>
          <a:p>
            <a:r>
              <a:rPr lang="en-US" dirty="0" smtClean="0"/>
              <a:t>Conditional relationship</a:t>
            </a:r>
          </a:p>
          <a:p>
            <a:r>
              <a:rPr lang="en-US" dirty="0" smtClean="0"/>
              <a:t>Control variable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867275" y="1600200"/>
            <a:ext cx="42767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Cross-tabulation</a:t>
            </a:r>
            <a:endParaRPr lang="en-US" dirty="0"/>
          </a:p>
          <a:p>
            <a:r>
              <a:rPr lang="en-US" dirty="0"/>
              <a:t>Direct causal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Elaboration</a:t>
            </a:r>
          </a:p>
          <a:p>
            <a:r>
              <a:rPr lang="en-US" dirty="0" smtClean="0"/>
              <a:t>Intervening relationship</a:t>
            </a:r>
          </a:p>
          <a:p>
            <a:r>
              <a:rPr lang="en-US" dirty="0" smtClean="0"/>
              <a:t>Intervening variable</a:t>
            </a:r>
          </a:p>
          <a:p>
            <a:r>
              <a:rPr lang="en-US" dirty="0" smtClean="0"/>
              <a:t>Marginals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6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Terms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Negative relationship</a:t>
            </a:r>
          </a:p>
          <a:p>
            <a:r>
              <a:rPr lang="en-US" sz="3200" dirty="0" smtClean="0"/>
              <a:t>Partial relationship</a:t>
            </a:r>
          </a:p>
          <a:p>
            <a:r>
              <a:rPr lang="en-US" sz="3200" dirty="0" smtClean="0"/>
              <a:t>Partial tables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r>
              <a:rPr lang="en-US" sz="3200" dirty="0"/>
              <a:t>Positive relationship</a:t>
            </a:r>
          </a:p>
          <a:p>
            <a:r>
              <a:rPr lang="en-US" sz="3200" dirty="0"/>
              <a:t>Row variable</a:t>
            </a:r>
          </a:p>
          <a:p>
            <a:r>
              <a:rPr lang="en-US" sz="3200" dirty="0"/>
              <a:t>Spurious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2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Example: Understanding </a:t>
            </a:r>
            <a:r>
              <a:rPr lang="en-US" sz="4000" dirty="0" smtClean="0"/>
              <a:t>Variables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we hypothesize that </a:t>
            </a:r>
            <a:r>
              <a:rPr lang="en-US" i="1" u="sng" dirty="0" smtClean="0"/>
              <a:t>health care access</a:t>
            </a:r>
            <a:r>
              <a:rPr lang="en-US" dirty="0" smtClean="0"/>
              <a:t> varies by a person’s </a:t>
            </a:r>
            <a:r>
              <a:rPr lang="en-US" i="1" u="sng" dirty="0" smtClean="0"/>
              <a:t>racial identification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independent variable (the “cause” or “reason”)?</a:t>
            </a:r>
          </a:p>
          <a:p>
            <a:endParaRPr lang="en-US" dirty="0" smtClean="0"/>
          </a:p>
          <a:p>
            <a:r>
              <a:rPr lang="en-US" dirty="0" smtClean="0"/>
              <a:t>What is the dependent variable (the outcome or one you’re trying to explain)?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43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Bivariate Table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table that displays the distribution of one variable across the categories of another variable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30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Constructing a </a:t>
            </a:r>
            <a:r>
              <a:rPr lang="en-US" sz="4000" dirty="0" err="1" smtClean="0"/>
              <a:t>Bivariate</a:t>
            </a:r>
            <a:r>
              <a:rPr lang="en-US" sz="4000" dirty="0" smtClean="0"/>
              <a:t> </a:t>
            </a:r>
            <a:r>
              <a:rPr lang="en-US" sz="4000" dirty="0"/>
              <a:t>Table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00150" lvl="2" indent="-342900"/>
            <a:r>
              <a:rPr lang="en-US" sz="3200" dirty="0"/>
              <a:t>Column </a:t>
            </a:r>
            <a:r>
              <a:rPr lang="en-US" sz="3200" dirty="0" smtClean="0"/>
              <a:t>variable</a:t>
            </a:r>
          </a:p>
          <a:p>
            <a:pPr marL="1657350" lvl="3" indent="-342900"/>
            <a:r>
              <a:rPr lang="en-US" sz="2800" dirty="0" smtClean="0"/>
              <a:t> </a:t>
            </a:r>
            <a:r>
              <a:rPr lang="en-US" sz="2800" dirty="0"/>
              <a:t>A variable whose categories are the columns of a bivariate </a:t>
            </a:r>
            <a:r>
              <a:rPr lang="en-US" sz="2800" dirty="0" smtClean="0"/>
              <a:t>table</a:t>
            </a:r>
            <a:endParaRPr lang="en-US" sz="2800" dirty="0"/>
          </a:p>
          <a:p>
            <a:pPr marL="1200150" lvl="2" indent="-342900"/>
            <a:r>
              <a:rPr lang="en-US" sz="3200" dirty="0"/>
              <a:t>Row </a:t>
            </a:r>
            <a:r>
              <a:rPr lang="en-US" sz="3200" dirty="0" smtClean="0"/>
              <a:t>variable</a:t>
            </a:r>
          </a:p>
          <a:p>
            <a:pPr marL="1657350" lvl="3" indent="-342900"/>
            <a:r>
              <a:rPr lang="en-US" sz="2800" dirty="0" smtClean="0"/>
              <a:t> </a:t>
            </a:r>
            <a:r>
              <a:rPr lang="en-US" sz="2800" dirty="0"/>
              <a:t>A variable whose categories are the rows of a bivariate </a:t>
            </a:r>
            <a:r>
              <a:rPr lang="en-US" sz="2800" dirty="0" smtClean="0"/>
              <a:t>table</a:t>
            </a:r>
            <a:endParaRPr lang="en-US" sz="2800" dirty="0"/>
          </a:p>
          <a:p>
            <a:pPr marL="1200150" lvl="2" indent="-34290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921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Constructing a </a:t>
            </a:r>
            <a:r>
              <a:rPr lang="en-US" sz="4000" dirty="0" err="1" smtClean="0"/>
              <a:t>Bivariate</a:t>
            </a:r>
            <a:r>
              <a:rPr lang="en-US" sz="4000" dirty="0" smtClean="0"/>
              <a:t> </a:t>
            </a:r>
            <a:r>
              <a:rPr lang="en-US" sz="4000" dirty="0"/>
              <a:t>Table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00150" lvl="2" indent="-342900"/>
            <a:r>
              <a:rPr lang="en-US" sz="3200" dirty="0" smtClean="0"/>
              <a:t>Cell</a:t>
            </a:r>
          </a:p>
          <a:p>
            <a:pPr marL="1657350" lvl="3" indent="-342900"/>
            <a:r>
              <a:rPr lang="en-US" sz="2800" dirty="0" smtClean="0"/>
              <a:t>The </a:t>
            </a:r>
            <a:r>
              <a:rPr lang="en-US" sz="2800" dirty="0"/>
              <a:t>intersection of a row and a column in a bivariate </a:t>
            </a:r>
            <a:r>
              <a:rPr lang="en-US" sz="2800" dirty="0" smtClean="0"/>
              <a:t>table</a:t>
            </a:r>
            <a:endParaRPr lang="en-US" sz="2800" dirty="0"/>
          </a:p>
          <a:p>
            <a:pPr marL="1200150" lvl="2" indent="-342900"/>
            <a:r>
              <a:rPr lang="en-US" sz="3200" dirty="0" smtClean="0"/>
              <a:t>Marginals</a:t>
            </a:r>
          </a:p>
          <a:p>
            <a:pPr marL="1657350" lvl="3" indent="-342900"/>
            <a:r>
              <a:rPr lang="en-US" sz="2800" dirty="0" smtClean="0"/>
              <a:t>The </a:t>
            </a:r>
            <a:r>
              <a:rPr lang="en-US" sz="2800" dirty="0"/>
              <a:t>row and column totals in a bivariate </a:t>
            </a:r>
            <a:r>
              <a:rPr lang="en-US" sz="2800" dirty="0" smtClean="0"/>
              <a:t>table</a:t>
            </a:r>
            <a:endParaRPr lang="en-US" sz="2800" dirty="0"/>
          </a:p>
          <a:p>
            <a:pPr marL="1200150" lvl="2" indent="-34290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873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Constructing a Bivariate </a:t>
            </a:r>
            <a:r>
              <a:rPr lang="en-US" sz="4000" dirty="0"/>
              <a:t>Table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14" y="1598168"/>
            <a:ext cx="667067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9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altLang="en-US" dirty="0" smtClean="0">
                <a:ea typeface="ＭＳ Ｐゴシック" pitchFamily="34" charset="-128"/>
              </a:rPr>
              <a:t>Bivariate </a:t>
            </a:r>
            <a:r>
              <a:rPr lang="en-US" altLang="en-US" dirty="0">
                <a:ea typeface="ＭＳ Ｐゴシック" pitchFamily="34" charset="-128"/>
              </a:rPr>
              <a:t>Table</a:t>
            </a:r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99" y="1597089"/>
            <a:ext cx="6380162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0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computed in different ways: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Column percentages</a:t>
            </a:r>
          </a:p>
          <a:p>
            <a:pPr marL="1200150" lvl="2" indent="-342900"/>
            <a:r>
              <a:rPr lang="en-US" dirty="0" smtClean="0"/>
              <a:t>Column totals as 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Row percentages</a:t>
            </a:r>
          </a:p>
          <a:p>
            <a:pPr marL="1200150" lvl="2" indent="-342900"/>
            <a:r>
              <a:rPr lang="en-US" dirty="0" smtClean="0"/>
              <a:t>Row totals as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8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ats_methods fo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2362</TotalTime>
  <Words>672</Words>
  <Application>Microsoft Macintosh PowerPoint</Application>
  <PresentationFormat>On-screen Show (4:3)</PresentationFormat>
  <Paragraphs>136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Custom Design</vt:lpstr>
      <vt:lpstr>stats_methods font</vt:lpstr>
      <vt:lpstr>Methods Theme</vt:lpstr>
      <vt:lpstr>Chapter 10 Bivariate Relationships</vt:lpstr>
      <vt:lpstr>Introduction</vt:lpstr>
      <vt:lpstr>Example: Understanding Variables</vt:lpstr>
      <vt:lpstr>Bivariate Table</vt:lpstr>
      <vt:lpstr>Constructing a Bivariate Table</vt:lpstr>
      <vt:lpstr>Constructing a Bivariate Table</vt:lpstr>
      <vt:lpstr>Constructing a Bivariate Table</vt:lpstr>
      <vt:lpstr>Constructing a Bivariate Table</vt:lpstr>
      <vt:lpstr>Percentages</vt:lpstr>
      <vt:lpstr>Percentage a Bivariate Table</vt:lpstr>
      <vt:lpstr>Dealing with Ambiguous Relationships</vt:lpstr>
      <vt:lpstr>Properties of a Bivariate Relationship</vt:lpstr>
      <vt:lpstr>Existence of a Relationship</vt:lpstr>
      <vt:lpstr>The Strength of a Relationship</vt:lpstr>
      <vt:lpstr>Direction of the Relationship</vt:lpstr>
      <vt:lpstr>A Positive Relationship</vt:lpstr>
      <vt:lpstr>A Negative Relationship</vt:lpstr>
      <vt:lpstr>Better Understanding the Relationship</vt:lpstr>
      <vt:lpstr>Control Variables</vt:lpstr>
      <vt:lpstr>Testing for Nonspuriousness</vt:lpstr>
      <vt:lpstr>Spurious Relationship</vt:lpstr>
      <vt:lpstr>Intervening Relationship (Mediation)</vt:lpstr>
      <vt:lpstr>Conditional Relationship (Moderator)</vt:lpstr>
      <vt:lpstr>A Conditional Relationship</vt:lpstr>
      <vt:lpstr>Key Terms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73</cp:revision>
  <dcterms:created xsi:type="dcterms:W3CDTF">2013-12-06T01:46:03Z</dcterms:created>
  <dcterms:modified xsi:type="dcterms:W3CDTF">2017-04-21T18:00:12Z</dcterms:modified>
</cp:coreProperties>
</file>