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</p:sldMasterIdLst>
  <p:notesMasterIdLst>
    <p:notesMasterId r:id="rId25"/>
  </p:notesMasterIdLst>
  <p:sldIdLst>
    <p:sldId id="256" r:id="rId4"/>
    <p:sldId id="257" r:id="rId5"/>
    <p:sldId id="414" r:id="rId6"/>
    <p:sldId id="381" r:id="rId7"/>
    <p:sldId id="382" r:id="rId8"/>
    <p:sldId id="403" r:id="rId9"/>
    <p:sldId id="404" r:id="rId10"/>
    <p:sldId id="385" r:id="rId11"/>
    <p:sldId id="416" r:id="rId12"/>
    <p:sldId id="415" r:id="rId13"/>
    <p:sldId id="417" r:id="rId14"/>
    <p:sldId id="418" r:id="rId15"/>
    <p:sldId id="422" r:id="rId16"/>
    <p:sldId id="420" r:id="rId17"/>
    <p:sldId id="423" r:id="rId18"/>
    <p:sldId id="424" r:id="rId19"/>
    <p:sldId id="386" r:id="rId20"/>
    <p:sldId id="419" r:id="rId21"/>
    <p:sldId id="421" r:id="rId22"/>
    <p:sldId id="348" r:id="rId23"/>
    <p:sldId id="41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1872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3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8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8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24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8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30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8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4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75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79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1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9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0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0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3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1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9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2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3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054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br>
              <a:rPr lang="en-US" dirty="0" smtClean="0"/>
            </a:br>
            <a:r>
              <a:rPr lang="en-US" dirty="0" smtClean="0"/>
              <a:t>CHI SQUARE TEST OF INDEPENDENCE/ASSOCIATION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Obtained Chi-Square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884236"/>
            <a:ext cx="8669108" cy="301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24" y="5455970"/>
            <a:ext cx="3193987" cy="75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2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Calculating Chi-Square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12976"/>
            <a:ext cx="8648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5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Chi-Square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0690"/>
            <a:ext cx="86391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Chi-Square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Next, we use our obtained Chi-Square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), and our degrees of freedom (</a:t>
            </a:r>
            <a:r>
              <a:rPr lang="en-US" i="1" dirty="0" err="1" smtClean="0"/>
              <a:t>df</a:t>
            </a:r>
            <a:r>
              <a:rPr lang="en-US" dirty="0" smtClean="0"/>
              <a:t>) and look up the significance level in </a:t>
            </a:r>
            <a:r>
              <a:rPr lang="en-US" dirty="0" smtClean="0">
                <a:solidFill>
                  <a:srgbClr val="FFE193"/>
                </a:solidFill>
              </a:rPr>
              <a:t>Appendix D (p 486)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 smtClean="0"/>
              <a:t>Using our </a:t>
            </a:r>
            <a:r>
              <a:rPr lang="en-US" i="1" dirty="0" err="1" smtClean="0"/>
              <a:t>df</a:t>
            </a:r>
            <a:r>
              <a:rPr lang="en-US" dirty="0" smtClean="0"/>
              <a:t>, we follow the table down that row and stop when we reach a value greater than our obtained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. </a:t>
            </a:r>
            <a:r>
              <a:rPr lang="en-US" dirty="0"/>
              <a:t>Then go back one column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If there is no value greater than your obtained value, use the final column.</a:t>
            </a:r>
          </a:p>
          <a:p>
            <a:pPr lvl="1"/>
            <a:r>
              <a:rPr lang="en-US" dirty="0" smtClean="0"/>
              <a:t>Go up to that column, and report that value as your p-value (significance level).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0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39" y="1869012"/>
            <a:ext cx="6935429" cy="340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5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Chi-Square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our example, we have the following:</a:t>
            </a:r>
          </a:p>
          <a:p>
            <a:pPr lvl="1"/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E193"/>
                </a:solidFill>
              </a:rPr>
              <a:t>57.99</a:t>
            </a:r>
          </a:p>
          <a:p>
            <a:pPr lvl="1"/>
            <a:r>
              <a:rPr lang="en-US" i="1" dirty="0" err="1" smtClean="0"/>
              <a:t>df</a:t>
            </a:r>
            <a:r>
              <a:rPr lang="en-US" dirty="0" smtClean="0"/>
              <a:t> = (2-1)(2-1) = </a:t>
            </a:r>
            <a:r>
              <a:rPr lang="en-US" dirty="0" smtClean="0">
                <a:solidFill>
                  <a:srgbClr val="FFE193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 smtClean="0"/>
              <a:t>In our Appendix D, we follow the </a:t>
            </a:r>
            <a:r>
              <a:rPr lang="en-US" dirty="0" err="1" smtClean="0"/>
              <a:t>df</a:t>
            </a:r>
            <a:r>
              <a:rPr lang="en-US" dirty="0" smtClean="0"/>
              <a:t> = 1 row, down to find a value greater than 57.99. </a:t>
            </a:r>
          </a:p>
          <a:p>
            <a:pPr lvl="1"/>
            <a:r>
              <a:rPr lang="en-US" dirty="0" smtClean="0"/>
              <a:t>There isn’t, which means that our p-value (our likelihood of being wrong) is less than .001 (less than .1 percent). </a:t>
            </a:r>
          </a:p>
          <a:p>
            <a:pPr lvl="1"/>
            <a:r>
              <a:rPr lang="en-US" i="1" dirty="0" smtClean="0">
                <a:solidFill>
                  <a:srgbClr val="FFE193"/>
                </a:solidFill>
              </a:rPr>
              <a:t>p</a:t>
            </a:r>
            <a:r>
              <a:rPr lang="en-US" dirty="0" smtClean="0">
                <a:solidFill>
                  <a:srgbClr val="FFE193"/>
                </a:solidFill>
              </a:rPr>
              <a:t> &lt; .001</a:t>
            </a:r>
            <a:endParaRPr lang="en-US" dirty="0">
              <a:solidFill>
                <a:srgbClr val="FFE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Chi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test used</a:t>
            </a:r>
          </a:p>
          <a:p>
            <a:pPr lvl="1"/>
            <a:r>
              <a:rPr lang="en-US" dirty="0" smtClean="0"/>
              <a:t>If you reject or fail to reject the null hypothesis</a:t>
            </a:r>
          </a:p>
          <a:p>
            <a:pPr lvl="1"/>
            <a:r>
              <a:rPr lang="en-US" dirty="0" smtClean="0"/>
              <a:t>The variables used in the analysis</a:t>
            </a:r>
          </a:p>
          <a:p>
            <a:pPr lvl="1"/>
            <a:r>
              <a:rPr lang="en-US" dirty="0" smtClean="0"/>
              <a:t>The degrees of freedom,</a:t>
            </a:r>
            <a:r>
              <a:rPr lang="en-US" dirty="0"/>
              <a:t> </a:t>
            </a:r>
            <a:r>
              <a:rPr lang="en-US" dirty="0" smtClean="0"/>
              <a:t>calculated value of the test, and p-value</a:t>
            </a:r>
          </a:p>
          <a:p>
            <a:pPr lvl="2"/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b="1" u="sng" dirty="0" err="1" smtClean="0">
                <a:solidFill>
                  <a:srgbClr val="FFE193"/>
                </a:solidFill>
              </a:rPr>
              <a:t>df</a:t>
            </a:r>
            <a:r>
              <a:rPr lang="en-US" dirty="0" smtClean="0"/>
              <a:t>) = </a:t>
            </a:r>
            <a:r>
              <a:rPr lang="en-US" b="1" u="sng" dirty="0" smtClean="0">
                <a:solidFill>
                  <a:srgbClr val="FFE193"/>
                </a:solidFill>
              </a:rPr>
              <a:t>Chi-square value</a:t>
            </a:r>
            <a:r>
              <a:rPr lang="en-US" dirty="0" smtClean="0"/>
              <a:t>, </a:t>
            </a:r>
            <a:r>
              <a:rPr lang="en-US" b="1" u="sng" dirty="0" smtClean="0">
                <a:solidFill>
                  <a:srgbClr val="FFE193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the Chi Square test of independence, I reject the null hypothesis that there is no relationship between </a:t>
            </a:r>
            <a:r>
              <a:rPr lang="en-US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gender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immigration status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X</a:t>
            </a:r>
            <a:r>
              <a:rPr lang="en-US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 57.99,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 .001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Chi-Square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Sampling Distribution</a:t>
            </a:r>
          </a:p>
          <a:p>
            <a:pPr lvl="1"/>
            <a:r>
              <a:rPr lang="en-US" dirty="0" smtClean="0"/>
              <a:t>The distributions are positively skewed</a:t>
            </a:r>
          </a:p>
          <a:p>
            <a:pPr lvl="2"/>
            <a:r>
              <a:rPr lang="en-US" dirty="0" smtClean="0"/>
              <a:t>The research hypothesis is always a one-tailed test</a:t>
            </a:r>
          </a:p>
          <a:p>
            <a:pPr lvl="1"/>
            <a:r>
              <a:rPr lang="en-US" dirty="0" smtClean="0"/>
              <a:t>Values are always positive</a:t>
            </a:r>
          </a:p>
          <a:p>
            <a:pPr lvl="2"/>
            <a:r>
              <a:rPr lang="en-US" dirty="0" smtClean="0"/>
              <a:t>Minimum is zero with no maximum</a:t>
            </a:r>
          </a:p>
          <a:p>
            <a:pPr lvl="1"/>
            <a:r>
              <a:rPr lang="en-US" dirty="0" smtClean="0"/>
              <a:t>As the number of degrees of freedom increases, the chi-square distribution becomes more symmetrical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Chi-Square Distributions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0" b="823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28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Chi-Square Test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Does </a:t>
            </a:r>
            <a:r>
              <a:rPr lang="en-US" sz="2800" dirty="0"/>
              <a:t>not </a:t>
            </a:r>
            <a:r>
              <a:rPr lang="en-US" sz="2800" dirty="0" smtClean="0"/>
              <a:t>offer much information </a:t>
            </a:r>
            <a:r>
              <a:rPr lang="en-US" sz="2800" dirty="0"/>
              <a:t>about the strength of the </a:t>
            </a:r>
            <a:r>
              <a:rPr lang="en-US" sz="2800" dirty="0" smtClean="0"/>
              <a:t>relationship</a:t>
            </a:r>
          </a:p>
          <a:p>
            <a:r>
              <a:rPr lang="en-US" sz="2800" dirty="0" smtClean="0"/>
              <a:t>Sensitive </a:t>
            </a:r>
            <a:r>
              <a:rPr lang="en-US" sz="2800" dirty="0"/>
              <a:t>to sample </a:t>
            </a:r>
            <a:r>
              <a:rPr lang="en-US" sz="2800" dirty="0" smtClean="0"/>
              <a:t>size</a:t>
            </a:r>
          </a:p>
          <a:p>
            <a:r>
              <a:rPr lang="en-US" sz="2800" dirty="0" smtClean="0"/>
              <a:t>Sensitive to small expected frequencies in one or more of the cells in the table</a:t>
            </a:r>
          </a:p>
        </p:txBody>
      </p:sp>
    </p:spTree>
    <p:extLst>
      <p:ext uri="{BB962C8B-B14F-4D97-AF65-F5344CB8AC3E}">
        <p14:creationId xmlns:p14="http://schemas.microsoft.com/office/powerpoint/2010/main" val="2951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Chi-Square Test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Inferential statistical technique to test for significant relationships between two nominal or ordinal variables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idely used in social sciences</a:t>
            </a:r>
          </a:p>
          <a:p>
            <a:pPr lvl="1"/>
            <a:r>
              <a:rPr lang="en-US" sz="2400" dirty="0" smtClean="0"/>
              <a:t>Requires </a:t>
            </a:r>
            <a:r>
              <a:rPr lang="en-US" sz="2400" dirty="0"/>
              <a:t>no assumptions about the shape of the population </a:t>
            </a:r>
            <a:r>
              <a:rPr lang="en-US" sz="2400" dirty="0" smtClean="0"/>
              <a:t>distribution from </a:t>
            </a:r>
            <a:r>
              <a:rPr lang="en-US" sz="2400" dirty="0"/>
              <a:t>which a sample is </a:t>
            </a:r>
            <a:r>
              <a:rPr lang="en-US" sz="2400" dirty="0" smtClean="0"/>
              <a:t>drawn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Chi-square (obtained)</a:t>
            </a:r>
          </a:p>
          <a:p>
            <a:r>
              <a:rPr lang="en-US" dirty="0" smtClean="0"/>
              <a:t>Chi-square </a:t>
            </a:r>
            <a:r>
              <a:rPr lang="en-US" dirty="0"/>
              <a:t>test</a:t>
            </a:r>
          </a:p>
          <a:p>
            <a:r>
              <a:rPr lang="en-US" dirty="0" smtClean="0"/>
              <a:t>Expected frequencies </a:t>
            </a:r>
          </a:p>
          <a:p>
            <a:r>
              <a:rPr lang="en-US" dirty="0" smtClean="0"/>
              <a:t>Observed frequencies </a:t>
            </a:r>
          </a:p>
          <a:p>
            <a:r>
              <a:rPr lang="en-US" dirty="0" smtClean="0"/>
              <a:t>Statistical independence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867275" y="1600200"/>
            <a:ext cx="42767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Asymmetrical </a:t>
            </a:r>
            <a:r>
              <a:rPr lang="en-US" dirty="0"/>
              <a:t>measure</a:t>
            </a:r>
          </a:p>
          <a:p>
            <a:pPr marL="0" indent="0">
              <a:buNone/>
            </a:pPr>
            <a:r>
              <a:rPr lang="en-US" dirty="0" smtClean="0"/>
              <a:t>    of </a:t>
            </a:r>
            <a:r>
              <a:rPr lang="en-US" dirty="0"/>
              <a:t>association</a:t>
            </a:r>
          </a:p>
          <a:p>
            <a:r>
              <a:rPr lang="en-US" dirty="0"/>
              <a:t>Gamma</a:t>
            </a:r>
          </a:p>
          <a:p>
            <a:r>
              <a:rPr lang="en-US" dirty="0"/>
              <a:t>Kendall’s tau-b</a:t>
            </a:r>
          </a:p>
          <a:p>
            <a:r>
              <a:rPr lang="en-US" dirty="0"/>
              <a:t>L</a:t>
            </a:r>
            <a:r>
              <a:rPr lang="en-US" dirty="0" smtClean="0"/>
              <a:t>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Measure of association</a:t>
            </a:r>
            <a:endParaRPr lang="en-US" sz="3200" dirty="0"/>
          </a:p>
          <a:p>
            <a:r>
              <a:rPr lang="en-US" sz="3200" dirty="0" smtClean="0"/>
              <a:t>Proportional reduction </a:t>
            </a:r>
            <a:r>
              <a:rPr lang="en-US" sz="3200" dirty="0"/>
              <a:t>of error</a:t>
            </a:r>
          </a:p>
          <a:p>
            <a:r>
              <a:rPr lang="en-US" sz="3200" dirty="0" smtClean="0"/>
              <a:t>Symmetrical measure of association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418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Tests the independence of (absence </a:t>
            </a:r>
            <a:r>
              <a:rPr lang="en-US" dirty="0"/>
              <a:t>of </a:t>
            </a:r>
            <a:r>
              <a:rPr lang="en-US" dirty="0" smtClean="0"/>
              <a:t>association between) two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8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Hypothesis Testing with Chi-Square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Making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Stating </a:t>
            </a:r>
            <a:r>
              <a:rPr lang="en-US" sz="2800" dirty="0"/>
              <a:t>the research and null hypotheses and selecting </a:t>
            </a:r>
            <a:r>
              <a:rPr lang="en-US" sz="2800" dirty="0" smtClean="0"/>
              <a:t>alpha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Selecting the </a:t>
            </a:r>
            <a:r>
              <a:rPr lang="en-US" sz="2800" dirty="0"/>
              <a:t>sampling distribution and specifying the test </a:t>
            </a:r>
            <a:r>
              <a:rPr lang="en-US" sz="2800" dirty="0" smtClean="0"/>
              <a:t>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Computing </a:t>
            </a:r>
            <a:r>
              <a:rPr lang="en-US" sz="2800" dirty="0"/>
              <a:t>the test </a:t>
            </a:r>
            <a:r>
              <a:rPr lang="en-US" sz="2800" dirty="0" smtClean="0"/>
              <a:t>statistic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</a:t>
            </a:r>
            <a:r>
              <a:rPr lang="en-US" sz="2800" dirty="0" smtClean="0"/>
              <a:t>aking </a:t>
            </a:r>
            <a:r>
              <a:rPr lang="en-US" sz="2800" dirty="0"/>
              <a:t>a decision and interpreting the </a:t>
            </a:r>
            <a:r>
              <a:rPr lang="en-US" sz="2800" dirty="0" smtClean="0"/>
              <a:t>results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4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Assumptions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00150" lvl="2" indent="-342900"/>
            <a:r>
              <a:rPr lang="en-US" sz="2800" dirty="0" smtClean="0"/>
              <a:t>Requires </a:t>
            </a:r>
            <a:r>
              <a:rPr lang="en-US" sz="2800" dirty="0"/>
              <a:t>no assumptions about the shape of the population distribution from which the sample was </a:t>
            </a:r>
            <a:r>
              <a:rPr lang="en-US" sz="2800" dirty="0" smtClean="0"/>
              <a:t>drawn</a:t>
            </a:r>
          </a:p>
          <a:p>
            <a:pPr marL="1657350" lvl="3" indent="-342900"/>
            <a:r>
              <a:rPr lang="en-US" sz="2400" dirty="0" smtClean="0"/>
              <a:t>Like </a:t>
            </a:r>
            <a:r>
              <a:rPr lang="en-US" sz="2400" dirty="0"/>
              <a:t>all inferential </a:t>
            </a:r>
            <a:r>
              <a:rPr lang="en-US" sz="2400" dirty="0" smtClean="0"/>
              <a:t>techniques, </a:t>
            </a:r>
            <a:r>
              <a:rPr lang="en-US" sz="2400" dirty="0"/>
              <a:t>it assumes random </a:t>
            </a:r>
            <a:r>
              <a:rPr lang="en-US" sz="2400" dirty="0" smtClean="0"/>
              <a:t>sampling</a:t>
            </a:r>
            <a:endParaRPr lang="en-US" sz="2400" dirty="0"/>
          </a:p>
          <a:p>
            <a:pPr marL="1200150" lvl="2" indent="-342900"/>
            <a:r>
              <a:rPr lang="en-US" sz="2800" dirty="0" smtClean="0"/>
              <a:t>It </a:t>
            </a:r>
            <a:r>
              <a:rPr lang="en-US" sz="2800" dirty="0"/>
              <a:t>can be applied to variables </a:t>
            </a:r>
            <a:r>
              <a:rPr lang="en-US" sz="2800" dirty="0" smtClean="0"/>
              <a:t>at </a:t>
            </a:r>
            <a:r>
              <a:rPr lang="en-US" sz="2800" dirty="0"/>
              <a:t>a nominal and/or an ordinal level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664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Stating </a:t>
            </a:r>
            <a:r>
              <a:rPr lang="en-US" sz="4000" dirty="0" smtClean="0"/>
              <a:t>the Hypotheses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00150" lvl="2" indent="-342900"/>
            <a:r>
              <a:rPr lang="en-US" sz="3200" dirty="0"/>
              <a:t>The research hypothesis (H1) </a:t>
            </a:r>
            <a:endParaRPr lang="en-US" sz="3200" dirty="0" smtClean="0"/>
          </a:p>
          <a:p>
            <a:pPr marL="1657350" lvl="3" indent="-342900"/>
            <a:r>
              <a:rPr lang="en-US" sz="2800" dirty="0" smtClean="0"/>
              <a:t>Proposes </a:t>
            </a:r>
            <a:r>
              <a:rPr lang="en-US" sz="2800" dirty="0"/>
              <a:t>that the two variables are related in the </a:t>
            </a:r>
            <a:r>
              <a:rPr lang="en-US" sz="2800" dirty="0" smtClean="0"/>
              <a:t>population</a:t>
            </a:r>
          </a:p>
          <a:p>
            <a:pPr marL="1200150" lvl="2" indent="-342900"/>
            <a:r>
              <a:rPr lang="en-US" sz="3200" dirty="0" smtClean="0"/>
              <a:t>The </a:t>
            </a:r>
            <a:r>
              <a:rPr lang="en-US" sz="3200" dirty="0"/>
              <a:t>null hypothesis (H0) </a:t>
            </a:r>
            <a:endParaRPr lang="en-US" sz="3200" dirty="0" smtClean="0"/>
          </a:p>
          <a:p>
            <a:pPr marL="1657350" lvl="3" indent="-342900"/>
            <a:r>
              <a:rPr lang="en-US" sz="2800" dirty="0" smtClean="0"/>
              <a:t>States </a:t>
            </a:r>
            <a:r>
              <a:rPr lang="en-US" sz="2800" dirty="0"/>
              <a:t>that no association exists between the two cross-tabulated variables in the population, </a:t>
            </a:r>
            <a:r>
              <a:rPr lang="en-US" sz="2800" dirty="0" smtClean="0"/>
              <a:t>therefore </a:t>
            </a:r>
            <a:r>
              <a:rPr lang="en-US" sz="2800" dirty="0"/>
              <a:t>the variables are statistically </a:t>
            </a:r>
            <a:r>
              <a:rPr lang="en-US" sz="2800" dirty="0" smtClean="0"/>
              <a:t> independent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92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Concept of </a:t>
            </a:r>
            <a:r>
              <a:rPr lang="en-US" sz="4000" dirty="0" smtClean="0"/>
              <a:t>Expected </a:t>
            </a:r>
            <a:r>
              <a:rPr lang="en-US" sz="4000" dirty="0"/>
              <a:t>Frequencies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00150" lvl="2" indent="-342900"/>
            <a:r>
              <a:rPr lang="en-US" sz="3200" dirty="0"/>
              <a:t>Expected frequencies (</a:t>
            </a:r>
            <a:r>
              <a:rPr lang="en-US" sz="3200" i="1" dirty="0"/>
              <a:t>f</a:t>
            </a:r>
            <a:r>
              <a:rPr lang="en-US" sz="3200" i="1" baseline="-25000" dirty="0"/>
              <a:t>e</a:t>
            </a:r>
            <a:r>
              <a:rPr lang="en-US" sz="3200" dirty="0"/>
              <a:t>) </a:t>
            </a:r>
            <a:endParaRPr lang="en-US" sz="3200" dirty="0" smtClean="0"/>
          </a:p>
          <a:p>
            <a:pPr marL="1657350" lvl="3" indent="-342900"/>
            <a:r>
              <a:rPr lang="en-US" sz="2800" dirty="0"/>
              <a:t>C</a:t>
            </a:r>
            <a:r>
              <a:rPr lang="en-US" sz="2800" dirty="0" smtClean="0"/>
              <a:t>ell </a:t>
            </a:r>
            <a:r>
              <a:rPr lang="en-US" sz="2800" dirty="0"/>
              <a:t>frequencies </a:t>
            </a:r>
            <a:r>
              <a:rPr lang="en-US" sz="2800" dirty="0" smtClean="0"/>
              <a:t>if the </a:t>
            </a:r>
            <a:r>
              <a:rPr lang="en-US" sz="2800" dirty="0"/>
              <a:t>two variables were statistically </a:t>
            </a:r>
            <a:r>
              <a:rPr lang="en-US" sz="2800" dirty="0" smtClean="0"/>
              <a:t>independent</a:t>
            </a:r>
            <a:endParaRPr lang="en-US" sz="2800" dirty="0"/>
          </a:p>
          <a:p>
            <a:pPr marL="1200150" lvl="2" indent="-342900"/>
            <a:r>
              <a:rPr lang="en-US" sz="3200" dirty="0"/>
              <a:t>Observed frequencies </a:t>
            </a:r>
            <a:r>
              <a:rPr lang="en-US" sz="3200" dirty="0" smtClean="0"/>
              <a:t>(</a:t>
            </a:r>
            <a:r>
              <a:rPr lang="en-US" sz="3200" i="1" dirty="0"/>
              <a:t>f</a:t>
            </a:r>
            <a:r>
              <a:rPr lang="en-US" sz="3200" i="1" baseline="-25000" dirty="0"/>
              <a:t>o</a:t>
            </a:r>
            <a:r>
              <a:rPr lang="en-US" sz="3200" dirty="0" smtClean="0"/>
              <a:t>) </a:t>
            </a:r>
          </a:p>
          <a:p>
            <a:pPr marL="1657350" lvl="3" indent="-342900"/>
            <a:r>
              <a:rPr lang="en-US" sz="2800" dirty="0"/>
              <a:t>C</a:t>
            </a:r>
            <a:r>
              <a:rPr lang="en-US" sz="2800" dirty="0" smtClean="0"/>
              <a:t>ell </a:t>
            </a:r>
            <a:r>
              <a:rPr lang="en-US" sz="2800" dirty="0"/>
              <a:t>frequencies actually observed in a bivariate </a:t>
            </a:r>
            <a:r>
              <a:rPr lang="en-US" sz="2800" dirty="0" smtClean="0"/>
              <a:t>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7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the </a:t>
            </a:r>
            <a:r>
              <a:rPr lang="en-US" dirty="0" smtClean="0"/>
              <a:t>Expected </a:t>
            </a:r>
            <a:r>
              <a:rPr lang="en-US" dirty="0"/>
              <a:t>Frequencies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53" y="1945767"/>
            <a:ext cx="4749669" cy="21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24" y="4348922"/>
            <a:ext cx="3193987" cy="75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Obtained Chi-Square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Chi-Square (obtained)</a:t>
            </a:r>
          </a:p>
          <a:p>
            <a:pPr lvl="1"/>
            <a:r>
              <a:rPr lang="en-US" dirty="0" smtClean="0"/>
              <a:t>The test statistic that summarizes the differences between the observed and the expected frequencies</a:t>
            </a:r>
          </a:p>
          <a:p>
            <a:pPr lvl="2"/>
            <a:r>
              <a:rPr lang="en-US" dirty="0" smtClean="0"/>
              <a:t>By calculating the difference for </a:t>
            </a:r>
            <a:r>
              <a:rPr lang="en-US" i="1" u="sng" dirty="0" smtClean="0"/>
              <a:t>each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ats_methods fo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2503</TotalTime>
  <Words>694</Words>
  <Application>Microsoft Macintosh PowerPoint</Application>
  <PresentationFormat>On-screen Show (4:3)</PresentationFormat>
  <Paragraphs>109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Custom Design</vt:lpstr>
      <vt:lpstr>stats_methods font</vt:lpstr>
      <vt:lpstr>Methods Theme</vt:lpstr>
      <vt:lpstr>Chapter 11 CHI SQUARE TEST OF INDEPENDENCE/ASSOCIATION</vt:lpstr>
      <vt:lpstr>The Chi-Square Test</vt:lpstr>
      <vt:lpstr>Statistical Independence</vt:lpstr>
      <vt:lpstr>Hypothesis Testing with Chi-Square</vt:lpstr>
      <vt:lpstr>Assumptions</vt:lpstr>
      <vt:lpstr>Stating the Hypotheses</vt:lpstr>
      <vt:lpstr>The Concept of Expected Frequencies</vt:lpstr>
      <vt:lpstr>Calculating the Expected Frequencies</vt:lpstr>
      <vt:lpstr>Calculating the Obtained Chi-Square</vt:lpstr>
      <vt:lpstr>Calculating the Obtained Chi-Square</vt:lpstr>
      <vt:lpstr> Calculating Chi-Square  </vt:lpstr>
      <vt:lpstr>Calculating Chi-Square</vt:lpstr>
      <vt:lpstr>Calculating Chi-Square</vt:lpstr>
      <vt:lpstr>Degrees of Freedom</vt:lpstr>
      <vt:lpstr>Calculating Chi-Square</vt:lpstr>
      <vt:lpstr>Reporting Chi Square</vt:lpstr>
      <vt:lpstr>Chi-Square</vt:lpstr>
      <vt:lpstr>Chi-Square Distributions</vt:lpstr>
      <vt:lpstr>Chi-Square Test Limitations</vt:lpstr>
      <vt:lpstr>Key Terms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86</cp:revision>
  <dcterms:created xsi:type="dcterms:W3CDTF">2013-12-06T01:46:03Z</dcterms:created>
  <dcterms:modified xsi:type="dcterms:W3CDTF">2017-05-01T05:14:57Z</dcterms:modified>
</cp:coreProperties>
</file>