
<file path=[Content_Types].xml><?xml version="1.0" encoding="utf-8"?>
<Types xmlns="http://schemas.openxmlformats.org/package/2006/content-types">
  <Default Extension="xml" ContentType="application/xml"/>
  <Default Extension="png" ContentType="image/png"/>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Override1.xml" ContentType="application/vnd.openxmlformats-officedocument.themeOverrid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0" r:id="rId2"/>
    <p:sldMasterId id="2147483680" r:id="rId3"/>
  </p:sldMasterIdLst>
  <p:notesMasterIdLst>
    <p:notesMasterId r:id="rId34"/>
  </p:notesMasterIdLst>
  <p:sldIdLst>
    <p:sldId id="256" r:id="rId4"/>
    <p:sldId id="258" r:id="rId5"/>
    <p:sldId id="299" r:id="rId6"/>
    <p:sldId id="300" r:id="rId7"/>
    <p:sldId id="301" r:id="rId8"/>
    <p:sldId id="259" r:id="rId9"/>
    <p:sldId id="260" r:id="rId10"/>
    <p:sldId id="284" r:id="rId11"/>
    <p:sldId id="285" r:id="rId12"/>
    <p:sldId id="302" r:id="rId13"/>
    <p:sldId id="303" r:id="rId14"/>
    <p:sldId id="305" r:id="rId15"/>
    <p:sldId id="306" r:id="rId16"/>
    <p:sldId id="286" r:id="rId17"/>
    <p:sldId id="287" r:id="rId18"/>
    <p:sldId id="288" r:id="rId19"/>
    <p:sldId id="307" r:id="rId20"/>
    <p:sldId id="313" r:id="rId21"/>
    <p:sldId id="309" r:id="rId22"/>
    <p:sldId id="310" r:id="rId23"/>
    <p:sldId id="311" r:id="rId24"/>
    <p:sldId id="312" r:id="rId25"/>
    <p:sldId id="292" r:id="rId26"/>
    <p:sldId id="293" r:id="rId27"/>
    <p:sldId id="296" r:id="rId28"/>
    <p:sldId id="294" r:id="rId29"/>
    <p:sldId id="295" r:id="rId30"/>
    <p:sldId id="298" r:id="rId31"/>
    <p:sldId id="297" r:id="rId32"/>
    <p:sldId id="282"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8" d="100"/>
          <a:sy n="78" d="100"/>
        </p:scale>
        <p:origin x="-1672" y="-2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EACD48-218A-1C48-A37D-65FAE3F8F9BF}" type="datetimeFigureOut">
              <a:rPr lang="en-US" smtClean="0"/>
              <a:t>5/5/17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E01FC4-0CCF-0F42-B200-6E73B1667B12}" type="slidenum">
              <a:rPr lang="en-US" smtClean="0"/>
              <a:t>‹#›</a:t>
            </a:fld>
            <a:endParaRPr lang="en-US"/>
          </a:p>
        </p:txBody>
      </p:sp>
    </p:spTree>
    <p:extLst>
      <p:ext uri="{BB962C8B-B14F-4D97-AF65-F5344CB8AC3E}">
        <p14:creationId xmlns:p14="http://schemas.microsoft.com/office/powerpoint/2010/main" val="36246449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Sometimes</a:t>
            </a:r>
            <a:r>
              <a:rPr lang="en-US" baseline="0" dirty="0" smtClean="0"/>
              <a:t>, like in t-tests, we want to compare group means (interval level DV)</a:t>
            </a:r>
            <a:r>
              <a:rPr lang="is-IS" baseline="0" dirty="0" smtClean="0"/>
              <a:t>… but where we have more than two groups in the IV (categorical/nominal or ordinal). </a:t>
            </a:r>
          </a:p>
          <a:p>
            <a:r>
              <a:rPr lang="en-US" baseline="0" dirty="0" smtClean="0"/>
              <a:t>The bulk of our sociological questions deal with more than two groups: </a:t>
            </a:r>
          </a:p>
          <a:p>
            <a:r>
              <a:rPr lang="en-US" baseline="0" dirty="0" smtClean="0"/>
              <a:t>	we may want to see the influence of ethnic identity (white, black, </a:t>
            </a:r>
            <a:r>
              <a:rPr lang="en-US" baseline="0" dirty="0" err="1" smtClean="0"/>
              <a:t>asian</a:t>
            </a:r>
            <a:r>
              <a:rPr lang="en-US" baseline="0" dirty="0" smtClean="0"/>
              <a:t>, </a:t>
            </a:r>
            <a:r>
              <a:rPr lang="en-US" baseline="0" dirty="0" err="1" smtClean="0"/>
              <a:t>latino</a:t>
            </a:r>
            <a:r>
              <a:rPr lang="en-US" baseline="0" dirty="0" smtClean="0"/>
              <a:t>) on church attendance. Has to go beyond two-groups compared</a:t>
            </a:r>
          </a:p>
          <a:p>
            <a:r>
              <a:rPr lang="en-US" baseline="0" dirty="0" smtClean="0"/>
              <a:t>	we may want to look at educational attainment for blacks versus whites (including men versus women)</a:t>
            </a:r>
            <a:r>
              <a:rPr lang="is-IS" baseline="0" dirty="0" smtClean="0"/>
              <a:t>… which is now 4 groups: BW,BM,WW,WM</a:t>
            </a:r>
          </a:p>
          <a:p>
            <a:endParaRPr lang="is-IS" baseline="0" dirty="0" smtClean="0"/>
          </a:p>
          <a:p>
            <a:r>
              <a:rPr lang="is-IS" baseline="0" dirty="0" smtClean="0"/>
              <a:t>This is why we move beyond the two-sample/independent samples t-test to the more complicated analysis of variance (ANOVA).</a:t>
            </a:r>
          </a:p>
          <a:p>
            <a:endParaRPr lang="is-IS" baseline="0" dirty="0" smtClean="0"/>
          </a:p>
          <a:p>
            <a:r>
              <a:rPr lang="is-IS" baseline="0" dirty="0" smtClean="0"/>
              <a:t>ANOVA follows the same steps for hypothesis testing that we used for t-tests (Z-tests)</a:t>
            </a:r>
          </a:p>
          <a:p>
            <a:endParaRPr lang="en-US" dirty="0"/>
          </a:p>
        </p:txBody>
      </p:sp>
      <p:sp>
        <p:nvSpPr>
          <p:cNvPr id="4" name="Slide Number Placeholder 3"/>
          <p:cNvSpPr>
            <a:spLocks noGrp="1"/>
          </p:cNvSpPr>
          <p:nvPr>
            <p:ph type="sldNum" sz="quarter" idx="10"/>
          </p:nvPr>
        </p:nvSpPr>
        <p:spPr/>
        <p:txBody>
          <a:bodyPr/>
          <a:lstStyle/>
          <a:p>
            <a:fld id="{21E01FC4-0CCF-0F42-B200-6E73B1667B12}" type="slidenum">
              <a:rPr lang="en-US" smtClean="0"/>
              <a:t>1</a:t>
            </a:fld>
            <a:endParaRPr lang="en-US"/>
          </a:p>
        </p:txBody>
      </p:sp>
    </p:spTree>
    <p:extLst>
      <p:ext uri="{BB962C8B-B14F-4D97-AF65-F5344CB8AC3E}">
        <p14:creationId xmlns:p14="http://schemas.microsoft.com/office/powerpoint/2010/main" val="3987721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E01FC4-0CCF-0F42-B200-6E73B1667B12}" type="slidenum">
              <a:rPr lang="en-US" smtClean="0"/>
              <a:t>12</a:t>
            </a:fld>
            <a:endParaRPr lang="en-US"/>
          </a:p>
        </p:txBody>
      </p:sp>
    </p:spTree>
    <p:extLst>
      <p:ext uri="{BB962C8B-B14F-4D97-AF65-F5344CB8AC3E}">
        <p14:creationId xmlns:p14="http://schemas.microsoft.com/office/powerpoint/2010/main" val="4278895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68F5D-7434-4989-8564-166DEB06CF46}" type="slidenum">
              <a:rPr lang="en-US" smtClean="0"/>
              <a:pPr/>
              <a:t>17</a:t>
            </a:fld>
            <a:endParaRPr lang="en-US" dirty="0"/>
          </a:p>
        </p:txBody>
      </p:sp>
    </p:spTree>
    <p:extLst>
      <p:ext uri="{BB962C8B-B14F-4D97-AF65-F5344CB8AC3E}">
        <p14:creationId xmlns:p14="http://schemas.microsoft.com/office/powerpoint/2010/main" val="2769082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68F5D-7434-4989-8564-166DEB06CF46}" type="slidenum">
              <a:rPr lang="en-US" smtClean="0"/>
              <a:pPr/>
              <a:t>18</a:t>
            </a:fld>
            <a:endParaRPr lang="en-US" dirty="0"/>
          </a:p>
        </p:txBody>
      </p:sp>
    </p:spTree>
    <p:extLst>
      <p:ext uri="{BB962C8B-B14F-4D97-AF65-F5344CB8AC3E}">
        <p14:creationId xmlns:p14="http://schemas.microsoft.com/office/powerpoint/2010/main" val="2769082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68F5D-7434-4989-8564-166DEB06CF46}" type="slidenum">
              <a:rPr lang="en-US" smtClean="0"/>
              <a:pPr/>
              <a:t>19</a:t>
            </a:fld>
            <a:endParaRPr lang="en-US" dirty="0"/>
          </a:p>
        </p:txBody>
      </p:sp>
    </p:spTree>
    <p:extLst>
      <p:ext uri="{BB962C8B-B14F-4D97-AF65-F5344CB8AC3E}">
        <p14:creationId xmlns:p14="http://schemas.microsoft.com/office/powerpoint/2010/main" val="2769082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B68F5D-7434-4989-8564-166DEB06CF46}" type="slidenum">
              <a:rPr lang="en-US" smtClean="0"/>
              <a:pPr/>
              <a:t>20</a:t>
            </a:fld>
            <a:endParaRPr lang="en-US" dirty="0"/>
          </a:p>
        </p:txBody>
      </p:sp>
    </p:spTree>
    <p:extLst>
      <p:ext uri="{BB962C8B-B14F-4D97-AF65-F5344CB8AC3E}">
        <p14:creationId xmlns:p14="http://schemas.microsoft.com/office/powerpoint/2010/main" val="1777218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B68F5D-7434-4989-8564-166DEB06CF46}" type="slidenum">
              <a:rPr lang="en-US" smtClean="0"/>
              <a:pPr/>
              <a:t>21</a:t>
            </a:fld>
            <a:endParaRPr lang="en-US" dirty="0"/>
          </a:p>
        </p:txBody>
      </p:sp>
    </p:spTree>
    <p:extLst>
      <p:ext uri="{BB962C8B-B14F-4D97-AF65-F5344CB8AC3E}">
        <p14:creationId xmlns:p14="http://schemas.microsoft.com/office/powerpoint/2010/main" val="490964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68F5D-7434-4989-8564-166DEB06CF46}" type="slidenum">
              <a:rPr lang="en-US" smtClean="0"/>
              <a:pPr/>
              <a:t>22</a:t>
            </a:fld>
            <a:endParaRPr lang="en-US" dirty="0"/>
          </a:p>
        </p:txBody>
      </p:sp>
    </p:spTree>
    <p:extLst>
      <p:ext uri="{BB962C8B-B14F-4D97-AF65-F5344CB8AC3E}">
        <p14:creationId xmlns:p14="http://schemas.microsoft.com/office/powerpoint/2010/main" val="1482087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baseline="0" dirty="0" smtClean="0"/>
              <a:t>Recall, t-test looks at differences in means between two samples (so diffs between two means Ybar1 and Ybar2) and the null hypothesis is that there is no mean difference between the two samples (mu1 = mu2)</a:t>
            </a:r>
          </a:p>
          <a:p>
            <a:endParaRPr lang="is-IS" baseline="0" dirty="0" smtClean="0"/>
          </a:p>
          <a:p>
            <a:r>
              <a:rPr lang="is-IS" baseline="0" dirty="0" smtClean="0"/>
              <a:t>Logic of anova is same, but examines variation/difference/variance in numerous means (Y1, Y2, Y3, Y4 are all compared), and the null hypothesis isthat all means are equal (mu1 = mu2 = mu3 = mu4).</a:t>
            </a:r>
          </a:p>
        </p:txBody>
      </p:sp>
      <p:sp>
        <p:nvSpPr>
          <p:cNvPr id="4" name="Slide Number Placeholder 3"/>
          <p:cNvSpPr>
            <a:spLocks noGrp="1"/>
          </p:cNvSpPr>
          <p:nvPr>
            <p:ph type="sldNum" sz="quarter" idx="10"/>
          </p:nvPr>
        </p:nvSpPr>
        <p:spPr/>
        <p:txBody>
          <a:bodyPr/>
          <a:lstStyle/>
          <a:p>
            <a:fld id="{21E01FC4-0CCF-0F42-B200-6E73B1667B12}" type="slidenum">
              <a:rPr lang="en-US" smtClean="0"/>
              <a:t>2</a:t>
            </a:fld>
            <a:endParaRPr lang="en-US"/>
          </a:p>
        </p:txBody>
      </p:sp>
    </p:spTree>
    <p:extLst>
      <p:ext uri="{BB962C8B-B14F-4D97-AF65-F5344CB8AC3E}">
        <p14:creationId xmlns:p14="http://schemas.microsoft.com/office/powerpoint/2010/main" val="3254953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baseline="0" dirty="0" smtClean="0"/>
              <a:t>Logic of anova is same, but examines variation/difference/variance in numerous means (Y1, Y2, Y3, Y4 are all compared), and the null hypothesis isthat all means are equal (mu1 = mu2 = mu3 = mu4).</a:t>
            </a:r>
          </a:p>
        </p:txBody>
      </p:sp>
      <p:sp>
        <p:nvSpPr>
          <p:cNvPr id="4" name="Slide Number Placeholder 3"/>
          <p:cNvSpPr>
            <a:spLocks noGrp="1"/>
          </p:cNvSpPr>
          <p:nvPr>
            <p:ph type="sldNum" sz="quarter" idx="10"/>
          </p:nvPr>
        </p:nvSpPr>
        <p:spPr/>
        <p:txBody>
          <a:bodyPr/>
          <a:lstStyle/>
          <a:p>
            <a:fld id="{21E01FC4-0CCF-0F42-B200-6E73B1667B12}" type="slidenum">
              <a:rPr lang="en-US" smtClean="0"/>
              <a:t>3</a:t>
            </a:fld>
            <a:endParaRPr lang="en-US"/>
          </a:p>
        </p:txBody>
      </p:sp>
    </p:spTree>
    <p:extLst>
      <p:ext uri="{BB962C8B-B14F-4D97-AF65-F5344CB8AC3E}">
        <p14:creationId xmlns:p14="http://schemas.microsoft.com/office/powerpoint/2010/main" val="3254953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s-IS" baseline="0" dirty="0" smtClean="0"/>
          </a:p>
        </p:txBody>
      </p:sp>
      <p:sp>
        <p:nvSpPr>
          <p:cNvPr id="4" name="Slide Number Placeholder 3"/>
          <p:cNvSpPr>
            <a:spLocks noGrp="1"/>
          </p:cNvSpPr>
          <p:nvPr>
            <p:ph type="sldNum" sz="quarter" idx="10"/>
          </p:nvPr>
        </p:nvSpPr>
        <p:spPr/>
        <p:txBody>
          <a:bodyPr/>
          <a:lstStyle/>
          <a:p>
            <a:fld id="{21E01FC4-0CCF-0F42-B200-6E73B1667B12}" type="slidenum">
              <a:rPr lang="en-US" smtClean="0"/>
              <a:t>4</a:t>
            </a:fld>
            <a:endParaRPr lang="en-US"/>
          </a:p>
        </p:txBody>
      </p:sp>
    </p:spTree>
    <p:extLst>
      <p:ext uri="{BB962C8B-B14F-4D97-AF65-F5344CB8AC3E}">
        <p14:creationId xmlns:p14="http://schemas.microsoft.com/office/powerpoint/2010/main" val="3254953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s-IS" baseline="0" dirty="0" smtClean="0"/>
          </a:p>
        </p:txBody>
      </p:sp>
      <p:sp>
        <p:nvSpPr>
          <p:cNvPr id="4" name="Slide Number Placeholder 3"/>
          <p:cNvSpPr>
            <a:spLocks noGrp="1"/>
          </p:cNvSpPr>
          <p:nvPr>
            <p:ph type="sldNum" sz="quarter" idx="10"/>
          </p:nvPr>
        </p:nvSpPr>
        <p:spPr/>
        <p:txBody>
          <a:bodyPr/>
          <a:lstStyle/>
          <a:p>
            <a:fld id="{21E01FC4-0CCF-0F42-B200-6E73B1667B12}" type="slidenum">
              <a:rPr lang="en-US" smtClean="0"/>
              <a:t>5</a:t>
            </a:fld>
            <a:endParaRPr lang="en-US"/>
          </a:p>
        </p:txBody>
      </p:sp>
    </p:spTree>
    <p:extLst>
      <p:ext uri="{BB962C8B-B14F-4D97-AF65-F5344CB8AC3E}">
        <p14:creationId xmlns:p14="http://schemas.microsoft.com/office/powerpoint/2010/main" val="3254953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dirty="0" smtClean="0"/>
              <a:t>Lax assumption: The population variances are equal </a:t>
            </a:r>
          </a:p>
          <a:p>
            <a:pPr marL="0" marR="0" lvl="2"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457200" rtl="0" eaLnBrk="1" fontAlgn="auto" latinLnBrk="0" hangingPunct="1">
              <a:lnSpc>
                <a:spcPct val="100000"/>
              </a:lnSpc>
              <a:spcBef>
                <a:spcPts val="0"/>
              </a:spcBef>
              <a:spcAft>
                <a:spcPts val="0"/>
              </a:spcAft>
              <a:buClrTx/>
              <a:buSzTx/>
              <a:buFontTx/>
              <a:buNone/>
              <a:tabLst/>
              <a:defRPr/>
            </a:pPr>
            <a:r>
              <a:rPr lang="en-US" dirty="0" smtClean="0"/>
              <a:t>Some researchers apply ANOVA to ordinal level measurements</a:t>
            </a:r>
          </a:p>
          <a:p>
            <a:endParaRPr lang="en-US" dirty="0"/>
          </a:p>
        </p:txBody>
      </p:sp>
      <p:sp>
        <p:nvSpPr>
          <p:cNvPr id="4" name="Slide Number Placeholder 3"/>
          <p:cNvSpPr>
            <a:spLocks noGrp="1"/>
          </p:cNvSpPr>
          <p:nvPr>
            <p:ph type="sldNum" sz="quarter" idx="10"/>
          </p:nvPr>
        </p:nvSpPr>
        <p:spPr/>
        <p:txBody>
          <a:bodyPr/>
          <a:lstStyle/>
          <a:p>
            <a:fld id="{21E01FC4-0CCF-0F42-B200-6E73B1667B12}" type="slidenum">
              <a:rPr lang="en-US" smtClean="0"/>
              <a:t>7</a:t>
            </a:fld>
            <a:endParaRPr lang="en-US"/>
          </a:p>
        </p:txBody>
      </p:sp>
    </p:spTree>
    <p:extLst>
      <p:ext uri="{BB962C8B-B14F-4D97-AF65-F5344CB8AC3E}">
        <p14:creationId xmlns:p14="http://schemas.microsoft.com/office/powerpoint/2010/main" val="2516625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SSB</a:t>
            </a:r>
            <a:endParaRPr lang="en-US" dirty="0"/>
          </a:p>
        </p:txBody>
      </p:sp>
      <p:sp>
        <p:nvSpPr>
          <p:cNvPr id="4" name="Slide Number Placeholder 3"/>
          <p:cNvSpPr>
            <a:spLocks noGrp="1"/>
          </p:cNvSpPr>
          <p:nvPr>
            <p:ph type="sldNum" sz="quarter" idx="10"/>
          </p:nvPr>
        </p:nvSpPr>
        <p:spPr/>
        <p:txBody>
          <a:bodyPr/>
          <a:lstStyle/>
          <a:p>
            <a:fld id="{21E01FC4-0CCF-0F42-B200-6E73B1667B12}" type="slidenum">
              <a:rPr lang="en-US" smtClean="0"/>
              <a:t>9</a:t>
            </a:fld>
            <a:endParaRPr lang="en-US"/>
          </a:p>
        </p:txBody>
      </p:sp>
    </p:spTree>
    <p:extLst>
      <p:ext uri="{BB962C8B-B14F-4D97-AF65-F5344CB8AC3E}">
        <p14:creationId xmlns:p14="http://schemas.microsoft.com/office/powerpoint/2010/main" val="4278895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SSW is the sum of squares</a:t>
            </a:r>
            <a:r>
              <a:rPr lang="en-US" baseline="0" dirty="0" smtClean="0"/>
              <a:t> within, calculated between each individual score and the sample mean.</a:t>
            </a:r>
            <a:endParaRPr lang="en-US" dirty="0"/>
          </a:p>
        </p:txBody>
      </p:sp>
      <p:sp>
        <p:nvSpPr>
          <p:cNvPr id="4" name="Slide Number Placeholder 3"/>
          <p:cNvSpPr>
            <a:spLocks noGrp="1"/>
          </p:cNvSpPr>
          <p:nvPr>
            <p:ph type="sldNum" sz="quarter" idx="10"/>
          </p:nvPr>
        </p:nvSpPr>
        <p:spPr/>
        <p:txBody>
          <a:bodyPr/>
          <a:lstStyle/>
          <a:p>
            <a:fld id="{21E01FC4-0CCF-0F42-B200-6E73B1667B12}" type="slidenum">
              <a:rPr lang="en-US" smtClean="0"/>
              <a:t>10</a:t>
            </a:fld>
            <a:endParaRPr lang="en-US"/>
          </a:p>
        </p:txBody>
      </p:sp>
    </p:spTree>
    <p:extLst>
      <p:ext uri="{BB962C8B-B14F-4D97-AF65-F5344CB8AC3E}">
        <p14:creationId xmlns:p14="http://schemas.microsoft.com/office/powerpoint/2010/main" val="4278895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E01FC4-0CCF-0F42-B200-6E73B1667B12}" type="slidenum">
              <a:rPr lang="en-US" smtClean="0"/>
              <a:t>11</a:t>
            </a:fld>
            <a:endParaRPr lang="en-US"/>
          </a:p>
        </p:txBody>
      </p:sp>
    </p:spTree>
    <p:extLst>
      <p:ext uri="{BB962C8B-B14F-4D97-AF65-F5344CB8AC3E}">
        <p14:creationId xmlns:p14="http://schemas.microsoft.com/office/powerpoint/2010/main" val="4278895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D9375A-EECF-AC4A-9997-00D00C8B65AD}" type="datetimeFigureOut">
              <a:rPr lang="en-US" smtClean="0"/>
              <a:pPr/>
              <a:t>5/5/17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B2A32-A98C-C149-9DF3-53246ECEFC63}" type="slidenum">
              <a:rPr lang="en-US" smtClean="0"/>
              <a:pPr/>
              <a:t>‹#›</a:t>
            </a:fld>
            <a:endParaRPr lang="en-US" dirty="0"/>
          </a:p>
        </p:txBody>
      </p:sp>
    </p:spTree>
    <p:extLst>
      <p:ext uri="{BB962C8B-B14F-4D97-AF65-F5344CB8AC3E}">
        <p14:creationId xmlns:p14="http://schemas.microsoft.com/office/powerpoint/2010/main" val="2450243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955210-1050-5546-9F10-C922A94AA704}" type="datetimeFigureOut">
              <a:rPr lang="en-US" smtClean="0"/>
              <a:pPr/>
              <a:t>5/5/17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5183DE-2F6B-464C-82D5-5BFCDC95EBAA}" type="slidenum">
              <a:rPr lang="en-US" smtClean="0"/>
              <a:pPr/>
              <a:t>‹#›</a:t>
            </a:fld>
            <a:endParaRPr lang="en-US" dirty="0"/>
          </a:p>
        </p:txBody>
      </p:sp>
    </p:spTree>
    <p:extLst>
      <p:ext uri="{BB962C8B-B14F-4D97-AF65-F5344CB8AC3E}">
        <p14:creationId xmlns:p14="http://schemas.microsoft.com/office/powerpoint/2010/main" val="2450243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81902"/>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7335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955210-1050-5546-9F10-C922A94AA704}" type="datetimeFigureOut">
              <a:rPr lang="en-US" smtClean="0"/>
              <a:pPr/>
              <a:t>5/5/17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5183DE-2F6B-464C-82D5-5BFCDC95EBAA}" type="slidenum">
              <a:rPr lang="en-US" smtClean="0"/>
              <a:pPr/>
              <a:t>‹#›</a:t>
            </a:fld>
            <a:endParaRPr lang="en-US" dirty="0"/>
          </a:p>
        </p:txBody>
      </p:sp>
    </p:spTree>
    <p:extLst>
      <p:ext uri="{BB962C8B-B14F-4D97-AF65-F5344CB8AC3E}">
        <p14:creationId xmlns:p14="http://schemas.microsoft.com/office/powerpoint/2010/main" val="2935864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955210-1050-5546-9F10-C922A94AA704}" type="datetimeFigureOut">
              <a:rPr lang="en-US" smtClean="0"/>
              <a:pPr/>
              <a:t>5/5/17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5183DE-2F6B-464C-82D5-5BFCDC95EBAA}" type="slidenum">
              <a:rPr lang="en-US" smtClean="0"/>
              <a:pPr/>
              <a:t>‹#›</a:t>
            </a:fld>
            <a:endParaRPr lang="en-US" dirty="0"/>
          </a:p>
        </p:txBody>
      </p:sp>
    </p:spTree>
    <p:extLst>
      <p:ext uri="{BB962C8B-B14F-4D97-AF65-F5344CB8AC3E}">
        <p14:creationId xmlns:p14="http://schemas.microsoft.com/office/powerpoint/2010/main" val="1965668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955210-1050-5546-9F10-C922A94AA704}" type="datetimeFigureOut">
              <a:rPr lang="en-US" smtClean="0"/>
              <a:pPr/>
              <a:t>5/5/17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5183DE-2F6B-464C-82D5-5BFCDC95EBAA}" type="slidenum">
              <a:rPr lang="en-US" smtClean="0"/>
              <a:pPr/>
              <a:t>‹#›</a:t>
            </a:fld>
            <a:endParaRPr lang="en-US" dirty="0"/>
          </a:p>
        </p:txBody>
      </p:sp>
    </p:spTree>
    <p:extLst>
      <p:ext uri="{BB962C8B-B14F-4D97-AF65-F5344CB8AC3E}">
        <p14:creationId xmlns:p14="http://schemas.microsoft.com/office/powerpoint/2010/main" val="624650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955210-1050-5546-9F10-C922A94AA704}" type="datetimeFigureOut">
              <a:rPr lang="en-US" smtClean="0"/>
              <a:pPr/>
              <a:t>5/5/17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65183DE-2F6B-464C-82D5-5BFCDC95EBAA}" type="slidenum">
              <a:rPr lang="en-US" smtClean="0"/>
              <a:pPr/>
              <a:t>‹#›</a:t>
            </a:fld>
            <a:endParaRPr lang="en-US" dirty="0"/>
          </a:p>
        </p:txBody>
      </p:sp>
    </p:spTree>
    <p:extLst>
      <p:ext uri="{BB962C8B-B14F-4D97-AF65-F5344CB8AC3E}">
        <p14:creationId xmlns:p14="http://schemas.microsoft.com/office/powerpoint/2010/main" val="3542879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955210-1050-5546-9F10-C922A94AA704}" type="datetimeFigureOut">
              <a:rPr lang="en-US" smtClean="0"/>
              <a:pPr/>
              <a:t>5/5/17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65183DE-2F6B-464C-82D5-5BFCDC95EBAA}" type="slidenum">
              <a:rPr lang="en-US" smtClean="0"/>
              <a:pPr/>
              <a:t>‹#›</a:t>
            </a:fld>
            <a:endParaRPr lang="en-US" dirty="0"/>
          </a:p>
        </p:txBody>
      </p:sp>
    </p:spTree>
    <p:extLst>
      <p:ext uri="{BB962C8B-B14F-4D97-AF65-F5344CB8AC3E}">
        <p14:creationId xmlns:p14="http://schemas.microsoft.com/office/powerpoint/2010/main" val="48275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955210-1050-5546-9F10-C922A94AA704}" type="datetimeFigureOut">
              <a:rPr lang="en-US" smtClean="0"/>
              <a:pPr/>
              <a:t>5/5/17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65183DE-2F6B-464C-82D5-5BFCDC95EBAA}" type="slidenum">
              <a:rPr lang="en-US" smtClean="0"/>
              <a:pPr/>
              <a:t>‹#›</a:t>
            </a:fld>
            <a:endParaRPr lang="en-US" dirty="0"/>
          </a:p>
        </p:txBody>
      </p:sp>
    </p:spTree>
    <p:extLst>
      <p:ext uri="{BB962C8B-B14F-4D97-AF65-F5344CB8AC3E}">
        <p14:creationId xmlns:p14="http://schemas.microsoft.com/office/powerpoint/2010/main" val="27928333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955210-1050-5546-9F10-C922A94AA704}" type="datetimeFigureOut">
              <a:rPr lang="en-US" smtClean="0"/>
              <a:pPr/>
              <a:t>5/5/17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5183DE-2F6B-464C-82D5-5BFCDC95EBAA}" type="slidenum">
              <a:rPr lang="en-US" smtClean="0"/>
              <a:pPr/>
              <a:t>‹#›</a:t>
            </a:fld>
            <a:endParaRPr lang="en-US" dirty="0"/>
          </a:p>
        </p:txBody>
      </p:sp>
    </p:spTree>
    <p:extLst>
      <p:ext uri="{BB962C8B-B14F-4D97-AF65-F5344CB8AC3E}">
        <p14:creationId xmlns:p14="http://schemas.microsoft.com/office/powerpoint/2010/main" val="33204771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955210-1050-5546-9F10-C922A94AA704}" type="datetimeFigureOut">
              <a:rPr lang="en-US" smtClean="0"/>
              <a:pPr/>
              <a:t>5/5/17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5183DE-2F6B-464C-82D5-5BFCDC95EBAA}" type="slidenum">
              <a:rPr lang="en-US" smtClean="0"/>
              <a:pPr/>
              <a:t>‹#›</a:t>
            </a:fld>
            <a:endParaRPr lang="en-US" dirty="0"/>
          </a:p>
        </p:txBody>
      </p:sp>
    </p:spTree>
    <p:extLst>
      <p:ext uri="{BB962C8B-B14F-4D97-AF65-F5344CB8AC3E}">
        <p14:creationId xmlns:p14="http://schemas.microsoft.com/office/powerpoint/2010/main" val="35445875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latin typeface="Myriad Pro"/>
              <a:cs typeface="Myriad Pro"/>
            </a:endParaRPr>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fld id="{9E955210-1050-5546-9F10-C922A94AA704}" type="datetimeFigureOut">
              <a:rPr lang="en-US" smtClean="0"/>
              <a:pPr/>
              <a:t>5/5/17</a:t>
            </a:fld>
            <a:endParaRPr lang="en-US" dirty="0"/>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endParaRPr 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fld id="{765183DE-2F6B-464C-82D5-5BFCDC95EBA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8478"/>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D9375A-EECF-AC4A-9997-00D00C8B65AD}" type="datetimeFigureOut">
              <a:rPr lang="en-US" smtClean="0"/>
              <a:pPr/>
              <a:t>5/5/17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B2A32-A98C-C149-9DF3-53246ECEFC63}" type="slidenum">
              <a:rPr lang="en-US" smtClean="0"/>
              <a:pPr/>
              <a:t>‹#›</a:t>
            </a:fld>
            <a:endParaRPr lang="en-US" dirty="0"/>
          </a:p>
        </p:txBody>
      </p:sp>
    </p:spTree>
    <p:extLst>
      <p:ext uri="{BB962C8B-B14F-4D97-AF65-F5344CB8AC3E}">
        <p14:creationId xmlns:p14="http://schemas.microsoft.com/office/powerpoint/2010/main" val="29358649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a:latin typeface="Myriad Pro"/>
                <a:cs typeface="Myriad Pro"/>
              </a:defRPr>
            </a:lvl1pPr>
          </a:lstStyle>
          <a:p>
            <a:r>
              <a:rPr lang="en-US" smtClean="0"/>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13"/>
          <p:cNvSpPr>
            <a:spLocks noGrp="1"/>
          </p:cNvSpPr>
          <p:nvPr>
            <p:ph type="dt" sz="half" idx="10"/>
          </p:nvPr>
        </p:nvSpPr>
        <p:spPr/>
        <p:txBody>
          <a:bodyPr/>
          <a:lstStyle>
            <a:lvl1pPr>
              <a:defRPr/>
            </a:lvl1pPr>
          </a:lstStyle>
          <a:p>
            <a:fld id="{9E955210-1050-5546-9F10-C922A94AA704}" type="datetimeFigureOut">
              <a:rPr lang="en-US" smtClean="0"/>
              <a:pPr/>
              <a:t>5/5/17</a:t>
            </a:fld>
            <a:endParaRPr lang="en-US" dirty="0"/>
          </a:p>
        </p:txBody>
      </p:sp>
      <p:sp>
        <p:nvSpPr>
          <p:cNvPr id="5" name="Footer Placeholder 2"/>
          <p:cNvSpPr>
            <a:spLocks noGrp="1"/>
          </p:cNvSpPr>
          <p:nvPr>
            <p:ph type="ftr" sz="quarter" idx="11"/>
          </p:nvPr>
        </p:nvSpPr>
        <p:spPr/>
        <p:txBody>
          <a:bodyPr/>
          <a:lstStyle>
            <a:lvl1pPr>
              <a:defRPr/>
            </a:lvl1pPr>
          </a:lstStyle>
          <a:p>
            <a:endParaRPr lang="en-US" dirty="0"/>
          </a:p>
        </p:txBody>
      </p:sp>
      <p:sp>
        <p:nvSpPr>
          <p:cNvPr id="6" name="Slide Number Placeholder 22"/>
          <p:cNvSpPr>
            <a:spLocks noGrp="1"/>
          </p:cNvSpPr>
          <p:nvPr>
            <p:ph type="sldNum" sz="quarter" idx="12"/>
          </p:nvPr>
        </p:nvSpPr>
        <p:spPr/>
        <p:txBody>
          <a:bodyPr/>
          <a:lstStyle>
            <a:lvl1pPr>
              <a:defRPr/>
            </a:lvl1pPr>
          </a:lstStyle>
          <a:p>
            <a:fld id="{765183DE-2F6B-464C-82D5-5BFCDC95EBAA}" type="slidenum">
              <a:rPr lang="en-US" smtClean="0"/>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7" name="Date Placeholder 11"/>
          <p:cNvSpPr>
            <a:spLocks noGrp="1"/>
          </p:cNvSpPr>
          <p:nvPr>
            <p:ph type="dt" sz="half" idx="10"/>
          </p:nvPr>
        </p:nvSpPr>
        <p:spPr/>
        <p:txBody>
          <a:bodyPr/>
          <a:lstStyle>
            <a:lvl1pPr>
              <a:defRPr/>
            </a:lvl1pPr>
          </a:lstStyle>
          <a:p>
            <a:fld id="{9E955210-1050-5546-9F10-C922A94AA704}" type="datetimeFigureOut">
              <a:rPr lang="en-US" smtClean="0"/>
              <a:pPr/>
              <a:t>5/5/17</a:t>
            </a:fld>
            <a:endParaRPr lang="en-US" dirty="0"/>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smtClean="0">
                <a:solidFill>
                  <a:srgbClr val="FFFFFF"/>
                </a:solidFill>
              </a:defRPr>
            </a:lvl1pPr>
          </a:lstStyle>
          <a:p>
            <a:fld id="{765183DE-2F6B-464C-82D5-5BFCDC95EBAA}" type="slidenum">
              <a:rPr lang="en-US" smtClean="0"/>
              <a:pPr/>
              <a:t>‹#›</a:t>
            </a:fld>
            <a:endParaRPr lang="en-US" dirty="0"/>
          </a:p>
        </p:txBody>
      </p:sp>
      <p:sp>
        <p:nvSpPr>
          <p:cNvPr id="9" name="Footer Placeholder 13"/>
          <p:cNvSpPr>
            <a:spLocks noGrp="1"/>
          </p:cNvSpPr>
          <p:nvPr>
            <p:ph type="ftr" sz="quarter" idx="12"/>
          </p:nvPr>
        </p:nvSpPr>
        <p:spPr/>
        <p:txBody>
          <a:bodyPr/>
          <a:lstStyle>
            <a:lvl1pPr>
              <a:defRPr/>
            </a:lvl1pPr>
          </a:lstStyle>
          <a:p>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yriad Pro"/>
                <a:cs typeface="Myriad Pro"/>
              </a:defRPr>
            </a:lvl1pPr>
          </a:lstStyle>
          <a:p>
            <a:r>
              <a:rPr lang="en-US" smtClean="0"/>
              <a:t>Click to edit Master title style</a:t>
            </a:r>
            <a:endParaRPr lang="en-US" dirty="0"/>
          </a:p>
        </p:txBody>
      </p:sp>
      <p:sp>
        <p:nvSpPr>
          <p:cNvPr id="9" name="Content Placeholder 8"/>
          <p:cNvSpPr>
            <a:spLocks noGrp="1"/>
          </p:cNvSpPr>
          <p:nvPr>
            <p:ph sz="quarter" idx="1"/>
          </p:nvPr>
        </p:nvSpPr>
        <p:spPr>
          <a:xfrm>
            <a:off x="609600" y="1589567"/>
            <a:ext cx="3886200" cy="45720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7"/>
          <p:cNvSpPr>
            <a:spLocks noGrp="1"/>
          </p:cNvSpPr>
          <p:nvPr>
            <p:ph type="dt" sz="half" idx="10"/>
          </p:nvPr>
        </p:nvSpPr>
        <p:spPr/>
        <p:txBody>
          <a:bodyPr rtlCol="0"/>
          <a:lstStyle>
            <a:lvl1pPr>
              <a:defRPr/>
            </a:lvl1pPr>
          </a:lstStyle>
          <a:p>
            <a:fld id="{9E955210-1050-5546-9F10-C922A94AA704}" type="datetimeFigureOut">
              <a:rPr lang="en-US" smtClean="0"/>
              <a:pPr/>
              <a:t>5/5/17</a:t>
            </a:fld>
            <a:endParaRPr lang="en-US" dirty="0"/>
          </a:p>
        </p:txBody>
      </p:sp>
      <p:sp>
        <p:nvSpPr>
          <p:cNvPr id="6" name="Slide Number Placeholder 9"/>
          <p:cNvSpPr>
            <a:spLocks noGrp="1"/>
          </p:cNvSpPr>
          <p:nvPr>
            <p:ph type="sldNum" sz="quarter" idx="11"/>
          </p:nvPr>
        </p:nvSpPr>
        <p:spPr/>
        <p:txBody>
          <a:bodyPr rtlCol="0"/>
          <a:lstStyle>
            <a:lvl1pPr>
              <a:defRPr/>
            </a:lvl1pPr>
          </a:lstStyle>
          <a:p>
            <a:fld id="{765183DE-2F6B-464C-82D5-5BFCDC95EBAA}" type="slidenum">
              <a:rPr lang="en-US" smtClean="0"/>
              <a:pPr/>
              <a:t>‹#›</a:t>
            </a:fld>
            <a:endParaRPr lang="en-US" dirty="0"/>
          </a:p>
        </p:txBody>
      </p:sp>
      <p:sp>
        <p:nvSpPr>
          <p:cNvPr id="7" name="Footer Placeholder 11"/>
          <p:cNvSpPr>
            <a:spLocks noGrp="1"/>
          </p:cNvSpPr>
          <p:nvPr>
            <p:ph type="ftr" sz="quarter" idx="12"/>
          </p:nvPr>
        </p:nvSpPr>
        <p:spPr/>
        <p:txBody>
          <a:bodyPr rtlCol="0"/>
          <a:lstStyle>
            <a:lvl1pPr>
              <a:defRPr/>
            </a:lvl1pPr>
          </a:lstStyle>
          <a:p>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fld id="{9E955210-1050-5546-9F10-C922A94AA704}" type="datetimeFigureOut">
              <a:rPr lang="en-US" smtClean="0"/>
              <a:pPr/>
              <a:t>5/5/17</a:t>
            </a:fld>
            <a:endParaRPr lang="en-US" dirty="0"/>
          </a:p>
        </p:txBody>
      </p:sp>
      <p:sp>
        <p:nvSpPr>
          <p:cNvPr id="8" name="Slide Number Placeholder 11"/>
          <p:cNvSpPr>
            <a:spLocks noGrp="1"/>
          </p:cNvSpPr>
          <p:nvPr>
            <p:ph type="sldNum" sz="quarter" idx="11"/>
          </p:nvPr>
        </p:nvSpPr>
        <p:spPr/>
        <p:txBody>
          <a:bodyPr rtlCol="0"/>
          <a:lstStyle>
            <a:lvl1pPr>
              <a:defRPr/>
            </a:lvl1pPr>
          </a:lstStyle>
          <a:p>
            <a:fld id="{765183DE-2F6B-464C-82D5-5BFCDC95EBAA}" type="slidenum">
              <a:rPr lang="en-US" smtClean="0"/>
              <a:pPr/>
              <a:t>‹#›</a:t>
            </a:fld>
            <a:endParaRPr lang="en-US" dirty="0"/>
          </a:p>
        </p:txBody>
      </p:sp>
      <p:sp>
        <p:nvSpPr>
          <p:cNvPr id="9" name="Footer Placeholder 13"/>
          <p:cNvSpPr>
            <a:spLocks noGrp="1"/>
          </p:cNvSpPr>
          <p:nvPr>
            <p:ph type="ftr" sz="quarter" idx="12"/>
          </p:nvPr>
        </p:nvSpPr>
        <p:spPr/>
        <p:txBody>
          <a:bodyPr rtlCol="0"/>
          <a:lstStyle>
            <a:lvl1pPr>
              <a:defRPr/>
            </a:lvl1pPr>
          </a:lstStyle>
          <a:p>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13"/>
          <p:cNvSpPr>
            <a:spLocks noGrp="1"/>
          </p:cNvSpPr>
          <p:nvPr>
            <p:ph type="dt" sz="half" idx="10"/>
          </p:nvPr>
        </p:nvSpPr>
        <p:spPr/>
        <p:txBody>
          <a:bodyPr/>
          <a:lstStyle>
            <a:lvl1pPr>
              <a:defRPr/>
            </a:lvl1pPr>
          </a:lstStyle>
          <a:p>
            <a:fld id="{9E955210-1050-5546-9F10-C922A94AA704}" type="datetimeFigureOut">
              <a:rPr lang="en-US" smtClean="0"/>
              <a:pPr/>
              <a:t>5/5/17</a:t>
            </a:fld>
            <a:endParaRPr lang="en-US" dirty="0"/>
          </a:p>
        </p:txBody>
      </p:sp>
      <p:sp>
        <p:nvSpPr>
          <p:cNvPr id="4" name="Footer Placeholder 2"/>
          <p:cNvSpPr>
            <a:spLocks noGrp="1"/>
          </p:cNvSpPr>
          <p:nvPr>
            <p:ph type="ftr" sz="quarter" idx="11"/>
          </p:nvPr>
        </p:nvSpPr>
        <p:spPr/>
        <p:txBody>
          <a:bodyPr/>
          <a:lstStyle>
            <a:lvl1pPr>
              <a:defRPr/>
            </a:lvl1pPr>
          </a:lstStyle>
          <a:p>
            <a:endParaRPr lang="en-US" dirty="0"/>
          </a:p>
        </p:txBody>
      </p:sp>
      <p:sp>
        <p:nvSpPr>
          <p:cNvPr id="5" name="Slide Number Placeholder 22"/>
          <p:cNvSpPr>
            <a:spLocks noGrp="1"/>
          </p:cNvSpPr>
          <p:nvPr>
            <p:ph type="sldNum" sz="quarter" idx="12"/>
          </p:nvPr>
        </p:nvSpPr>
        <p:spPr/>
        <p:txBody>
          <a:bodyPr/>
          <a:lstStyle>
            <a:lvl1pPr>
              <a:defRPr/>
            </a:lvl1pPr>
          </a:lstStyle>
          <a:p>
            <a:fld id="{765183DE-2F6B-464C-82D5-5BFCDC95EBAA}" type="slidenum">
              <a:rPr lang="en-US" smtClean="0"/>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9E955210-1050-5546-9F10-C922A94AA704}" type="datetimeFigureOut">
              <a:rPr lang="en-US" smtClean="0"/>
              <a:pPr/>
              <a:t>5/5/17</a:t>
            </a:fld>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fld id="{765183DE-2F6B-464C-82D5-5BFCDC95EBAA}" type="slidenum">
              <a:rPr lang="en-US" smtClean="0"/>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fld id="{9E955210-1050-5546-9F10-C922A94AA704}" type="datetimeFigureOut">
              <a:rPr lang="en-US" smtClean="0"/>
              <a:pPr/>
              <a:t>5/5/17</a:t>
            </a:fld>
            <a:endParaRPr lang="en-US" dirty="0"/>
          </a:p>
        </p:txBody>
      </p:sp>
      <p:sp>
        <p:nvSpPr>
          <p:cNvPr id="6" name="Footer Placeholder 2"/>
          <p:cNvSpPr>
            <a:spLocks noGrp="1"/>
          </p:cNvSpPr>
          <p:nvPr>
            <p:ph type="ftr" sz="quarter" idx="11"/>
          </p:nvPr>
        </p:nvSpPr>
        <p:spPr/>
        <p:txBody>
          <a:bodyPr/>
          <a:lstStyle>
            <a:lvl1pPr>
              <a:defRPr/>
            </a:lvl1pPr>
          </a:lstStyle>
          <a:p>
            <a:endParaRPr lang="en-US" dirty="0"/>
          </a:p>
        </p:txBody>
      </p:sp>
      <p:sp>
        <p:nvSpPr>
          <p:cNvPr id="7" name="Slide Number Placeholder 22"/>
          <p:cNvSpPr>
            <a:spLocks noGrp="1"/>
          </p:cNvSpPr>
          <p:nvPr>
            <p:ph type="sldNum" sz="quarter" idx="12"/>
          </p:nvPr>
        </p:nvSpPr>
        <p:spPr/>
        <p:txBody>
          <a:bodyPr/>
          <a:lstStyle>
            <a:lvl1pPr>
              <a:defRPr/>
            </a:lvl1pPr>
          </a:lstStyle>
          <a:p>
            <a:fld id="{765183DE-2F6B-464C-82D5-5BFCDC95EBAA}" type="slidenum">
              <a:rPr lang="en-US" smtClean="0"/>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Drag picture to placeholder or click icon to add</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fld id="{9E955210-1050-5546-9F10-C922A94AA704}" type="datetimeFigureOut">
              <a:rPr lang="en-US" smtClean="0"/>
              <a:pPr/>
              <a:t>5/5/17</a:t>
            </a:fld>
            <a:endParaRPr lang="en-US" dirty="0"/>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smtClean="0"/>
            </a:lvl1pPr>
          </a:lstStyle>
          <a:p>
            <a:fld id="{765183DE-2F6B-464C-82D5-5BFCDC95EBAA}" type="slidenum">
              <a:rPr lang="en-US" smtClean="0"/>
              <a:pPr/>
              <a:t>‹#›</a:t>
            </a:fld>
            <a:endParaRPr lang="en-US" dirty="0"/>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9E955210-1050-5546-9F10-C922A94AA704}" type="datetimeFigureOut">
              <a:rPr lang="en-US" smtClean="0"/>
              <a:pPr/>
              <a:t>5/5/17</a:t>
            </a:fld>
            <a:endParaRPr lang="en-US" dirty="0"/>
          </a:p>
        </p:txBody>
      </p:sp>
      <p:sp>
        <p:nvSpPr>
          <p:cNvPr id="5" name="Footer Placeholder 2"/>
          <p:cNvSpPr>
            <a:spLocks noGrp="1"/>
          </p:cNvSpPr>
          <p:nvPr>
            <p:ph type="ftr" sz="quarter" idx="11"/>
          </p:nvPr>
        </p:nvSpPr>
        <p:spPr/>
        <p:txBody>
          <a:bodyPr/>
          <a:lstStyle>
            <a:lvl1pPr>
              <a:defRPr/>
            </a:lvl1pPr>
          </a:lstStyle>
          <a:p>
            <a:endParaRPr lang="en-US" dirty="0"/>
          </a:p>
        </p:txBody>
      </p:sp>
      <p:sp>
        <p:nvSpPr>
          <p:cNvPr id="6" name="Slide Number Placeholder 22"/>
          <p:cNvSpPr>
            <a:spLocks noGrp="1"/>
          </p:cNvSpPr>
          <p:nvPr>
            <p:ph type="sldNum" sz="quarter" idx="12"/>
          </p:nvPr>
        </p:nvSpPr>
        <p:spPr/>
        <p:txBody>
          <a:bodyPr/>
          <a:lstStyle>
            <a:lvl1pPr>
              <a:defRPr/>
            </a:lvl1pPr>
          </a:lstStyle>
          <a:p>
            <a:fld id="{765183DE-2F6B-464C-82D5-5BFCDC95EBAA}" type="slidenum">
              <a:rPr lang="en-US" smtClean="0"/>
              <a:pPr/>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fld id="{9E955210-1050-5546-9F10-C922A94AA704}" type="datetimeFigureOut">
              <a:rPr lang="en-US" smtClean="0"/>
              <a:pPr/>
              <a:t>5/5/17</a:t>
            </a:fld>
            <a:endParaRPr lang="en-US" dirty="0"/>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endParaRPr lang="en-US" dirty="0"/>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fld id="{765183DE-2F6B-464C-82D5-5BFCDC95EBA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D9375A-EECF-AC4A-9997-00D00C8B65AD}" type="datetimeFigureOut">
              <a:rPr lang="en-US" smtClean="0"/>
              <a:pPr/>
              <a:t>5/5/17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B2A32-A98C-C149-9DF3-53246ECEFC63}" type="slidenum">
              <a:rPr lang="en-US" smtClean="0"/>
              <a:pPr/>
              <a:t>‹#›</a:t>
            </a:fld>
            <a:endParaRPr lang="en-US" dirty="0"/>
          </a:p>
        </p:txBody>
      </p:sp>
    </p:spTree>
    <p:extLst>
      <p:ext uri="{BB962C8B-B14F-4D97-AF65-F5344CB8AC3E}">
        <p14:creationId xmlns:p14="http://schemas.microsoft.com/office/powerpoint/2010/main" val="1965668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D9375A-EECF-AC4A-9997-00D00C8B65AD}" type="datetimeFigureOut">
              <a:rPr lang="en-US" smtClean="0"/>
              <a:pPr/>
              <a:t>5/5/17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CB2A32-A98C-C149-9DF3-53246ECEFC63}" type="slidenum">
              <a:rPr lang="en-US" smtClean="0"/>
              <a:pPr/>
              <a:t>‹#›</a:t>
            </a:fld>
            <a:endParaRPr lang="en-US" dirty="0"/>
          </a:p>
        </p:txBody>
      </p:sp>
    </p:spTree>
    <p:extLst>
      <p:ext uri="{BB962C8B-B14F-4D97-AF65-F5344CB8AC3E}">
        <p14:creationId xmlns:p14="http://schemas.microsoft.com/office/powerpoint/2010/main" val="624650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D9375A-EECF-AC4A-9997-00D00C8B65AD}" type="datetimeFigureOut">
              <a:rPr lang="en-US" smtClean="0"/>
              <a:pPr/>
              <a:t>5/5/17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CCB2A32-A98C-C149-9DF3-53246ECEFC63}" type="slidenum">
              <a:rPr lang="en-US" smtClean="0"/>
              <a:pPr/>
              <a:t>‹#›</a:t>
            </a:fld>
            <a:endParaRPr lang="en-US" dirty="0"/>
          </a:p>
        </p:txBody>
      </p:sp>
    </p:spTree>
    <p:extLst>
      <p:ext uri="{BB962C8B-B14F-4D97-AF65-F5344CB8AC3E}">
        <p14:creationId xmlns:p14="http://schemas.microsoft.com/office/powerpoint/2010/main" val="3542879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D9375A-EECF-AC4A-9997-00D00C8B65AD}" type="datetimeFigureOut">
              <a:rPr lang="en-US" smtClean="0"/>
              <a:pPr/>
              <a:t>5/5/17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CCB2A32-A98C-C149-9DF3-53246ECEFC63}" type="slidenum">
              <a:rPr lang="en-US" smtClean="0"/>
              <a:pPr/>
              <a:t>‹#›</a:t>
            </a:fld>
            <a:endParaRPr lang="en-US" dirty="0"/>
          </a:p>
        </p:txBody>
      </p:sp>
    </p:spTree>
    <p:extLst>
      <p:ext uri="{BB962C8B-B14F-4D97-AF65-F5344CB8AC3E}">
        <p14:creationId xmlns:p14="http://schemas.microsoft.com/office/powerpoint/2010/main" val="48275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D9375A-EECF-AC4A-9997-00D00C8B65AD}" type="datetimeFigureOut">
              <a:rPr lang="en-US" smtClean="0"/>
              <a:pPr/>
              <a:t>5/5/17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CCB2A32-A98C-C149-9DF3-53246ECEFC63}" type="slidenum">
              <a:rPr lang="en-US" smtClean="0"/>
              <a:pPr/>
              <a:t>‹#›</a:t>
            </a:fld>
            <a:endParaRPr lang="en-US" dirty="0"/>
          </a:p>
        </p:txBody>
      </p:sp>
    </p:spTree>
    <p:extLst>
      <p:ext uri="{BB962C8B-B14F-4D97-AF65-F5344CB8AC3E}">
        <p14:creationId xmlns:p14="http://schemas.microsoft.com/office/powerpoint/2010/main" val="279283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D9375A-EECF-AC4A-9997-00D00C8B65AD}" type="datetimeFigureOut">
              <a:rPr lang="en-US" smtClean="0"/>
              <a:pPr/>
              <a:t>5/5/17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CB2A32-A98C-C149-9DF3-53246ECEFC63}" type="slidenum">
              <a:rPr lang="en-US" smtClean="0"/>
              <a:pPr/>
              <a:t>‹#›</a:t>
            </a:fld>
            <a:endParaRPr lang="en-US" dirty="0"/>
          </a:p>
        </p:txBody>
      </p:sp>
    </p:spTree>
    <p:extLst>
      <p:ext uri="{BB962C8B-B14F-4D97-AF65-F5344CB8AC3E}">
        <p14:creationId xmlns:p14="http://schemas.microsoft.com/office/powerpoint/2010/main" val="3320477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D9375A-EECF-AC4A-9997-00D00C8B65AD}" type="datetimeFigureOut">
              <a:rPr lang="en-US" smtClean="0"/>
              <a:pPr/>
              <a:t>5/5/17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CB2A32-A98C-C149-9DF3-53246ECEFC63}" type="slidenum">
              <a:rPr lang="en-US" smtClean="0"/>
              <a:pPr/>
              <a:t>‹#›</a:t>
            </a:fld>
            <a:endParaRPr lang="en-US" dirty="0"/>
          </a:p>
        </p:txBody>
      </p:sp>
    </p:spTree>
    <p:extLst>
      <p:ext uri="{BB962C8B-B14F-4D97-AF65-F5344CB8AC3E}">
        <p14:creationId xmlns:p14="http://schemas.microsoft.com/office/powerpoint/2010/main" val="35445875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theme" Target="../theme/theme2.xml"/><Relationship Id="rId11" Type="http://schemas.openxmlformats.org/officeDocument/2006/relationships/image" Target="../media/image1.jpeg"/><Relationship Id="rId1" Type="http://schemas.openxmlformats.org/officeDocument/2006/relationships/slideLayout" Target="../slideLayouts/slideLayout10.xml"/><Relationship Id="rId2"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9.xml"/><Relationship Id="rId12" Type="http://schemas.openxmlformats.org/officeDocument/2006/relationships/theme" Target="../theme/theme3.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 Id="rId9" Type="http://schemas.openxmlformats.org/officeDocument/2006/relationships/slideLayout" Target="../slideLayouts/slideLayout27.xml"/><Relationship Id="rId10"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1"/>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D9375A-EECF-AC4A-9997-00D00C8B65AD}" type="datetimeFigureOut">
              <a:rPr lang="en-US" smtClean="0"/>
              <a:pPr/>
              <a:t>5/5/17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B2A32-A98C-C149-9DF3-53246ECEFC63}" type="slidenum">
              <a:rPr lang="en-US" smtClean="0"/>
              <a:pPr/>
              <a:t>‹#›</a:t>
            </a:fld>
            <a:endParaRPr lang="en-US" dirty="0"/>
          </a:p>
        </p:txBody>
      </p:sp>
    </p:spTree>
    <p:extLst>
      <p:ext uri="{BB962C8B-B14F-4D97-AF65-F5344CB8AC3E}">
        <p14:creationId xmlns:p14="http://schemas.microsoft.com/office/powerpoint/2010/main" val="1304119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1"/>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55210-1050-5546-9F10-C922A94AA704}" type="datetimeFigureOut">
              <a:rPr lang="en-US" smtClean="0"/>
              <a:pPr/>
              <a:t>5/5/17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5183DE-2F6B-464C-82D5-5BFCDC95EBAA}" type="slidenum">
              <a:rPr lang="en-US" smtClean="0"/>
              <a:pPr/>
              <a:t>‹#›</a:t>
            </a:fld>
            <a:endParaRPr lang="en-US" dirty="0"/>
          </a:p>
        </p:txBody>
      </p:sp>
    </p:spTree>
    <p:extLst>
      <p:ext uri="{BB962C8B-B14F-4D97-AF65-F5344CB8AC3E}">
        <p14:creationId xmlns:p14="http://schemas.microsoft.com/office/powerpoint/2010/main" val="13041192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smtClean="0">
                <a:solidFill>
                  <a:schemeClr val="tx2"/>
                </a:solidFill>
                <a:latin typeface="+mn-lt"/>
              </a:defRPr>
            </a:lvl1pPr>
          </a:lstStyle>
          <a:p>
            <a:fld id="{D2D9375A-EECF-AC4A-9997-00D00C8B65AD}" type="datetimeFigureOut">
              <a:rPr lang="en-US" smtClean="0"/>
              <a:pPr/>
              <a:t>5/5/17</a:t>
            </a:fld>
            <a:endParaRPr lang="en-US" dirty="0"/>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defRPr>
            </a:lvl1pPr>
          </a:lstStyle>
          <a:p>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smtClean="0">
                <a:solidFill>
                  <a:srgbClr val="FFFFFF"/>
                </a:solidFill>
                <a:latin typeface="+mn-lt"/>
              </a:defRPr>
            </a:lvl1pPr>
          </a:lstStyle>
          <a:p>
            <a:fld id="{3CCB2A32-A98C-C149-9DF3-53246ECEFC63}"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rtl="0" eaLnBrk="1" fontAlgn="base" hangingPunct="1">
        <a:spcBef>
          <a:spcPct val="0"/>
        </a:spcBef>
        <a:spcAft>
          <a:spcPct val="0"/>
        </a:spcAft>
        <a:defRPr sz="4400" kern="1200">
          <a:solidFill>
            <a:schemeClr val="tx2"/>
          </a:solidFill>
          <a:latin typeface="Myriad Pro"/>
          <a:ea typeface="+mj-ea"/>
          <a:cs typeface="Myriad Pro"/>
        </a:defRPr>
      </a:lvl1pPr>
      <a:lvl2pPr algn="l" rtl="0" eaLnBrk="1" fontAlgn="base" hangingPunct="1">
        <a:spcBef>
          <a:spcPct val="0"/>
        </a:spcBef>
        <a:spcAft>
          <a:spcPct val="0"/>
        </a:spcAft>
        <a:defRPr sz="4400">
          <a:solidFill>
            <a:schemeClr val="tx2"/>
          </a:solidFill>
          <a:latin typeface="Verdana" pitchFamily="34" charset="0"/>
        </a:defRPr>
      </a:lvl2pPr>
      <a:lvl3pPr algn="l" rtl="0" eaLnBrk="1" fontAlgn="base" hangingPunct="1">
        <a:spcBef>
          <a:spcPct val="0"/>
        </a:spcBef>
        <a:spcAft>
          <a:spcPct val="0"/>
        </a:spcAft>
        <a:defRPr sz="4400">
          <a:solidFill>
            <a:schemeClr val="tx2"/>
          </a:solidFill>
          <a:latin typeface="Verdana" pitchFamily="34" charset="0"/>
        </a:defRPr>
      </a:lvl3pPr>
      <a:lvl4pPr algn="l" rtl="0" eaLnBrk="1" fontAlgn="base" hangingPunct="1">
        <a:spcBef>
          <a:spcPct val="0"/>
        </a:spcBef>
        <a:spcAft>
          <a:spcPct val="0"/>
        </a:spcAft>
        <a:defRPr sz="4400">
          <a:solidFill>
            <a:schemeClr val="tx2"/>
          </a:solidFill>
          <a:latin typeface="Verdana" pitchFamily="34" charset="0"/>
        </a:defRPr>
      </a:lvl4pPr>
      <a:lvl5pPr algn="l" rtl="0" eaLnBrk="1" fontAlgn="base" hangingPunct="1">
        <a:spcBef>
          <a:spcPct val="0"/>
        </a:spcBef>
        <a:spcAft>
          <a:spcPct val="0"/>
        </a:spcAft>
        <a:defRPr sz="4400">
          <a:solidFill>
            <a:schemeClr val="tx2"/>
          </a:solidFill>
          <a:latin typeface="Verdana" pitchFamily="34" charset="0"/>
        </a:defRPr>
      </a:lvl5pPr>
      <a:lvl6pPr marL="457200" algn="l" rtl="0" eaLnBrk="1" fontAlgn="base" hangingPunct="1">
        <a:spcBef>
          <a:spcPct val="0"/>
        </a:spcBef>
        <a:spcAft>
          <a:spcPct val="0"/>
        </a:spcAft>
        <a:defRPr sz="4400">
          <a:solidFill>
            <a:schemeClr val="tx2"/>
          </a:solidFill>
          <a:latin typeface="Verdana" pitchFamily="34" charset="0"/>
        </a:defRPr>
      </a:lvl6pPr>
      <a:lvl7pPr marL="914400" algn="l" rtl="0" eaLnBrk="1" fontAlgn="base" hangingPunct="1">
        <a:spcBef>
          <a:spcPct val="0"/>
        </a:spcBef>
        <a:spcAft>
          <a:spcPct val="0"/>
        </a:spcAft>
        <a:defRPr sz="4400">
          <a:solidFill>
            <a:schemeClr val="tx2"/>
          </a:solidFill>
          <a:latin typeface="Verdana" pitchFamily="34" charset="0"/>
        </a:defRPr>
      </a:lvl7pPr>
      <a:lvl8pPr marL="1371600" algn="l" rtl="0" eaLnBrk="1" fontAlgn="base" hangingPunct="1">
        <a:spcBef>
          <a:spcPct val="0"/>
        </a:spcBef>
        <a:spcAft>
          <a:spcPct val="0"/>
        </a:spcAft>
        <a:defRPr sz="4400">
          <a:solidFill>
            <a:schemeClr val="tx2"/>
          </a:solidFill>
          <a:latin typeface="Verdana" pitchFamily="34" charset="0"/>
        </a:defRPr>
      </a:lvl8pPr>
      <a:lvl9pPr marL="1828800" algn="l" rtl="0" eaLnBrk="1" fontAlgn="base" hangingPunct="1">
        <a:spcBef>
          <a:spcPct val="0"/>
        </a:spcBef>
        <a:spcAft>
          <a:spcPct val="0"/>
        </a:spcAft>
        <a:defRPr sz="4400">
          <a:solidFill>
            <a:schemeClr val="tx2"/>
          </a:solidFill>
          <a:latin typeface="Verdana" pitchFamily="34" charset="0"/>
        </a:defRPr>
      </a:lvl9pPr>
    </p:titleStyle>
    <p:body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yriad Pro"/>
          <a:ea typeface="+mn-ea"/>
          <a:cs typeface="Myriad Pro"/>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yriad Pro"/>
          <a:ea typeface="+mn-ea"/>
          <a:cs typeface="Myriad Pro"/>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yriad Pro"/>
          <a:ea typeface="+mn-ea"/>
          <a:cs typeface="Myriad Pro"/>
        </a:defRPr>
      </a:lvl3pPr>
      <a:lvl4pPr marL="1371600" indent="-228600" algn="l" rtl="0" eaLnBrk="1" fontAlgn="base" hangingPunct="1">
        <a:spcBef>
          <a:spcPts val="400"/>
        </a:spcBef>
        <a:spcAft>
          <a:spcPct val="0"/>
        </a:spcAft>
        <a:buClr>
          <a:srgbClr val="E66C7D"/>
        </a:buClr>
        <a:buSzPct val="75000"/>
        <a:buFont typeface="Wingdings" pitchFamily="2" charset="2"/>
        <a:buChar char=""/>
        <a:defRPr sz="2000" kern="1200">
          <a:solidFill>
            <a:schemeClr val="tx1"/>
          </a:solidFill>
          <a:latin typeface="Myriad Pro"/>
          <a:ea typeface="+mn-ea"/>
          <a:cs typeface="Myriad Pro"/>
        </a:defRPr>
      </a:lvl4pPr>
      <a:lvl5pPr marL="1828800" indent="-228600" algn="l" rtl="0" eaLnBrk="1" fontAlgn="base" hangingPunct="1">
        <a:spcBef>
          <a:spcPts val="400"/>
        </a:spcBef>
        <a:spcAft>
          <a:spcPct val="0"/>
        </a:spcAft>
        <a:buClr>
          <a:srgbClr val="6BB76D"/>
        </a:buClr>
        <a:buSzPct val="65000"/>
        <a:buFont typeface="Wingdings" pitchFamily="2" charset="2"/>
        <a:buChar char=""/>
        <a:defRPr sz="2000" kern="1200">
          <a:solidFill>
            <a:schemeClr val="tx1"/>
          </a:solidFill>
          <a:latin typeface="Myriad Pro"/>
          <a:ea typeface="+mn-ea"/>
          <a:cs typeface="Myriad Pro"/>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9.emf"/><Relationship Id="rId1" Type="http://schemas.openxmlformats.org/officeDocument/2006/relationships/vmlDrawing" Target="../drawings/vmlDrawing2.vml"/><Relationship Id="rId2"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9.emf"/><Relationship Id="rId1" Type="http://schemas.openxmlformats.org/officeDocument/2006/relationships/vmlDrawing" Target="../drawings/vmlDrawing3.vml"/><Relationship Id="rId2"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1.bin"/><Relationship Id="rId5" Type="http://schemas.openxmlformats.org/officeDocument/2006/relationships/image" Target="../media/image4.emf"/><Relationship Id="rId6" Type="http://schemas.openxmlformats.org/officeDocument/2006/relationships/oleObject" Target="../embeddings/oleObject2.bin"/><Relationship Id="rId7" Type="http://schemas.openxmlformats.org/officeDocument/2006/relationships/image" Target="../media/image5.wmf"/><Relationship Id="rId8" Type="http://schemas.openxmlformats.org/officeDocument/2006/relationships/image" Target="../media/image6.png"/><Relationship Id="rId1" Type="http://schemas.openxmlformats.org/officeDocument/2006/relationships/vmlDrawing" Target="../drawings/vmlDrawing1.vml"/><Relationship Id="rId2"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12</a:t>
            </a:r>
            <a:br>
              <a:rPr lang="en-US" dirty="0" smtClean="0"/>
            </a:br>
            <a:r>
              <a:rPr lang="en-US" dirty="0" smtClean="0">
                <a:solidFill>
                  <a:schemeClr val="accent1">
                    <a:lumMod val="40000"/>
                    <a:lumOff val="60000"/>
                  </a:schemeClr>
                </a:solidFill>
              </a:rPr>
              <a:t>An</a:t>
            </a:r>
            <a:r>
              <a:rPr lang="en-US" dirty="0" smtClean="0"/>
              <a:t>alysis </a:t>
            </a:r>
            <a:r>
              <a:rPr lang="en-US" dirty="0" smtClean="0">
                <a:solidFill>
                  <a:srgbClr val="FFE193"/>
                </a:solidFill>
              </a:rPr>
              <a:t>o</a:t>
            </a:r>
            <a:r>
              <a:rPr lang="en-US" dirty="0" smtClean="0"/>
              <a:t>f </a:t>
            </a:r>
            <a:r>
              <a:rPr lang="en-US" dirty="0" smtClean="0">
                <a:solidFill>
                  <a:srgbClr val="FFE193"/>
                </a:solidFill>
              </a:rPr>
              <a:t>Va</a:t>
            </a:r>
            <a:r>
              <a:rPr lang="en-US" dirty="0" smtClean="0"/>
              <a:t>riance</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60359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smtClean="0">
                <a:ea typeface="ＭＳ Ｐゴシック" pitchFamily="34" charset="-128"/>
              </a:rPr>
              <a:t>Hypothesis Testing with ANOVA</a:t>
            </a:r>
            <a:endParaRPr lang="en-US" dirty="0"/>
          </a:p>
        </p:txBody>
      </p:sp>
      <p:sp>
        <p:nvSpPr>
          <p:cNvPr id="3" name="Content Placeholder 2"/>
          <p:cNvSpPr>
            <a:spLocks noGrp="1"/>
          </p:cNvSpPr>
          <p:nvPr>
            <p:ph sz="quarter" idx="1"/>
          </p:nvPr>
        </p:nvSpPr>
        <p:spPr/>
        <p:txBody>
          <a:bodyPr/>
          <a:lstStyle/>
          <a:p>
            <a:r>
              <a:rPr lang="en-US" dirty="0" smtClean="0"/>
              <a:t>Within-Group Sum of Squares</a:t>
            </a:r>
          </a:p>
          <a:p>
            <a:pPr lvl="1"/>
            <a:r>
              <a:rPr lang="en-US" dirty="0" smtClean="0"/>
              <a:t>The mean difference in scores within a single sample, then sums them up</a:t>
            </a:r>
          </a:p>
          <a:p>
            <a:pPr lvl="1"/>
            <a:r>
              <a:rPr lang="en-US" dirty="0" smtClean="0"/>
              <a:t>Amount of unexplained variance</a:t>
            </a:r>
          </a:p>
          <a:p>
            <a:pPr lvl="2"/>
            <a:endParaRPr lang="en-US" dirty="0" smtClean="0"/>
          </a:p>
        </p:txBody>
      </p:sp>
      <p:pic>
        <p:nvPicPr>
          <p:cNvPr id="8" name="Picture 7" descr="Screen Shot 2017-05-04 at 1.38.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1100" y="3518666"/>
            <a:ext cx="4241800" cy="1016000"/>
          </a:xfrm>
          <a:prstGeom prst="rect">
            <a:avLst/>
          </a:prstGeom>
        </p:spPr>
      </p:pic>
      <p:pic>
        <p:nvPicPr>
          <p:cNvPr id="9" name="Picture 8" descr="Screen Shot 2017-05-04 at 1.43.0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7468" y="4788616"/>
            <a:ext cx="6083300" cy="1676400"/>
          </a:xfrm>
          <a:prstGeom prst="rect">
            <a:avLst/>
          </a:prstGeom>
        </p:spPr>
      </p:pic>
    </p:spTree>
    <p:extLst>
      <p:ext uri="{BB962C8B-B14F-4D97-AF65-F5344CB8AC3E}">
        <p14:creationId xmlns:p14="http://schemas.microsoft.com/office/powerpoint/2010/main" val="326925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smtClean="0">
                <a:ea typeface="ＭＳ Ｐゴシック" pitchFamily="34" charset="-128"/>
              </a:rPr>
              <a:t>Hypothesis Testing with ANOVA</a:t>
            </a:r>
            <a:endParaRPr lang="en-US" dirty="0"/>
          </a:p>
        </p:txBody>
      </p:sp>
      <p:sp>
        <p:nvSpPr>
          <p:cNvPr id="3" name="Content Placeholder 2"/>
          <p:cNvSpPr>
            <a:spLocks noGrp="1"/>
          </p:cNvSpPr>
          <p:nvPr>
            <p:ph sz="quarter" idx="1"/>
          </p:nvPr>
        </p:nvSpPr>
        <p:spPr/>
        <p:txBody>
          <a:bodyPr/>
          <a:lstStyle/>
          <a:p>
            <a:r>
              <a:rPr lang="en-US" dirty="0" smtClean="0"/>
              <a:t>Total Sum of Squares</a:t>
            </a:r>
          </a:p>
          <a:p>
            <a:pPr lvl="1"/>
            <a:r>
              <a:rPr lang="en-US" dirty="0" smtClean="0"/>
              <a:t>Sum of the within and between sum of squares</a:t>
            </a:r>
          </a:p>
          <a:p>
            <a:pPr lvl="1"/>
            <a:r>
              <a:rPr lang="en-US" dirty="0" smtClean="0"/>
              <a:t>Total variation in scores</a:t>
            </a:r>
          </a:p>
          <a:p>
            <a:pPr lvl="1"/>
            <a:endParaRPr lang="en-US" dirty="0"/>
          </a:p>
          <a:p>
            <a:pPr lvl="1"/>
            <a:endParaRPr lang="en-US" dirty="0" smtClean="0"/>
          </a:p>
          <a:p>
            <a:pPr algn="ctr"/>
            <a:r>
              <a:rPr lang="en-US" i="1" dirty="0" smtClean="0">
                <a:solidFill>
                  <a:srgbClr val="000000"/>
                </a:solidFill>
              </a:rPr>
              <a:t>SST = SSB + SSW</a:t>
            </a:r>
          </a:p>
          <a:p>
            <a:pPr lvl="2"/>
            <a:endParaRPr lang="en-US" dirty="0" smtClean="0"/>
          </a:p>
        </p:txBody>
      </p:sp>
    </p:spTree>
    <p:extLst>
      <p:ext uri="{BB962C8B-B14F-4D97-AF65-F5344CB8AC3E}">
        <p14:creationId xmlns:p14="http://schemas.microsoft.com/office/powerpoint/2010/main" val="383887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smtClean="0">
                <a:ea typeface="ＭＳ Ｐゴシック" pitchFamily="34" charset="-128"/>
              </a:rPr>
              <a:t>Hypothesis Testing with ANOVA</a:t>
            </a:r>
            <a:endParaRPr lang="en-US" dirty="0"/>
          </a:p>
        </p:txBody>
      </p:sp>
      <p:sp>
        <p:nvSpPr>
          <p:cNvPr id="3" name="Content Placeholder 2"/>
          <p:cNvSpPr>
            <a:spLocks noGrp="1"/>
          </p:cNvSpPr>
          <p:nvPr>
            <p:ph sz="quarter" idx="1"/>
          </p:nvPr>
        </p:nvSpPr>
        <p:spPr/>
        <p:txBody>
          <a:bodyPr/>
          <a:lstStyle/>
          <a:p>
            <a:r>
              <a:rPr lang="en-US" dirty="0" smtClean="0"/>
              <a:t>ANOVA statistic (</a:t>
            </a:r>
            <a:r>
              <a:rPr lang="en-US" i="1" dirty="0" smtClean="0"/>
              <a:t>F</a:t>
            </a:r>
            <a:r>
              <a:rPr lang="en-US" dirty="0" smtClean="0"/>
              <a:t>) is based on a ratio of </a:t>
            </a:r>
            <a:r>
              <a:rPr lang="en-US" dirty="0" smtClean="0">
                <a:solidFill>
                  <a:schemeClr val="accent1">
                    <a:lumMod val="40000"/>
                    <a:lumOff val="60000"/>
                  </a:schemeClr>
                </a:solidFill>
              </a:rPr>
              <a:t>mean square between</a:t>
            </a:r>
            <a:r>
              <a:rPr lang="en-US" dirty="0" smtClean="0"/>
              <a:t> divided by </a:t>
            </a:r>
            <a:r>
              <a:rPr lang="en-US" dirty="0" smtClean="0">
                <a:solidFill>
                  <a:srgbClr val="FFE193"/>
                </a:solidFill>
              </a:rPr>
              <a:t>mean square within</a:t>
            </a:r>
          </a:p>
          <a:p>
            <a:endParaRPr lang="en-US" dirty="0" smtClean="0"/>
          </a:p>
          <a:p>
            <a:r>
              <a:rPr lang="en-US" dirty="0" smtClean="0"/>
              <a:t>We can calculate mean squares using our sum of squares calculation, divided by degrees of freedom (within and between)</a:t>
            </a:r>
          </a:p>
          <a:p>
            <a:pPr lvl="1"/>
            <a:r>
              <a:rPr lang="en-US" dirty="0" smtClean="0"/>
              <a:t>So we need degrees of freedom calculation</a:t>
            </a:r>
          </a:p>
          <a:p>
            <a:pPr lvl="2"/>
            <a:endParaRPr lang="en-US" dirty="0" smtClean="0"/>
          </a:p>
        </p:txBody>
      </p:sp>
    </p:spTree>
    <p:extLst>
      <p:ext uri="{BB962C8B-B14F-4D97-AF65-F5344CB8AC3E}">
        <p14:creationId xmlns:p14="http://schemas.microsoft.com/office/powerpoint/2010/main" val="2353807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34" charset="-128"/>
              </a:rPr>
              <a:t>Hypothesis Testing with ANOVA</a:t>
            </a:r>
            <a:endParaRPr lang="en-US" dirty="0"/>
          </a:p>
        </p:txBody>
      </p:sp>
      <p:sp>
        <p:nvSpPr>
          <p:cNvPr id="3" name="Content Placeholder 2"/>
          <p:cNvSpPr>
            <a:spLocks noGrp="1"/>
          </p:cNvSpPr>
          <p:nvPr>
            <p:ph sz="quarter" idx="1"/>
          </p:nvPr>
        </p:nvSpPr>
        <p:spPr/>
        <p:txBody>
          <a:bodyPr/>
          <a:lstStyle/>
          <a:p>
            <a:r>
              <a:rPr lang="en-US" dirty="0"/>
              <a:t>The ratio of between-group variance to within-group variance </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99346669"/>
              </p:ext>
            </p:extLst>
          </p:nvPr>
        </p:nvGraphicFramePr>
        <p:xfrm>
          <a:off x="1154494" y="2448052"/>
          <a:ext cx="5843714" cy="2217487"/>
        </p:xfrm>
        <a:graphic>
          <a:graphicData uri="http://schemas.openxmlformats.org/presentationml/2006/ole">
            <mc:AlternateContent xmlns:mc="http://schemas.openxmlformats.org/markup-compatibility/2006">
              <mc:Choice xmlns:v="urn:schemas-microsoft-com:vml" Requires="v">
                <p:oleObj spid="_x0000_s9223" name="Equation" r:id="rId3" imgW="2093400" imgH="786240" progId="Equation.3">
                  <p:embed/>
                </p:oleObj>
              </mc:Choice>
              <mc:Fallback>
                <p:oleObj name="Equation" r:id="rId3" imgW="2093400" imgH="786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4494" y="2448052"/>
                        <a:ext cx="5843714" cy="2217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86244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smtClean="0">
                <a:ea typeface="ＭＳ Ｐゴシック" pitchFamily="34" charset="-128"/>
              </a:rPr>
              <a:t>Hypothesis Testing with ANOVA</a:t>
            </a:r>
            <a:endParaRPr lang="en-US" dirty="0"/>
          </a:p>
        </p:txBody>
      </p:sp>
      <p:sp>
        <p:nvSpPr>
          <p:cNvPr id="3" name="Content Placeholder 2"/>
          <p:cNvSpPr>
            <a:spLocks noGrp="1"/>
          </p:cNvSpPr>
          <p:nvPr>
            <p:ph sz="quarter" idx="1"/>
          </p:nvPr>
        </p:nvSpPr>
        <p:spPr/>
        <p:txBody>
          <a:bodyPr/>
          <a:lstStyle/>
          <a:p>
            <a:r>
              <a:rPr lang="en-US" dirty="0" smtClean="0"/>
              <a:t>Calculating degrees of freedom (</a:t>
            </a:r>
            <a:r>
              <a:rPr lang="en-US" dirty="0" err="1" smtClean="0"/>
              <a:t>df</a:t>
            </a:r>
            <a:r>
              <a:rPr lang="en-US" dirty="0" smtClean="0"/>
              <a:t>)</a:t>
            </a:r>
          </a:p>
          <a:p>
            <a:r>
              <a:rPr lang="en-US" dirty="0" smtClean="0"/>
              <a:t>Between</a:t>
            </a:r>
          </a:p>
          <a:p>
            <a:pPr lvl="1"/>
            <a:r>
              <a:rPr lang="en-US" sz="2100" dirty="0" err="1" smtClean="0">
                <a:solidFill>
                  <a:srgbClr val="000000"/>
                </a:solidFill>
              </a:rPr>
              <a:t>df</a:t>
            </a:r>
            <a:r>
              <a:rPr lang="en-US" sz="2100" baseline="-25000" dirty="0" err="1" smtClean="0">
                <a:solidFill>
                  <a:srgbClr val="000000"/>
                </a:solidFill>
              </a:rPr>
              <a:t>b</a:t>
            </a:r>
            <a:r>
              <a:rPr lang="en-US" sz="2100" dirty="0" smtClean="0">
                <a:solidFill>
                  <a:srgbClr val="000000"/>
                </a:solidFill>
              </a:rPr>
              <a:t> = k -1 </a:t>
            </a:r>
          </a:p>
          <a:p>
            <a:pPr lvl="2"/>
            <a:r>
              <a:rPr lang="en-US" sz="1800" dirty="0" smtClean="0"/>
              <a:t>Where k is the number of samples</a:t>
            </a:r>
          </a:p>
          <a:p>
            <a:r>
              <a:rPr lang="en-US" sz="2400" dirty="0" smtClean="0"/>
              <a:t>Within</a:t>
            </a:r>
          </a:p>
          <a:p>
            <a:pPr lvl="1"/>
            <a:r>
              <a:rPr lang="en-US" sz="2100" dirty="0" err="1" smtClean="0">
                <a:solidFill>
                  <a:srgbClr val="000000"/>
                </a:solidFill>
              </a:rPr>
              <a:t>df</a:t>
            </a:r>
            <a:r>
              <a:rPr lang="en-US" sz="2100" baseline="-25000" dirty="0" err="1" smtClean="0">
                <a:solidFill>
                  <a:srgbClr val="000000"/>
                </a:solidFill>
              </a:rPr>
              <a:t>w</a:t>
            </a:r>
            <a:r>
              <a:rPr lang="en-US" sz="2100" dirty="0" smtClean="0">
                <a:solidFill>
                  <a:srgbClr val="000000"/>
                </a:solidFill>
              </a:rPr>
              <a:t> = N – k</a:t>
            </a:r>
          </a:p>
          <a:p>
            <a:pPr lvl="2"/>
            <a:r>
              <a:rPr lang="en-US" sz="1800" dirty="0" smtClean="0"/>
              <a:t>Where N is the total number of cases and k is the number of samples</a:t>
            </a:r>
            <a:endParaRPr lang="en-US" dirty="0" smtClean="0"/>
          </a:p>
          <a:p>
            <a:pPr lvl="2"/>
            <a:endParaRPr lang="en-US" dirty="0" smtClean="0"/>
          </a:p>
        </p:txBody>
      </p:sp>
    </p:spTree>
    <p:extLst>
      <p:ext uri="{BB962C8B-B14F-4D97-AF65-F5344CB8AC3E}">
        <p14:creationId xmlns:p14="http://schemas.microsoft.com/office/powerpoint/2010/main" val="1308070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 Statistic (ANOVA Value)</a:t>
            </a:r>
            <a:endParaRPr lang="en-US" dirty="0"/>
          </a:p>
        </p:txBody>
      </p:sp>
      <p:sp>
        <p:nvSpPr>
          <p:cNvPr id="3" name="Content Placeholder 2"/>
          <p:cNvSpPr>
            <a:spLocks noGrp="1"/>
          </p:cNvSpPr>
          <p:nvPr>
            <p:ph sz="quarter" idx="1"/>
          </p:nvPr>
        </p:nvSpPr>
        <p:spPr/>
        <p:txBody>
          <a:bodyPr/>
          <a:lstStyle/>
          <a:p>
            <a:r>
              <a:rPr lang="en-US" dirty="0"/>
              <a:t>The ratio of between-group variance to within-group variance </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13111279"/>
              </p:ext>
            </p:extLst>
          </p:nvPr>
        </p:nvGraphicFramePr>
        <p:xfrm>
          <a:off x="1154494" y="2448052"/>
          <a:ext cx="5843714" cy="2217487"/>
        </p:xfrm>
        <a:graphic>
          <a:graphicData uri="http://schemas.openxmlformats.org/presentationml/2006/ole">
            <mc:AlternateContent xmlns:mc="http://schemas.openxmlformats.org/markup-compatibility/2006">
              <mc:Choice xmlns:v="urn:schemas-microsoft-com:vml" Requires="v">
                <p:oleObj spid="_x0000_s3087" name="Equation" r:id="rId3" imgW="2093400" imgH="786240" progId="Equation.3">
                  <p:embed/>
                </p:oleObj>
              </mc:Choice>
              <mc:Fallback>
                <p:oleObj name="Equation" r:id="rId3" imgW="2093400" imgH="78624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4494" y="2448052"/>
                        <a:ext cx="5843714" cy="2217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4082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37726204"/>
              </p:ext>
            </p:extLst>
          </p:nvPr>
        </p:nvGraphicFramePr>
        <p:xfrm>
          <a:off x="457200" y="2097045"/>
          <a:ext cx="8229600" cy="4114799"/>
        </p:xfrm>
        <a:graphic>
          <a:graphicData uri="http://schemas.openxmlformats.org/drawingml/2006/table">
            <a:tbl>
              <a:tblPr firstRow="1" bandRow="1">
                <a:tableStyleId>{69CF1AB2-1976-4502-BF36-3FF5EA218861}</a:tableStyleId>
              </a:tblPr>
              <a:tblGrid>
                <a:gridCol w="4114800"/>
                <a:gridCol w="4114800"/>
              </a:tblGrid>
              <a:tr h="370840">
                <a:tc>
                  <a:txBody>
                    <a:bodyPr/>
                    <a:lstStyle/>
                    <a:p>
                      <a:pPr algn="ctr"/>
                      <a:r>
                        <a:rPr lang="en-US" b="1" dirty="0" smtClean="0"/>
                        <a:t>F ratio (F statistic) </a:t>
                      </a:r>
                    </a:p>
                    <a:p>
                      <a:pPr algn="ctr"/>
                      <a:endParaRPr lang="en-US" b="1" dirty="0"/>
                    </a:p>
                  </a:txBody>
                  <a:tcPr/>
                </a:tc>
                <a:tc>
                  <a:txBody>
                    <a:bodyPr/>
                    <a:lstStyle/>
                    <a:p>
                      <a:pPr marL="285750" indent="-285750">
                        <a:buFont typeface="Arial" panose="020B0604020202020204" pitchFamily="34" charset="0"/>
                        <a:buChar char="•"/>
                      </a:pPr>
                      <a:r>
                        <a:rPr lang="en-US" b="0" dirty="0" smtClean="0"/>
                        <a:t>Used in an analysis of variance</a:t>
                      </a:r>
                    </a:p>
                    <a:p>
                      <a:pPr marL="285750" indent="-285750">
                        <a:buFont typeface="Arial" panose="020B0604020202020204" pitchFamily="34" charset="0"/>
                        <a:buChar char="•"/>
                      </a:pPr>
                      <a:r>
                        <a:rPr lang="en-US" b="0" dirty="0" smtClean="0"/>
                        <a:t>Represents the ratio of between-group variance to within-group variance</a:t>
                      </a:r>
                    </a:p>
                    <a:p>
                      <a:endParaRPr lang="en-US" b="0" dirty="0"/>
                    </a:p>
                  </a:txBody>
                  <a:tcPr/>
                </a:tc>
              </a:tr>
              <a:tr h="370840">
                <a:tc>
                  <a:txBody>
                    <a:bodyPr/>
                    <a:lstStyle/>
                    <a:p>
                      <a:pPr algn="ctr"/>
                      <a:r>
                        <a:rPr lang="en-US" b="1" dirty="0" smtClean="0"/>
                        <a:t>F obtained </a:t>
                      </a:r>
                      <a:endParaRPr lang="en-US" b="1" dirty="0"/>
                    </a:p>
                  </a:txBody>
                  <a:tcPr/>
                </a:tc>
                <a:tc>
                  <a:txBody>
                    <a:bodyPr/>
                    <a:lstStyle/>
                    <a:p>
                      <a:pPr marL="285750" indent="-285750">
                        <a:buFont typeface="Arial" panose="020B0604020202020204" pitchFamily="34" charset="0"/>
                        <a:buChar char="•"/>
                      </a:pPr>
                      <a:r>
                        <a:rPr lang="en-US" b="0" dirty="0" smtClean="0"/>
                        <a:t>Computed by the ratio for between-group to within-group variance</a:t>
                      </a:r>
                      <a:endParaRPr lang="en-US" b="0" dirty="0"/>
                    </a:p>
                  </a:txBody>
                  <a:tcPr/>
                </a:tc>
              </a:tr>
              <a:tr h="370840">
                <a:tc>
                  <a:txBody>
                    <a:bodyPr/>
                    <a:lstStyle/>
                    <a:p>
                      <a:pPr algn="ctr"/>
                      <a:r>
                        <a:rPr lang="en-US" b="1" dirty="0" smtClean="0"/>
                        <a:t>F critical </a:t>
                      </a:r>
                      <a:endParaRPr lang="en-US" b="1" dirty="0"/>
                    </a:p>
                  </a:txBody>
                  <a:tcPr/>
                </a:tc>
                <a:tc>
                  <a:txBody>
                    <a:bodyPr/>
                    <a:lstStyle/>
                    <a:p>
                      <a:pPr marL="285750" indent="-285750">
                        <a:buFont typeface="Arial" panose="020B0604020202020204" pitchFamily="34" charset="0"/>
                        <a:buChar char="•"/>
                      </a:pPr>
                      <a:r>
                        <a:rPr lang="en-US" b="0" dirty="0" smtClean="0"/>
                        <a:t>The F score associated with a particular alpha level and degrees of freedom</a:t>
                      </a:r>
                    </a:p>
                    <a:p>
                      <a:pPr marL="285750" indent="-285750">
                        <a:buFont typeface="Arial" panose="020B0604020202020204" pitchFamily="34" charset="0"/>
                        <a:buChar char="•"/>
                      </a:pPr>
                      <a:r>
                        <a:rPr lang="en-US" b="0" dirty="0" smtClean="0"/>
                        <a:t>Marks the beginning of the region of rejection for our null hypothesis</a:t>
                      </a:r>
                      <a:endParaRPr lang="en-US" b="0" dirty="0"/>
                    </a:p>
                  </a:txBody>
                  <a:tcPr/>
                </a:tc>
              </a:tr>
            </a:tbl>
          </a:graphicData>
        </a:graphic>
      </p:graphicFrame>
    </p:spTree>
    <p:extLst>
      <p:ext uri="{BB962C8B-B14F-4D97-AF65-F5344CB8AC3E}">
        <p14:creationId xmlns:p14="http://schemas.microsoft.com/office/powerpoint/2010/main" val="1974549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Education Levels by Sex and Race</a:t>
            </a:r>
            <a:endParaRPr lang="en-US" dirty="0"/>
          </a:p>
        </p:txBody>
      </p:sp>
      <p:sp>
        <p:nvSpPr>
          <p:cNvPr id="3" name="Content Placeholder 2"/>
          <p:cNvSpPr>
            <a:spLocks noGrp="1"/>
          </p:cNvSpPr>
          <p:nvPr>
            <p:ph sz="quarter" idx="1"/>
          </p:nvPr>
        </p:nvSpPr>
        <p:spPr/>
        <p:txBody>
          <a:bodyPr/>
          <a:lstStyle/>
          <a:p>
            <a:r>
              <a:rPr lang="en-US" dirty="0" smtClean="0">
                <a:solidFill>
                  <a:srgbClr val="FFE193"/>
                </a:solidFill>
              </a:rPr>
              <a:t>N</a:t>
            </a:r>
            <a:r>
              <a:rPr lang="en-US" dirty="0" smtClean="0"/>
              <a:t> = </a:t>
            </a:r>
            <a:r>
              <a:rPr lang="en-US" dirty="0" smtClean="0">
                <a:solidFill>
                  <a:srgbClr val="FFE193"/>
                </a:solidFill>
              </a:rPr>
              <a:t>21</a:t>
            </a:r>
          </a:p>
          <a:p>
            <a:r>
              <a:rPr lang="en-US" dirty="0" smtClean="0">
                <a:solidFill>
                  <a:srgbClr val="FFE193"/>
                </a:solidFill>
              </a:rPr>
              <a:t>k</a:t>
            </a:r>
            <a:r>
              <a:rPr lang="en-US" dirty="0" smtClean="0"/>
              <a:t> = </a:t>
            </a:r>
            <a:r>
              <a:rPr lang="en-US" dirty="0" smtClean="0">
                <a:solidFill>
                  <a:srgbClr val="FFE193"/>
                </a:solidFill>
              </a:rPr>
              <a:t>4</a:t>
            </a:r>
            <a:r>
              <a:rPr lang="en-US" dirty="0" smtClean="0"/>
              <a:t> </a:t>
            </a:r>
          </a:p>
          <a:p>
            <a:pPr lvl="1"/>
            <a:r>
              <a:rPr lang="en-US" sz="1600" dirty="0" smtClean="0"/>
              <a:t>(number of groups)</a:t>
            </a:r>
          </a:p>
          <a:p>
            <a:r>
              <a:rPr lang="en-US" dirty="0" smtClean="0">
                <a:solidFill>
                  <a:srgbClr val="FFE193"/>
                </a:solidFill>
              </a:rPr>
              <a:t>SSB</a:t>
            </a:r>
            <a:r>
              <a:rPr lang="en-US" dirty="0" smtClean="0"/>
              <a:t> = </a:t>
            </a:r>
            <a:r>
              <a:rPr lang="en-US" dirty="0" smtClean="0">
                <a:solidFill>
                  <a:srgbClr val="FFE193"/>
                </a:solidFill>
              </a:rPr>
              <a:t>31.83</a:t>
            </a:r>
            <a:r>
              <a:rPr lang="en-US" dirty="0" smtClean="0"/>
              <a:t> </a:t>
            </a:r>
          </a:p>
          <a:p>
            <a:pPr lvl="1"/>
            <a:r>
              <a:rPr lang="en-US" sz="1600" dirty="0" smtClean="0"/>
              <a:t>(see page 395)</a:t>
            </a:r>
          </a:p>
          <a:p>
            <a:r>
              <a:rPr lang="en-US" dirty="0" smtClean="0">
                <a:solidFill>
                  <a:srgbClr val="FFE193"/>
                </a:solidFill>
              </a:rPr>
              <a:t>SSW</a:t>
            </a:r>
            <a:r>
              <a:rPr lang="en-US" dirty="0" smtClean="0"/>
              <a:t> = </a:t>
            </a:r>
            <a:r>
              <a:rPr lang="en-US" dirty="0" smtClean="0">
                <a:solidFill>
                  <a:schemeClr val="accent1">
                    <a:lumMod val="40000"/>
                    <a:lumOff val="60000"/>
                  </a:schemeClr>
                </a:solidFill>
              </a:rPr>
              <a:t>45.33 </a:t>
            </a:r>
          </a:p>
          <a:p>
            <a:pPr lvl="1"/>
            <a:r>
              <a:rPr lang="en-US" sz="1600" dirty="0" smtClean="0"/>
              <a:t>(see page 396)</a:t>
            </a:r>
          </a:p>
          <a:p>
            <a:r>
              <a:rPr lang="en-US" dirty="0" err="1">
                <a:solidFill>
                  <a:srgbClr val="FFE193"/>
                </a:solidFill>
              </a:rPr>
              <a:t>d</a:t>
            </a:r>
            <a:r>
              <a:rPr lang="en-US" dirty="0" err="1" smtClean="0">
                <a:solidFill>
                  <a:srgbClr val="FFE193"/>
                </a:solidFill>
              </a:rPr>
              <a:t>f</a:t>
            </a:r>
            <a:r>
              <a:rPr lang="en-US" baseline="-25000" dirty="0" err="1" smtClean="0">
                <a:solidFill>
                  <a:srgbClr val="FFE193"/>
                </a:solidFill>
              </a:rPr>
              <a:t>b</a:t>
            </a:r>
            <a:r>
              <a:rPr lang="en-US" dirty="0" smtClean="0"/>
              <a:t> = k - 1 = 4 – 1 = </a:t>
            </a:r>
            <a:r>
              <a:rPr lang="en-US" dirty="0" smtClean="0">
                <a:solidFill>
                  <a:srgbClr val="FFE193"/>
                </a:solidFill>
              </a:rPr>
              <a:t>3</a:t>
            </a:r>
          </a:p>
          <a:p>
            <a:r>
              <a:rPr lang="en-US" dirty="0" err="1" smtClean="0">
                <a:solidFill>
                  <a:srgbClr val="FFE193"/>
                </a:solidFill>
              </a:rPr>
              <a:t>df</a:t>
            </a:r>
            <a:r>
              <a:rPr lang="en-US" baseline="-25000" dirty="0" err="1" smtClean="0">
                <a:solidFill>
                  <a:srgbClr val="FFE193"/>
                </a:solidFill>
              </a:rPr>
              <a:t>w</a:t>
            </a:r>
            <a:r>
              <a:rPr lang="en-US" dirty="0" smtClean="0"/>
              <a:t> </a:t>
            </a:r>
            <a:r>
              <a:rPr lang="en-US" dirty="0"/>
              <a:t>= </a:t>
            </a:r>
            <a:r>
              <a:rPr lang="en-US" dirty="0" smtClean="0"/>
              <a:t>N - k </a:t>
            </a:r>
            <a:r>
              <a:rPr lang="en-US" dirty="0"/>
              <a:t>= </a:t>
            </a:r>
            <a:r>
              <a:rPr lang="en-US" dirty="0" smtClean="0"/>
              <a:t>21 </a:t>
            </a:r>
            <a:r>
              <a:rPr lang="en-US" dirty="0"/>
              <a:t>– </a:t>
            </a:r>
            <a:r>
              <a:rPr lang="en-US" dirty="0" smtClean="0"/>
              <a:t>4 </a:t>
            </a:r>
            <a:r>
              <a:rPr lang="en-US" dirty="0"/>
              <a:t>= </a:t>
            </a:r>
            <a:r>
              <a:rPr lang="en-US" dirty="0" smtClean="0">
                <a:solidFill>
                  <a:srgbClr val="FFE193"/>
                </a:solidFill>
              </a:rPr>
              <a:t>17</a:t>
            </a:r>
            <a:endParaRPr lang="en-US" dirty="0">
              <a:solidFill>
                <a:srgbClr val="FFE193"/>
              </a:solidFill>
            </a:endParaRPr>
          </a:p>
          <a:p>
            <a:endParaRPr lang="en-US" dirty="0" smtClean="0"/>
          </a:p>
          <a:p>
            <a:endParaRPr lang="en-US" dirty="0" smtClean="0"/>
          </a:p>
          <a:p>
            <a:endParaRPr lang="en-US" dirty="0"/>
          </a:p>
        </p:txBody>
      </p:sp>
    </p:spTree>
    <p:extLst>
      <p:ext uri="{BB962C8B-B14F-4D97-AF65-F5344CB8AC3E}">
        <p14:creationId xmlns:p14="http://schemas.microsoft.com/office/powerpoint/2010/main" val="69798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Education Levels by Sex and Race</a:t>
            </a:r>
            <a:endParaRPr lang="en-US" dirty="0"/>
          </a:p>
        </p:txBody>
      </p:sp>
      <p:sp>
        <p:nvSpPr>
          <p:cNvPr id="3" name="Content Placeholder 2"/>
          <p:cNvSpPr>
            <a:spLocks noGrp="1"/>
          </p:cNvSpPr>
          <p:nvPr>
            <p:ph sz="quarter" idx="1"/>
          </p:nvPr>
        </p:nvSpPr>
        <p:spPr/>
        <p:txBody>
          <a:bodyPr/>
          <a:lstStyle/>
          <a:p>
            <a:r>
              <a:rPr lang="en-US" dirty="0" err="1" smtClean="0">
                <a:solidFill>
                  <a:srgbClr val="FFE193"/>
                </a:solidFill>
              </a:rPr>
              <a:t>MS</a:t>
            </a:r>
            <a:r>
              <a:rPr lang="en-US" baseline="-25000" dirty="0" err="1" smtClean="0">
                <a:solidFill>
                  <a:srgbClr val="FFE193"/>
                </a:solidFill>
              </a:rPr>
              <a:t>b</a:t>
            </a:r>
            <a:r>
              <a:rPr lang="en-US" dirty="0" smtClean="0"/>
              <a:t> </a:t>
            </a:r>
            <a:r>
              <a:rPr lang="en-US" dirty="0"/>
              <a:t>= </a:t>
            </a:r>
            <a:r>
              <a:rPr lang="en-US" dirty="0" smtClean="0"/>
              <a:t>SSB </a:t>
            </a:r>
            <a:r>
              <a:rPr lang="en-US" dirty="0"/>
              <a:t>/ </a:t>
            </a:r>
            <a:r>
              <a:rPr lang="en-US" dirty="0" err="1" smtClean="0"/>
              <a:t>df</a:t>
            </a:r>
            <a:r>
              <a:rPr lang="en-US" baseline="-25000" dirty="0" err="1" smtClean="0"/>
              <a:t>b</a:t>
            </a:r>
            <a:r>
              <a:rPr lang="en-US" dirty="0" smtClean="0"/>
              <a:t> </a:t>
            </a:r>
            <a:r>
              <a:rPr lang="en-US" dirty="0"/>
              <a:t>= </a:t>
            </a:r>
            <a:r>
              <a:rPr lang="en-US" dirty="0" smtClean="0"/>
              <a:t>31.83 / 3 </a:t>
            </a:r>
            <a:r>
              <a:rPr lang="en-US" dirty="0"/>
              <a:t>= </a:t>
            </a:r>
            <a:r>
              <a:rPr lang="en-US" dirty="0" smtClean="0">
                <a:solidFill>
                  <a:srgbClr val="FFE193"/>
                </a:solidFill>
              </a:rPr>
              <a:t>10.61</a:t>
            </a:r>
          </a:p>
          <a:p>
            <a:r>
              <a:rPr lang="en-US" dirty="0" err="1">
                <a:solidFill>
                  <a:srgbClr val="FFE193"/>
                </a:solidFill>
              </a:rPr>
              <a:t>MS</a:t>
            </a:r>
            <a:r>
              <a:rPr lang="en-US" baseline="-25000" dirty="0" err="1">
                <a:solidFill>
                  <a:srgbClr val="FFE193"/>
                </a:solidFill>
              </a:rPr>
              <a:t>w</a:t>
            </a:r>
            <a:r>
              <a:rPr lang="en-US" dirty="0"/>
              <a:t> = SSW / </a:t>
            </a:r>
            <a:r>
              <a:rPr lang="en-US" dirty="0" err="1"/>
              <a:t>df</a:t>
            </a:r>
            <a:r>
              <a:rPr lang="en-US" baseline="-25000" dirty="0" err="1"/>
              <a:t>w</a:t>
            </a:r>
            <a:r>
              <a:rPr lang="en-US" dirty="0"/>
              <a:t> = </a:t>
            </a:r>
            <a:r>
              <a:rPr lang="en-US" dirty="0" smtClean="0"/>
              <a:t>45.33 / 17 </a:t>
            </a:r>
            <a:r>
              <a:rPr lang="en-US" dirty="0"/>
              <a:t>= </a:t>
            </a:r>
            <a:r>
              <a:rPr lang="en-US" dirty="0">
                <a:solidFill>
                  <a:srgbClr val="FFE193"/>
                </a:solidFill>
              </a:rPr>
              <a:t>2.67</a:t>
            </a:r>
          </a:p>
          <a:p>
            <a:endParaRPr lang="en-US" dirty="0">
              <a:solidFill>
                <a:srgbClr val="FFE193"/>
              </a:solidFill>
            </a:endParaRPr>
          </a:p>
          <a:p>
            <a:r>
              <a:rPr lang="en-US" dirty="0" smtClean="0">
                <a:solidFill>
                  <a:srgbClr val="FFE193"/>
                </a:solidFill>
              </a:rPr>
              <a:t>F </a:t>
            </a:r>
            <a:r>
              <a:rPr lang="en-US" dirty="0" smtClean="0"/>
              <a:t>= </a:t>
            </a:r>
            <a:r>
              <a:rPr lang="en-US" dirty="0" err="1" smtClean="0"/>
              <a:t>MS</a:t>
            </a:r>
            <a:r>
              <a:rPr lang="en-US" baseline="-25000" dirty="0" err="1" smtClean="0"/>
              <a:t>b</a:t>
            </a:r>
            <a:r>
              <a:rPr lang="en-US" baseline="-25000" dirty="0" smtClean="0"/>
              <a:t> </a:t>
            </a:r>
            <a:r>
              <a:rPr lang="en-US" dirty="0" smtClean="0"/>
              <a:t>/ </a:t>
            </a:r>
            <a:r>
              <a:rPr lang="en-US" dirty="0" err="1" smtClean="0"/>
              <a:t>MS</a:t>
            </a:r>
            <a:r>
              <a:rPr lang="en-US" baseline="-25000" dirty="0" err="1" smtClean="0"/>
              <a:t>w</a:t>
            </a:r>
            <a:r>
              <a:rPr lang="en-US" dirty="0" smtClean="0"/>
              <a:t> = 10.67 / 2.67 = </a:t>
            </a:r>
            <a:r>
              <a:rPr lang="en-US" dirty="0" smtClean="0">
                <a:solidFill>
                  <a:schemeClr val="accent1">
                    <a:lumMod val="40000"/>
                    <a:lumOff val="60000"/>
                  </a:schemeClr>
                </a:solidFill>
              </a:rPr>
              <a:t>3.97</a:t>
            </a:r>
            <a:endParaRPr lang="en-US" dirty="0">
              <a:solidFill>
                <a:schemeClr val="accent1">
                  <a:lumMod val="40000"/>
                  <a:lumOff val="60000"/>
                </a:schemeClr>
              </a:solidFill>
            </a:endParaRPr>
          </a:p>
          <a:p>
            <a:endParaRPr lang="en-US" dirty="0" smtClean="0"/>
          </a:p>
          <a:p>
            <a:endParaRPr lang="en-US" dirty="0" smtClean="0"/>
          </a:p>
          <a:p>
            <a:endParaRPr lang="en-US" dirty="0"/>
          </a:p>
        </p:txBody>
      </p:sp>
    </p:spTree>
    <p:extLst>
      <p:ext uri="{BB962C8B-B14F-4D97-AF65-F5344CB8AC3E}">
        <p14:creationId xmlns:p14="http://schemas.microsoft.com/office/powerpoint/2010/main" val="3869109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Education Levels by Sex and Race</a:t>
            </a:r>
          </a:p>
        </p:txBody>
      </p:sp>
      <p:sp>
        <p:nvSpPr>
          <p:cNvPr id="3" name="Content Placeholder 2"/>
          <p:cNvSpPr>
            <a:spLocks noGrp="1"/>
          </p:cNvSpPr>
          <p:nvPr>
            <p:ph sz="quarter" idx="1"/>
          </p:nvPr>
        </p:nvSpPr>
        <p:spPr/>
        <p:txBody>
          <a:bodyPr/>
          <a:lstStyle/>
          <a:p>
            <a:r>
              <a:rPr lang="en-US" dirty="0" smtClean="0"/>
              <a:t>Using our two </a:t>
            </a:r>
            <a:r>
              <a:rPr lang="en-US" dirty="0" err="1" smtClean="0"/>
              <a:t>df</a:t>
            </a:r>
            <a:r>
              <a:rPr lang="en-US" dirty="0" smtClean="0"/>
              <a:t> values and our obtained F, we can determine the significance whether our F is significant</a:t>
            </a:r>
          </a:p>
          <a:p>
            <a:r>
              <a:rPr lang="en-US" dirty="0" err="1" smtClean="0"/>
              <a:t>df</a:t>
            </a:r>
            <a:r>
              <a:rPr lang="en-US" baseline="-25000" dirty="0" err="1" smtClean="0"/>
              <a:t>b</a:t>
            </a:r>
            <a:r>
              <a:rPr lang="en-US" dirty="0" smtClean="0"/>
              <a:t> = </a:t>
            </a:r>
            <a:r>
              <a:rPr lang="en-US" dirty="0">
                <a:solidFill>
                  <a:srgbClr val="FFE193"/>
                </a:solidFill>
              </a:rPr>
              <a:t>3</a:t>
            </a:r>
          </a:p>
          <a:p>
            <a:r>
              <a:rPr lang="en-US" dirty="0" err="1" smtClean="0">
                <a:solidFill>
                  <a:srgbClr val="FFFFFF"/>
                </a:solidFill>
              </a:rPr>
              <a:t>df</a:t>
            </a:r>
            <a:r>
              <a:rPr lang="en-US" baseline="-25000" dirty="0" err="1" smtClean="0">
                <a:solidFill>
                  <a:srgbClr val="FFFFFF"/>
                </a:solidFill>
              </a:rPr>
              <a:t>w</a:t>
            </a:r>
            <a:r>
              <a:rPr lang="en-US" dirty="0" smtClean="0">
                <a:solidFill>
                  <a:srgbClr val="FFFFFF"/>
                </a:solidFill>
              </a:rPr>
              <a:t> </a:t>
            </a:r>
            <a:r>
              <a:rPr lang="en-US" dirty="0" smtClean="0"/>
              <a:t>= </a:t>
            </a:r>
            <a:r>
              <a:rPr lang="en-US" dirty="0">
                <a:solidFill>
                  <a:srgbClr val="FFE193"/>
                </a:solidFill>
              </a:rPr>
              <a:t>17</a:t>
            </a:r>
          </a:p>
          <a:p>
            <a:r>
              <a:rPr lang="en-US" dirty="0" smtClean="0"/>
              <a:t>F = </a:t>
            </a:r>
            <a:r>
              <a:rPr lang="en-US" dirty="0" smtClean="0">
                <a:solidFill>
                  <a:srgbClr val="FFE193"/>
                </a:solidFill>
              </a:rPr>
              <a:t>3.97</a:t>
            </a:r>
          </a:p>
          <a:p>
            <a:endParaRPr lang="en-US" dirty="0"/>
          </a:p>
        </p:txBody>
      </p:sp>
    </p:spTree>
    <p:extLst>
      <p:ext uri="{BB962C8B-B14F-4D97-AF65-F5344CB8AC3E}">
        <p14:creationId xmlns:p14="http://schemas.microsoft.com/office/powerpoint/2010/main" val="4173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ANOVA</a:t>
            </a:r>
            <a:endParaRPr lang="en-US" dirty="0"/>
          </a:p>
        </p:txBody>
      </p:sp>
      <p:sp>
        <p:nvSpPr>
          <p:cNvPr id="3" name="Content Placeholder 2"/>
          <p:cNvSpPr>
            <a:spLocks noGrp="1"/>
          </p:cNvSpPr>
          <p:nvPr>
            <p:ph sz="quarter" idx="1"/>
          </p:nvPr>
        </p:nvSpPr>
        <p:spPr/>
        <p:txBody>
          <a:bodyPr>
            <a:normAutofit/>
          </a:bodyPr>
          <a:lstStyle/>
          <a:p>
            <a:r>
              <a:rPr lang="en-US" sz="2800" dirty="0" smtClean="0"/>
              <a:t>Inferential technique to </a:t>
            </a:r>
            <a:r>
              <a:rPr lang="en-US" sz="2800" dirty="0"/>
              <a:t>test for significant relationship between two </a:t>
            </a:r>
            <a:r>
              <a:rPr lang="en-US" sz="2800" dirty="0" smtClean="0"/>
              <a:t>variables</a:t>
            </a:r>
          </a:p>
          <a:p>
            <a:pPr lvl="1"/>
            <a:r>
              <a:rPr lang="en-US" sz="2500" dirty="0" smtClean="0"/>
              <a:t>where independent variable is nominal/ordinal with more than two samples </a:t>
            </a:r>
          </a:p>
          <a:p>
            <a:r>
              <a:rPr lang="en-US" sz="2800" dirty="0" smtClean="0"/>
              <a:t>Looks for differences in means</a:t>
            </a:r>
          </a:p>
          <a:p>
            <a:pPr lvl="1"/>
            <a:r>
              <a:rPr lang="en-US" sz="2500" i="1" dirty="0" smtClean="0"/>
              <a:t>between</a:t>
            </a:r>
            <a:r>
              <a:rPr lang="en-US" sz="2500" dirty="0" smtClean="0"/>
              <a:t> all samples and </a:t>
            </a:r>
            <a:r>
              <a:rPr lang="en-US" sz="2500" i="1" dirty="0" smtClean="0"/>
              <a:t>within</a:t>
            </a:r>
            <a:r>
              <a:rPr lang="en-US" sz="2500" dirty="0" smtClean="0"/>
              <a:t> each individual sample</a:t>
            </a:r>
          </a:p>
          <a:p>
            <a:endParaRPr lang="en-US" sz="2800" dirty="0"/>
          </a:p>
          <a:p>
            <a:endParaRPr lang="en-US" dirty="0"/>
          </a:p>
          <a:p>
            <a:endParaRPr lang="en-US" dirty="0"/>
          </a:p>
        </p:txBody>
      </p:sp>
    </p:spTree>
    <p:extLst>
      <p:ext uri="{BB962C8B-B14F-4D97-AF65-F5344CB8AC3E}">
        <p14:creationId xmlns:p14="http://schemas.microsoft.com/office/powerpoint/2010/main" val="2713372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Education Levels by Sex and Race</a:t>
            </a:r>
          </a:p>
        </p:txBody>
      </p:sp>
      <p:sp>
        <p:nvSpPr>
          <p:cNvPr id="3" name="Content Placeholder 2"/>
          <p:cNvSpPr>
            <a:spLocks noGrp="1"/>
          </p:cNvSpPr>
          <p:nvPr>
            <p:ph sz="quarter" idx="1"/>
          </p:nvPr>
        </p:nvSpPr>
        <p:spPr/>
        <p:txBody>
          <a:bodyPr/>
          <a:lstStyle/>
          <a:p>
            <a:r>
              <a:rPr lang="en-US" sz="2800" dirty="0" smtClean="0"/>
              <a:t>Next, we choose a table to use in </a:t>
            </a:r>
            <a:r>
              <a:rPr lang="en-US" sz="2800" dirty="0">
                <a:solidFill>
                  <a:srgbClr val="FFE193"/>
                </a:solidFill>
              </a:rPr>
              <a:t>Appendix E (p 487)</a:t>
            </a:r>
            <a:r>
              <a:rPr lang="en-US" sz="2800" dirty="0"/>
              <a:t> </a:t>
            </a:r>
            <a:r>
              <a:rPr lang="en-US" sz="2800" dirty="0" smtClean="0"/>
              <a:t>based on our alpha level (</a:t>
            </a:r>
            <a:r>
              <a:rPr lang="en-US" sz="2800" dirty="0" smtClean="0">
                <a:solidFill>
                  <a:srgbClr val="FFE193"/>
                </a:solidFill>
              </a:rPr>
              <a:t>α = .05 </a:t>
            </a:r>
            <a:r>
              <a:rPr lang="en-US" sz="2800" dirty="0" smtClean="0"/>
              <a:t>or </a:t>
            </a:r>
            <a:r>
              <a:rPr lang="en-US" sz="2800" dirty="0" smtClean="0">
                <a:solidFill>
                  <a:schemeClr val="accent1">
                    <a:lumMod val="40000"/>
                    <a:lumOff val="60000"/>
                  </a:schemeClr>
                </a:solidFill>
              </a:rPr>
              <a:t>α = .01</a:t>
            </a:r>
            <a:r>
              <a:rPr lang="en-US" sz="2800" dirty="0" smtClean="0"/>
              <a:t>)</a:t>
            </a:r>
          </a:p>
          <a:p>
            <a:r>
              <a:rPr lang="en-US" sz="2800" dirty="0" smtClean="0"/>
              <a:t>Table will help us determine whether or not our obtained F is significant at either the .05 or .01 level </a:t>
            </a:r>
          </a:p>
          <a:p>
            <a:pPr lvl="1"/>
            <a:r>
              <a:rPr lang="en-US" dirty="0" smtClean="0"/>
              <a:t>Begin with the </a:t>
            </a:r>
            <a:r>
              <a:rPr lang="en-US" dirty="0">
                <a:solidFill>
                  <a:srgbClr val="FFE193"/>
                </a:solidFill>
              </a:rPr>
              <a:t>α = .05 </a:t>
            </a:r>
            <a:r>
              <a:rPr lang="en-US" dirty="0" smtClean="0"/>
              <a:t>table</a:t>
            </a:r>
          </a:p>
          <a:p>
            <a:pPr lvl="1"/>
            <a:r>
              <a:rPr lang="en-US" dirty="0" smtClean="0"/>
              <a:t>Select the </a:t>
            </a:r>
            <a:r>
              <a:rPr lang="en-US" dirty="0" smtClean="0">
                <a:solidFill>
                  <a:srgbClr val="FFE193"/>
                </a:solidFill>
              </a:rPr>
              <a:t>column associated with our </a:t>
            </a:r>
            <a:r>
              <a:rPr lang="en-US" dirty="0" err="1" smtClean="0">
                <a:solidFill>
                  <a:srgbClr val="FFE193"/>
                </a:solidFill>
              </a:rPr>
              <a:t>df</a:t>
            </a:r>
            <a:r>
              <a:rPr lang="en-US" baseline="-25000" dirty="0" err="1" smtClean="0">
                <a:solidFill>
                  <a:srgbClr val="FFE193"/>
                </a:solidFill>
              </a:rPr>
              <a:t>b</a:t>
            </a:r>
            <a:r>
              <a:rPr lang="en-US" dirty="0">
                <a:solidFill>
                  <a:srgbClr val="FFE193"/>
                </a:solidFill>
              </a:rPr>
              <a:t> </a:t>
            </a:r>
            <a:r>
              <a:rPr lang="en-US" dirty="0" smtClean="0"/>
              <a:t>value and the </a:t>
            </a:r>
            <a:r>
              <a:rPr lang="en-US" dirty="0" smtClean="0">
                <a:solidFill>
                  <a:srgbClr val="FFE193"/>
                </a:solidFill>
              </a:rPr>
              <a:t>row associated with our </a:t>
            </a:r>
            <a:r>
              <a:rPr lang="en-US" dirty="0" err="1" smtClean="0">
                <a:solidFill>
                  <a:srgbClr val="FFE193"/>
                </a:solidFill>
              </a:rPr>
              <a:t>df</a:t>
            </a:r>
            <a:r>
              <a:rPr lang="en-US" baseline="-25000" dirty="0" err="1" smtClean="0">
                <a:solidFill>
                  <a:srgbClr val="FFE193"/>
                </a:solidFill>
              </a:rPr>
              <a:t>w</a:t>
            </a:r>
            <a:r>
              <a:rPr lang="en-US" baseline="-25000" dirty="0" smtClean="0">
                <a:solidFill>
                  <a:srgbClr val="FFE193"/>
                </a:solidFill>
              </a:rPr>
              <a:t> </a:t>
            </a:r>
            <a:r>
              <a:rPr lang="en-US" dirty="0" smtClean="0"/>
              <a:t>value, we find the value that intersects both. </a:t>
            </a:r>
            <a:r>
              <a:rPr lang="en-US" dirty="0" smtClean="0">
                <a:solidFill>
                  <a:srgbClr val="FFE193"/>
                </a:solidFill>
              </a:rPr>
              <a:t>This is our critical F</a:t>
            </a:r>
            <a:r>
              <a:rPr lang="en-US" dirty="0" smtClean="0"/>
              <a:t>.</a:t>
            </a:r>
          </a:p>
          <a:p>
            <a:pPr lvl="1"/>
            <a:endParaRPr lang="en-US" dirty="0"/>
          </a:p>
          <a:p>
            <a:pPr lvl="1"/>
            <a:r>
              <a:rPr lang="en-US" dirty="0" smtClean="0">
                <a:solidFill>
                  <a:srgbClr val="FFE193"/>
                </a:solidFill>
              </a:rPr>
              <a:t>If our obtained F is larger than the critical F, we know our obtained F is significant (at least at the p=.05 level)</a:t>
            </a:r>
          </a:p>
        </p:txBody>
      </p:sp>
    </p:spTree>
    <p:extLst>
      <p:ext uri="{BB962C8B-B14F-4D97-AF65-F5344CB8AC3E}">
        <p14:creationId xmlns:p14="http://schemas.microsoft.com/office/powerpoint/2010/main" val="161748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Education Levels by Sex and Race</a:t>
            </a:r>
          </a:p>
        </p:txBody>
      </p:sp>
      <p:sp>
        <p:nvSpPr>
          <p:cNvPr id="3" name="Content Placeholder 2"/>
          <p:cNvSpPr>
            <a:spLocks noGrp="1"/>
          </p:cNvSpPr>
          <p:nvPr>
            <p:ph sz="quarter" idx="1"/>
          </p:nvPr>
        </p:nvSpPr>
        <p:spPr/>
        <p:txBody>
          <a:bodyPr/>
          <a:lstStyle/>
          <a:p>
            <a:r>
              <a:rPr lang="en-US" dirty="0" smtClean="0"/>
              <a:t>In our example, we have the following:</a:t>
            </a:r>
          </a:p>
          <a:p>
            <a:r>
              <a:rPr lang="en-US" dirty="0" err="1"/>
              <a:t>df</a:t>
            </a:r>
            <a:r>
              <a:rPr lang="en-US" baseline="-25000" dirty="0" err="1"/>
              <a:t>b</a:t>
            </a:r>
            <a:r>
              <a:rPr lang="en-US" dirty="0"/>
              <a:t> = </a:t>
            </a:r>
            <a:r>
              <a:rPr lang="en-US" dirty="0">
                <a:solidFill>
                  <a:srgbClr val="FFE193"/>
                </a:solidFill>
              </a:rPr>
              <a:t>3</a:t>
            </a:r>
          </a:p>
          <a:p>
            <a:r>
              <a:rPr lang="en-US" dirty="0" err="1">
                <a:solidFill>
                  <a:srgbClr val="FFFFFF"/>
                </a:solidFill>
              </a:rPr>
              <a:t>df</a:t>
            </a:r>
            <a:r>
              <a:rPr lang="en-US" baseline="-25000" dirty="0" err="1">
                <a:solidFill>
                  <a:srgbClr val="FFFFFF"/>
                </a:solidFill>
              </a:rPr>
              <a:t>w</a:t>
            </a:r>
            <a:r>
              <a:rPr lang="en-US" dirty="0">
                <a:solidFill>
                  <a:srgbClr val="FFFFFF"/>
                </a:solidFill>
              </a:rPr>
              <a:t> </a:t>
            </a:r>
            <a:r>
              <a:rPr lang="en-US" dirty="0"/>
              <a:t>= </a:t>
            </a:r>
            <a:r>
              <a:rPr lang="en-US" dirty="0">
                <a:solidFill>
                  <a:srgbClr val="FFE193"/>
                </a:solidFill>
              </a:rPr>
              <a:t>17</a:t>
            </a:r>
          </a:p>
          <a:p>
            <a:r>
              <a:rPr lang="en-US" dirty="0"/>
              <a:t>F = </a:t>
            </a:r>
            <a:r>
              <a:rPr lang="en-US" dirty="0" smtClean="0">
                <a:solidFill>
                  <a:srgbClr val="FFE193"/>
                </a:solidFill>
              </a:rPr>
              <a:t>3.97</a:t>
            </a:r>
            <a:endParaRPr lang="en-US" dirty="0"/>
          </a:p>
          <a:p>
            <a:pPr lvl="1"/>
            <a:r>
              <a:rPr lang="en-US" sz="2400" dirty="0" smtClean="0"/>
              <a:t>In our Appendix E (</a:t>
            </a:r>
            <a:r>
              <a:rPr lang="en-US" sz="2400" dirty="0">
                <a:solidFill>
                  <a:srgbClr val="FFE193"/>
                </a:solidFill>
              </a:rPr>
              <a:t>α = .05 </a:t>
            </a:r>
            <a:r>
              <a:rPr lang="en-US" sz="2400" dirty="0" smtClean="0"/>
              <a:t>), we follow the </a:t>
            </a:r>
            <a:r>
              <a:rPr lang="en-US" sz="2400" dirty="0" err="1" smtClean="0"/>
              <a:t>df</a:t>
            </a:r>
            <a:r>
              <a:rPr lang="en-US" sz="2400" dirty="0" smtClean="0"/>
              <a:t> = </a:t>
            </a:r>
            <a:r>
              <a:rPr lang="en-US" sz="2400" dirty="0" smtClean="0">
                <a:solidFill>
                  <a:srgbClr val="FFE193"/>
                </a:solidFill>
              </a:rPr>
              <a:t>3</a:t>
            </a:r>
            <a:r>
              <a:rPr lang="en-US" sz="2400" dirty="0" smtClean="0">
                <a:solidFill>
                  <a:srgbClr val="FFFFFF"/>
                </a:solidFill>
              </a:rPr>
              <a:t> column and </a:t>
            </a:r>
            <a:r>
              <a:rPr lang="en-US" sz="2400" dirty="0" err="1" smtClean="0">
                <a:solidFill>
                  <a:srgbClr val="FFE193"/>
                </a:solidFill>
              </a:rPr>
              <a:t>df</a:t>
            </a:r>
            <a:r>
              <a:rPr lang="en-US" sz="2400" dirty="0" smtClean="0">
                <a:solidFill>
                  <a:srgbClr val="FFE193"/>
                </a:solidFill>
              </a:rPr>
              <a:t> = 17 </a:t>
            </a:r>
            <a:r>
              <a:rPr lang="en-US" sz="2400" dirty="0" smtClean="0"/>
              <a:t>row</a:t>
            </a:r>
            <a:r>
              <a:rPr lang="en-US" sz="2400" dirty="0" smtClean="0">
                <a:solidFill>
                  <a:srgbClr val="FFFFFF"/>
                </a:solidFill>
              </a:rPr>
              <a:t>, we get a </a:t>
            </a:r>
            <a:r>
              <a:rPr lang="en-US" sz="2400" dirty="0" smtClean="0">
                <a:solidFill>
                  <a:schemeClr val="accent1">
                    <a:lumMod val="40000"/>
                    <a:lumOff val="60000"/>
                  </a:schemeClr>
                </a:solidFill>
              </a:rPr>
              <a:t>critical F = 3.20</a:t>
            </a:r>
            <a:endParaRPr lang="en-US" sz="2400" dirty="0">
              <a:solidFill>
                <a:schemeClr val="accent1">
                  <a:lumMod val="40000"/>
                  <a:lumOff val="60000"/>
                </a:schemeClr>
              </a:solidFill>
            </a:endParaRPr>
          </a:p>
          <a:p>
            <a:pPr lvl="1"/>
            <a:r>
              <a:rPr lang="en-US" sz="2000" dirty="0" smtClean="0"/>
              <a:t>Because our obtained F is larger than the critical F, we know that our F is significant, meaning that (at least) one of our group means is significantly different than others. </a:t>
            </a:r>
          </a:p>
          <a:p>
            <a:pPr lvl="1"/>
            <a:r>
              <a:rPr lang="en-US" sz="2000" dirty="0" smtClean="0"/>
              <a:t>Next, we can use the </a:t>
            </a:r>
            <a:r>
              <a:rPr lang="en-US" sz="2000" dirty="0">
                <a:solidFill>
                  <a:srgbClr val="FFE193"/>
                </a:solidFill>
              </a:rPr>
              <a:t>α = .</a:t>
            </a:r>
            <a:r>
              <a:rPr lang="en-US" sz="2000" dirty="0" smtClean="0">
                <a:solidFill>
                  <a:srgbClr val="FFE193"/>
                </a:solidFill>
              </a:rPr>
              <a:t>05</a:t>
            </a:r>
            <a:r>
              <a:rPr lang="en-US" sz="2000" dirty="0" smtClean="0"/>
              <a:t> table to see if our obtained F is ALSO greater than the critical F (at those degrees of freedom) for that table. But we do know that</a:t>
            </a:r>
            <a:r>
              <a:rPr lang="is-IS" sz="2000" dirty="0" smtClean="0"/>
              <a:t>… </a:t>
            </a:r>
            <a:endParaRPr lang="en-US" sz="2000" dirty="0" smtClean="0"/>
          </a:p>
          <a:p>
            <a:pPr lvl="1"/>
            <a:r>
              <a:rPr lang="en-US" sz="2000" i="1" dirty="0" smtClean="0">
                <a:solidFill>
                  <a:srgbClr val="FFE193"/>
                </a:solidFill>
              </a:rPr>
              <a:t>p</a:t>
            </a:r>
            <a:r>
              <a:rPr lang="en-US" sz="2000" dirty="0" smtClean="0">
                <a:solidFill>
                  <a:srgbClr val="FFE193"/>
                </a:solidFill>
              </a:rPr>
              <a:t> &lt; .05</a:t>
            </a:r>
            <a:endParaRPr lang="en-US" sz="2000" dirty="0">
              <a:solidFill>
                <a:srgbClr val="FFE193"/>
              </a:solidFill>
            </a:endParaRPr>
          </a:p>
        </p:txBody>
      </p:sp>
    </p:spTree>
    <p:extLst>
      <p:ext uri="{BB962C8B-B14F-4D97-AF65-F5344CB8AC3E}">
        <p14:creationId xmlns:p14="http://schemas.microsoft.com/office/powerpoint/2010/main" val="325503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Education Levels by Sex and Race</a:t>
            </a:r>
          </a:p>
        </p:txBody>
      </p:sp>
      <p:sp>
        <p:nvSpPr>
          <p:cNvPr id="3" name="Content Placeholder 2"/>
          <p:cNvSpPr>
            <a:spLocks noGrp="1"/>
          </p:cNvSpPr>
          <p:nvPr>
            <p:ph sz="quarter" idx="1"/>
          </p:nvPr>
        </p:nvSpPr>
        <p:spPr/>
        <p:txBody>
          <a:bodyPr/>
          <a:lstStyle/>
          <a:p>
            <a:r>
              <a:rPr lang="en-US" dirty="0" smtClean="0"/>
              <a:t>Report </a:t>
            </a:r>
          </a:p>
          <a:p>
            <a:pPr lvl="1"/>
            <a:r>
              <a:rPr lang="en-US" dirty="0"/>
              <a:t>T</a:t>
            </a:r>
            <a:r>
              <a:rPr lang="en-US" dirty="0" smtClean="0"/>
              <a:t>he test used</a:t>
            </a:r>
          </a:p>
          <a:p>
            <a:pPr lvl="1"/>
            <a:r>
              <a:rPr lang="en-US" dirty="0" smtClean="0"/>
              <a:t>If you reject or fail to reject the null hypothesis</a:t>
            </a:r>
          </a:p>
          <a:p>
            <a:pPr lvl="1"/>
            <a:r>
              <a:rPr lang="en-US" dirty="0" smtClean="0"/>
              <a:t>The variables used in the analysis</a:t>
            </a:r>
          </a:p>
          <a:p>
            <a:pPr lvl="1"/>
            <a:r>
              <a:rPr lang="en-US" dirty="0" smtClean="0"/>
              <a:t>The degrees of freedom,</a:t>
            </a:r>
            <a:r>
              <a:rPr lang="en-US" dirty="0"/>
              <a:t> </a:t>
            </a:r>
            <a:r>
              <a:rPr lang="en-US" dirty="0" smtClean="0"/>
              <a:t>calculated value of the test, and p-value</a:t>
            </a:r>
          </a:p>
          <a:p>
            <a:pPr lvl="2"/>
            <a:r>
              <a:rPr lang="en-US" dirty="0" smtClean="0"/>
              <a:t>F(</a:t>
            </a:r>
            <a:r>
              <a:rPr lang="en-US" b="1" u="sng" dirty="0" err="1" smtClean="0">
                <a:solidFill>
                  <a:srgbClr val="FFE193"/>
                </a:solidFill>
              </a:rPr>
              <a:t>dfb,dfw</a:t>
            </a:r>
            <a:r>
              <a:rPr lang="en-US" dirty="0" smtClean="0"/>
              <a:t>) = </a:t>
            </a:r>
            <a:r>
              <a:rPr lang="en-US" b="1" u="sng" dirty="0" smtClean="0">
                <a:solidFill>
                  <a:srgbClr val="FFE193"/>
                </a:solidFill>
              </a:rPr>
              <a:t>F value</a:t>
            </a:r>
            <a:r>
              <a:rPr lang="en-US" dirty="0" smtClean="0"/>
              <a:t>, </a:t>
            </a:r>
            <a:r>
              <a:rPr lang="en-US" b="1" u="sng" dirty="0" smtClean="0">
                <a:solidFill>
                  <a:srgbClr val="FFE193"/>
                </a:solidFill>
              </a:rPr>
              <a:t>p-value</a:t>
            </a:r>
          </a:p>
          <a:p>
            <a:pPr lvl="2"/>
            <a:endParaRPr lang="en-US" dirty="0"/>
          </a:p>
          <a:p>
            <a:pPr lvl="1"/>
            <a:r>
              <a:rPr lang="en-US" sz="2400" dirty="0" smtClean="0"/>
              <a:t>“</a:t>
            </a:r>
            <a:r>
              <a:rPr lang="en-US" sz="2400" dirty="0" smtClean="0">
                <a:solidFill>
                  <a:schemeClr val="accent1">
                    <a:lumMod val="40000"/>
                    <a:lumOff val="60000"/>
                  </a:schemeClr>
                </a:solidFill>
              </a:rPr>
              <a:t>Using a one-way ANOVA</a:t>
            </a:r>
            <a:r>
              <a:rPr lang="en-US" sz="2400" smtClean="0">
                <a:solidFill>
                  <a:schemeClr val="accent1">
                    <a:lumMod val="40000"/>
                    <a:lumOff val="60000"/>
                  </a:schemeClr>
                </a:solidFill>
              </a:rPr>
              <a:t>, </a:t>
            </a:r>
            <a:r>
              <a:rPr lang="en-US" sz="2400" smtClean="0">
                <a:solidFill>
                  <a:schemeClr val="accent1">
                    <a:lumMod val="40000"/>
                    <a:lumOff val="60000"/>
                  </a:schemeClr>
                </a:solidFill>
              </a:rPr>
              <a:t>I </a:t>
            </a:r>
            <a:r>
              <a:rPr lang="en-US" sz="2400" dirty="0" smtClean="0">
                <a:solidFill>
                  <a:schemeClr val="accent1">
                    <a:lumMod val="40000"/>
                    <a:lumOff val="60000"/>
                  </a:schemeClr>
                </a:solidFill>
              </a:rPr>
              <a:t>reject the null hypothesis that there is no mean difference in </a:t>
            </a:r>
            <a:r>
              <a:rPr lang="en-US" sz="2400" u="sng" dirty="0" smtClean="0">
                <a:solidFill>
                  <a:schemeClr val="accent1">
                    <a:lumMod val="40000"/>
                    <a:lumOff val="60000"/>
                  </a:schemeClr>
                </a:solidFill>
              </a:rPr>
              <a:t>years of education</a:t>
            </a:r>
            <a:r>
              <a:rPr lang="en-US" sz="2400" dirty="0" smtClean="0">
                <a:solidFill>
                  <a:schemeClr val="accent1">
                    <a:lumMod val="40000"/>
                    <a:lumOff val="60000"/>
                  </a:schemeClr>
                </a:solidFill>
              </a:rPr>
              <a:t> across </a:t>
            </a:r>
            <a:r>
              <a:rPr lang="en-US" sz="2400" u="sng" dirty="0" smtClean="0">
                <a:solidFill>
                  <a:schemeClr val="accent1">
                    <a:lumMod val="40000"/>
                    <a:lumOff val="60000"/>
                  </a:schemeClr>
                </a:solidFill>
              </a:rPr>
              <a:t>groups (by gender and race)</a:t>
            </a:r>
            <a:r>
              <a:rPr lang="en-US" sz="2400" dirty="0" smtClean="0">
                <a:solidFill>
                  <a:schemeClr val="accent1">
                    <a:lumMod val="40000"/>
                    <a:lumOff val="60000"/>
                  </a:schemeClr>
                </a:solidFill>
              </a:rPr>
              <a:t>, F(</a:t>
            </a:r>
            <a:r>
              <a:rPr lang="en-US" sz="2400" u="sng" dirty="0" smtClean="0">
                <a:solidFill>
                  <a:schemeClr val="accent1">
                    <a:lumMod val="40000"/>
                    <a:lumOff val="60000"/>
                  </a:schemeClr>
                </a:solidFill>
              </a:rPr>
              <a:t>3,17</a:t>
            </a:r>
            <a:r>
              <a:rPr lang="en-US" sz="2400" dirty="0" smtClean="0">
                <a:solidFill>
                  <a:schemeClr val="accent1">
                    <a:lumMod val="40000"/>
                    <a:lumOff val="60000"/>
                  </a:schemeClr>
                </a:solidFill>
              </a:rPr>
              <a:t>) = 3.97, </a:t>
            </a:r>
            <a:r>
              <a:rPr lang="en-US" sz="2400" i="1" dirty="0" smtClean="0">
                <a:solidFill>
                  <a:schemeClr val="accent1">
                    <a:lumMod val="40000"/>
                    <a:lumOff val="60000"/>
                  </a:schemeClr>
                </a:solidFill>
              </a:rPr>
              <a:t>p</a:t>
            </a:r>
            <a:r>
              <a:rPr lang="en-US" sz="2400" dirty="0" smtClean="0">
                <a:solidFill>
                  <a:schemeClr val="accent1">
                    <a:lumMod val="40000"/>
                    <a:lumOff val="60000"/>
                  </a:schemeClr>
                </a:solidFill>
              </a:rPr>
              <a:t> &lt; .05</a:t>
            </a:r>
            <a:r>
              <a:rPr lang="en-US" sz="2400" dirty="0" smtClean="0"/>
              <a:t>” </a:t>
            </a:r>
            <a:endParaRPr lang="en-US" sz="2400" dirty="0"/>
          </a:p>
        </p:txBody>
      </p:sp>
    </p:spTree>
    <p:extLst>
      <p:ext uri="{BB962C8B-B14F-4D97-AF65-F5344CB8AC3E}">
        <p14:creationId xmlns:p14="http://schemas.microsoft.com/office/powerpoint/2010/main" val="252875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311" y="1596200"/>
            <a:ext cx="7191375" cy="3933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062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5 Steps: A Summary</a:t>
            </a:r>
            <a:endParaRPr lang="en-US" dirty="0"/>
          </a:p>
        </p:txBody>
      </p:sp>
      <p:sp>
        <p:nvSpPr>
          <p:cNvPr id="3" name="Content Placeholder 2"/>
          <p:cNvSpPr>
            <a:spLocks noGrp="1"/>
          </p:cNvSpPr>
          <p:nvPr>
            <p:ph sz="quarter" idx="1"/>
          </p:nvPr>
        </p:nvSpPr>
        <p:spPr/>
        <p:txBody>
          <a:bodyPr/>
          <a:lstStyle/>
          <a:p>
            <a:r>
              <a:rPr lang="en-US" dirty="0" smtClean="0"/>
              <a:t>An analysis of variance test examining the difference between four demographic groups and their average years of education</a:t>
            </a:r>
            <a:endParaRPr lang="en-US" dirty="0"/>
          </a:p>
        </p:txBody>
      </p:sp>
    </p:spTree>
    <p:extLst>
      <p:ext uri="{BB962C8B-B14F-4D97-AF65-F5344CB8AC3E}">
        <p14:creationId xmlns:p14="http://schemas.microsoft.com/office/powerpoint/2010/main" val="4119492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5 Steps: A Summary</a:t>
            </a:r>
            <a:endParaRPr lang="en-US" dirty="0"/>
          </a:p>
        </p:txBody>
      </p:sp>
      <p:sp>
        <p:nvSpPr>
          <p:cNvPr id="3" name="Content Placeholder 2"/>
          <p:cNvSpPr>
            <a:spLocks noGrp="1"/>
          </p:cNvSpPr>
          <p:nvPr>
            <p:ph sz="quarter" idx="1"/>
          </p:nvPr>
        </p:nvSpPr>
        <p:spPr/>
        <p:txBody>
          <a:bodyPr/>
          <a:lstStyle/>
          <a:p>
            <a:r>
              <a:rPr lang="en-US" dirty="0" smtClean="0"/>
              <a:t>Making Assumptions</a:t>
            </a:r>
          </a:p>
          <a:p>
            <a:pPr lvl="1"/>
            <a:r>
              <a:rPr lang="en-US" dirty="0" smtClean="0"/>
              <a:t>Independent random samples are used</a:t>
            </a:r>
          </a:p>
          <a:p>
            <a:pPr lvl="1"/>
            <a:r>
              <a:rPr lang="en-US" dirty="0" smtClean="0"/>
              <a:t>The dependent variable is an interval-ratio level</a:t>
            </a:r>
          </a:p>
          <a:p>
            <a:pPr lvl="1"/>
            <a:r>
              <a:rPr lang="en-US" dirty="0" smtClean="0"/>
              <a:t>The population is normally distributed</a:t>
            </a:r>
          </a:p>
        </p:txBody>
      </p:sp>
    </p:spTree>
    <p:extLst>
      <p:ext uri="{BB962C8B-B14F-4D97-AF65-F5344CB8AC3E}">
        <p14:creationId xmlns:p14="http://schemas.microsoft.com/office/powerpoint/2010/main" val="337322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5 Steps: A Summary</a:t>
            </a:r>
            <a:endParaRPr lang="en-US" dirty="0"/>
          </a:p>
        </p:txBody>
      </p:sp>
      <p:sp>
        <p:nvSpPr>
          <p:cNvPr id="3" name="Content Placeholder 2"/>
          <p:cNvSpPr>
            <a:spLocks noGrp="1"/>
          </p:cNvSpPr>
          <p:nvPr>
            <p:ph sz="quarter" idx="1"/>
          </p:nvPr>
        </p:nvSpPr>
        <p:spPr/>
        <p:txBody>
          <a:bodyPr/>
          <a:lstStyle/>
          <a:p>
            <a:r>
              <a:rPr lang="en-US" dirty="0" smtClean="0"/>
              <a:t>Stating the Research and Null Hypothesis and Selecting Alpha</a:t>
            </a:r>
          </a:p>
          <a:p>
            <a:pPr lvl="1"/>
            <a:r>
              <a:rPr lang="en-US" dirty="0" smtClean="0"/>
              <a:t>H</a:t>
            </a:r>
            <a:r>
              <a:rPr lang="en-US" baseline="-25000" dirty="0" smtClean="0"/>
              <a:t>1</a:t>
            </a:r>
            <a:r>
              <a:rPr lang="en-US" dirty="0" smtClean="0"/>
              <a:t>: At least one mean is different from the others</a:t>
            </a:r>
          </a:p>
          <a:p>
            <a:pPr lvl="1"/>
            <a:r>
              <a:rPr lang="en-US" dirty="0" smtClean="0"/>
              <a:t>H</a:t>
            </a:r>
            <a:r>
              <a:rPr lang="en-US" baseline="-25000" dirty="0" smtClean="0"/>
              <a:t>0</a:t>
            </a:r>
            <a:r>
              <a:rPr lang="en-US" dirty="0" smtClean="0"/>
              <a:t>: µ</a:t>
            </a:r>
            <a:r>
              <a:rPr lang="en-US" baseline="-25000" dirty="0" smtClean="0"/>
              <a:t>1</a:t>
            </a:r>
            <a:r>
              <a:rPr lang="en-US" dirty="0" smtClean="0"/>
              <a:t> = µ</a:t>
            </a:r>
            <a:r>
              <a:rPr lang="en-US" baseline="-25000" dirty="0" smtClean="0"/>
              <a:t>2</a:t>
            </a:r>
            <a:r>
              <a:rPr lang="en-US" dirty="0" smtClean="0"/>
              <a:t> = µ</a:t>
            </a:r>
            <a:r>
              <a:rPr lang="en-US" baseline="-25000" dirty="0" smtClean="0"/>
              <a:t>3</a:t>
            </a:r>
            <a:r>
              <a:rPr lang="en-US" dirty="0" smtClean="0"/>
              <a:t> = µ</a:t>
            </a:r>
            <a:r>
              <a:rPr lang="en-US" baseline="-25000" dirty="0" smtClean="0"/>
              <a:t>4</a:t>
            </a:r>
            <a:r>
              <a:rPr lang="en-US" dirty="0" smtClean="0"/>
              <a:t> </a:t>
            </a:r>
          </a:p>
          <a:p>
            <a:pPr lvl="1"/>
            <a:r>
              <a:rPr lang="en-US" dirty="0" smtClean="0"/>
              <a:t>alpha = .05</a:t>
            </a:r>
          </a:p>
          <a:p>
            <a:endParaRPr lang="en-US" dirty="0"/>
          </a:p>
        </p:txBody>
      </p:sp>
    </p:spTree>
    <p:extLst>
      <p:ext uri="{BB962C8B-B14F-4D97-AF65-F5344CB8AC3E}">
        <p14:creationId xmlns:p14="http://schemas.microsoft.com/office/powerpoint/2010/main" val="1034421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5 Steps: A Summary</a:t>
            </a:r>
            <a:endParaRPr lang="en-US" dirty="0"/>
          </a:p>
        </p:txBody>
      </p:sp>
      <p:sp>
        <p:nvSpPr>
          <p:cNvPr id="3" name="Content Placeholder 2"/>
          <p:cNvSpPr>
            <a:spLocks noGrp="1"/>
          </p:cNvSpPr>
          <p:nvPr>
            <p:ph sz="quarter" idx="1"/>
          </p:nvPr>
        </p:nvSpPr>
        <p:spPr/>
        <p:txBody>
          <a:bodyPr/>
          <a:lstStyle/>
          <a:p>
            <a:r>
              <a:rPr lang="en-US" dirty="0" smtClean="0"/>
              <a:t>Selecting the Sampling Distribution and Specifying the Test Statistic</a:t>
            </a:r>
          </a:p>
          <a:p>
            <a:pPr lvl="1"/>
            <a:r>
              <a:rPr lang="en-US" dirty="0" smtClean="0"/>
              <a:t>The F distribution and F statistic are used to test the significance of the difference between the four sample means</a:t>
            </a:r>
            <a:endParaRPr lang="en-US" dirty="0"/>
          </a:p>
        </p:txBody>
      </p:sp>
    </p:spTree>
    <p:extLst>
      <p:ext uri="{BB962C8B-B14F-4D97-AF65-F5344CB8AC3E}">
        <p14:creationId xmlns:p14="http://schemas.microsoft.com/office/powerpoint/2010/main" val="405757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5 Steps: A Summary</a:t>
            </a:r>
            <a:endParaRPr lang="en-US" dirty="0"/>
          </a:p>
        </p:txBody>
      </p:sp>
      <p:sp>
        <p:nvSpPr>
          <p:cNvPr id="3" name="Content Placeholder 2"/>
          <p:cNvSpPr>
            <a:spLocks noGrp="1"/>
          </p:cNvSpPr>
          <p:nvPr>
            <p:ph sz="quarter" idx="1"/>
          </p:nvPr>
        </p:nvSpPr>
        <p:spPr/>
        <p:txBody>
          <a:bodyPr/>
          <a:lstStyle/>
          <a:p>
            <a:r>
              <a:rPr lang="en-US" dirty="0" smtClean="0"/>
              <a:t>Computing the Test Statistic</a:t>
            </a:r>
          </a:p>
          <a:p>
            <a:pPr lvl="1"/>
            <a:r>
              <a:rPr lang="en-US" dirty="0"/>
              <a:t>We need to calculate the between-group and within-group </a:t>
            </a:r>
            <a:r>
              <a:rPr lang="en-US" dirty="0" smtClean="0"/>
              <a:t>variation</a:t>
            </a:r>
          </a:p>
          <a:p>
            <a:pPr lvl="1"/>
            <a:r>
              <a:rPr lang="en-US" dirty="0" smtClean="0"/>
              <a:t>We </a:t>
            </a:r>
            <a:r>
              <a:rPr lang="en-US" dirty="0"/>
              <a:t>estimate SSB = 10.61 (dfb = 3) and SSW = 2.67 (dfw = 17</a:t>
            </a:r>
            <a:r>
              <a:rPr lang="en-US" dirty="0" smtClean="0"/>
              <a:t>)</a:t>
            </a:r>
          </a:p>
        </p:txBody>
      </p:sp>
    </p:spTree>
    <p:extLst>
      <p:ext uri="{BB962C8B-B14F-4D97-AF65-F5344CB8AC3E}">
        <p14:creationId xmlns:p14="http://schemas.microsoft.com/office/powerpoint/2010/main" val="120446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5 Steps: A Summary</a:t>
            </a:r>
            <a:endParaRPr lang="en-US" dirty="0"/>
          </a:p>
        </p:txBody>
      </p:sp>
      <p:sp>
        <p:nvSpPr>
          <p:cNvPr id="3" name="Content Placeholder 2"/>
          <p:cNvSpPr>
            <a:spLocks noGrp="1"/>
          </p:cNvSpPr>
          <p:nvPr>
            <p:ph sz="quarter" idx="1"/>
          </p:nvPr>
        </p:nvSpPr>
        <p:spPr/>
        <p:txBody>
          <a:bodyPr>
            <a:normAutofit/>
          </a:bodyPr>
          <a:lstStyle/>
          <a:p>
            <a:r>
              <a:rPr lang="en-US" dirty="0"/>
              <a:t>Making a Decision and Interpreting the </a:t>
            </a:r>
            <a:r>
              <a:rPr lang="en-US" dirty="0" smtClean="0"/>
              <a:t>Results</a:t>
            </a:r>
          </a:p>
          <a:p>
            <a:pPr lvl="1"/>
            <a:r>
              <a:rPr lang="en-US" sz="2600" dirty="0" smtClean="0"/>
              <a:t>We </a:t>
            </a:r>
            <a:r>
              <a:rPr lang="en-US" sz="2600" dirty="0"/>
              <a:t>reject the null hypothesis </a:t>
            </a:r>
            <a:r>
              <a:rPr lang="en-US" sz="2600" dirty="0" smtClean="0"/>
              <a:t>and </a:t>
            </a:r>
            <a:r>
              <a:rPr lang="en-US" sz="2600" dirty="0"/>
              <a:t>conclude that the groups are different in their educational </a:t>
            </a:r>
            <a:r>
              <a:rPr lang="en-US" sz="2600" dirty="0" smtClean="0"/>
              <a:t>attainment</a:t>
            </a:r>
          </a:p>
          <a:p>
            <a:pPr lvl="1"/>
            <a:r>
              <a:rPr lang="en-US" sz="2600" dirty="0" smtClean="0"/>
              <a:t>Our </a:t>
            </a:r>
            <a:r>
              <a:rPr lang="en-US" sz="2600" dirty="0"/>
              <a:t>F obtained of 3.97 is greater than the F critical of 3.20. The probability of 3.97 is &lt;.</a:t>
            </a:r>
            <a:r>
              <a:rPr lang="en-US" sz="2600" dirty="0" smtClean="0"/>
              <a:t>05</a:t>
            </a:r>
          </a:p>
        </p:txBody>
      </p:sp>
    </p:spTree>
    <p:extLst>
      <p:ext uri="{BB962C8B-B14F-4D97-AF65-F5344CB8AC3E}">
        <p14:creationId xmlns:p14="http://schemas.microsoft.com/office/powerpoint/2010/main" val="222225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ANOVA</a:t>
            </a:r>
            <a:endParaRPr lang="en-US" dirty="0"/>
          </a:p>
        </p:txBody>
      </p:sp>
      <p:sp>
        <p:nvSpPr>
          <p:cNvPr id="3" name="Content Placeholder 2"/>
          <p:cNvSpPr>
            <a:spLocks noGrp="1"/>
          </p:cNvSpPr>
          <p:nvPr>
            <p:ph sz="quarter" idx="1"/>
          </p:nvPr>
        </p:nvSpPr>
        <p:spPr/>
        <p:txBody>
          <a:bodyPr>
            <a:normAutofit lnSpcReduction="10000"/>
          </a:bodyPr>
          <a:lstStyle/>
          <a:p>
            <a:r>
              <a:rPr lang="en-US" sz="2800" dirty="0"/>
              <a:t>H</a:t>
            </a:r>
            <a:r>
              <a:rPr lang="en-US" sz="2800" baseline="-25000" dirty="0"/>
              <a:t>0</a:t>
            </a:r>
            <a:r>
              <a:rPr lang="en-US" sz="2800" dirty="0"/>
              <a:t>: All sample means are </a:t>
            </a:r>
            <a:r>
              <a:rPr lang="en-US" sz="2800" dirty="0" smtClean="0"/>
              <a:t>equal</a:t>
            </a:r>
          </a:p>
          <a:p>
            <a:pPr lvl="1"/>
            <a:r>
              <a:rPr lang="en-US" sz="2500" dirty="0" smtClean="0"/>
              <a:t>μ</a:t>
            </a:r>
            <a:r>
              <a:rPr lang="en-US" sz="2500" baseline="-25000" dirty="0" smtClean="0"/>
              <a:t>1</a:t>
            </a:r>
            <a:r>
              <a:rPr lang="en-US" sz="2500" dirty="0" smtClean="0"/>
              <a:t> = μ</a:t>
            </a:r>
            <a:r>
              <a:rPr lang="en-US" sz="2500" baseline="-25000" dirty="0" smtClean="0"/>
              <a:t>2</a:t>
            </a:r>
            <a:r>
              <a:rPr lang="en-US" sz="2500" dirty="0" smtClean="0"/>
              <a:t> = μ</a:t>
            </a:r>
            <a:r>
              <a:rPr lang="en-US" sz="2500" baseline="-25000" dirty="0" smtClean="0"/>
              <a:t>3</a:t>
            </a:r>
            <a:r>
              <a:rPr lang="en-US" sz="2500" dirty="0" smtClean="0"/>
              <a:t> = μ</a:t>
            </a:r>
            <a:r>
              <a:rPr lang="en-US" sz="2500" baseline="-25000" dirty="0" smtClean="0"/>
              <a:t>4</a:t>
            </a:r>
            <a:r>
              <a:rPr lang="en-US" sz="2500" dirty="0" smtClean="0"/>
              <a:t> </a:t>
            </a:r>
            <a:r>
              <a:rPr lang="is-IS" sz="2500" dirty="0" smtClean="0"/>
              <a:t>… </a:t>
            </a:r>
          </a:p>
          <a:p>
            <a:pPr lvl="1"/>
            <a:endParaRPr lang="en-US" sz="2500" dirty="0" smtClean="0"/>
          </a:p>
          <a:p>
            <a:r>
              <a:rPr lang="en-US" sz="2800" dirty="0" smtClean="0"/>
              <a:t>H</a:t>
            </a:r>
            <a:r>
              <a:rPr lang="en-US" sz="2800" baseline="-25000" dirty="0" smtClean="0"/>
              <a:t>1</a:t>
            </a:r>
            <a:r>
              <a:rPr lang="en-US" sz="2800" dirty="0" smtClean="0"/>
              <a:t>: Sample means are not equal</a:t>
            </a:r>
            <a:endParaRPr lang="en-US" sz="2800" dirty="0"/>
          </a:p>
          <a:p>
            <a:pPr lvl="1"/>
            <a:r>
              <a:rPr lang="en-US" sz="2500" dirty="0"/>
              <a:t>μ</a:t>
            </a:r>
            <a:r>
              <a:rPr lang="en-US" sz="2500" baseline="-25000" dirty="0"/>
              <a:t>1</a:t>
            </a:r>
            <a:r>
              <a:rPr lang="en-US" sz="2500" dirty="0"/>
              <a:t> </a:t>
            </a:r>
            <a:r>
              <a:rPr lang="en-US" sz="2500" dirty="0" smtClean="0"/>
              <a:t>≠ </a:t>
            </a:r>
            <a:r>
              <a:rPr lang="en-US" sz="2500" dirty="0"/>
              <a:t>μ</a:t>
            </a:r>
            <a:r>
              <a:rPr lang="en-US" sz="2500" baseline="-25000" dirty="0"/>
              <a:t>2</a:t>
            </a:r>
            <a:r>
              <a:rPr lang="en-US" sz="2500" dirty="0"/>
              <a:t> </a:t>
            </a:r>
            <a:r>
              <a:rPr lang="en-US" sz="2500" dirty="0" smtClean="0"/>
              <a:t>≠ </a:t>
            </a:r>
            <a:r>
              <a:rPr lang="en-US" sz="2500" dirty="0"/>
              <a:t>μ</a:t>
            </a:r>
            <a:r>
              <a:rPr lang="en-US" sz="2500" baseline="-25000" dirty="0"/>
              <a:t>3</a:t>
            </a:r>
            <a:r>
              <a:rPr lang="en-US" sz="2500" dirty="0"/>
              <a:t> </a:t>
            </a:r>
            <a:r>
              <a:rPr lang="en-US" sz="2500" dirty="0" smtClean="0"/>
              <a:t>≠ </a:t>
            </a:r>
            <a:r>
              <a:rPr lang="en-US" sz="2500" dirty="0"/>
              <a:t>μ</a:t>
            </a:r>
            <a:r>
              <a:rPr lang="en-US" sz="2500" baseline="-25000" dirty="0"/>
              <a:t>4</a:t>
            </a:r>
            <a:r>
              <a:rPr lang="en-US" sz="2500" dirty="0"/>
              <a:t> </a:t>
            </a:r>
            <a:r>
              <a:rPr lang="is-IS" sz="2500" dirty="0"/>
              <a:t>… </a:t>
            </a:r>
            <a:endParaRPr lang="en-US" sz="2800" dirty="0" smtClean="0"/>
          </a:p>
          <a:p>
            <a:endParaRPr lang="en-US" sz="2800" dirty="0" smtClean="0"/>
          </a:p>
          <a:p>
            <a:r>
              <a:rPr lang="en-US" sz="2500" dirty="0" smtClean="0"/>
              <a:t>Rejecting </a:t>
            </a:r>
            <a:r>
              <a:rPr lang="en-US" sz="2500" dirty="0"/>
              <a:t>null means: </a:t>
            </a:r>
          </a:p>
          <a:p>
            <a:pPr lvl="1"/>
            <a:r>
              <a:rPr lang="en-US" sz="2500" dirty="0"/>
              <a:t>there is significant variation in sample means</a:t>
            </a:r>
          </a:p>
          <a:p>
            <a:pPr lvl="1"/>
            <a:r>
              <a:rPr lang="en-US" sz="2500" i="1" dirty="0"/>
              <a:t>At least </a:t>
            </a:r>
            <a:r>
              <a:rPr lang="en-US" sz="2500" dirty="0"/>
              <a:t>one sample mean is significantly different than the others</a:t>
            </a:r>
          </a:p>
          <a:p>
            <a:endParaRPr lang="en-US" sz="2800" dirty="0"/>
          </a:p>
          <a:p>
            <a:endParaRPr lang="en-US" dirty="0"/>
          </a:p>
          <a:p>
            <a:endParaRPr lang="en-US" dirty="0"/>
          </a:p>
        </p:txBody>
      </p:sp>
    </p:spTree>
    <p:extLst>
      <p:ext uri="{BB962C8B-B14F-4D97-AF65-F5344CB8AC3E}">
        <p14:creationId xmlns:p14="http://schemas.microsoft.com/office/powerpoint/2010/main" val="2187742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a:t>
            </a:r>
            <a:endParaRPr lang="en-US" dirty="0"/>
          </a:p>
        </p:txBody>
      </p:sp>
      <p:sp>
        <p:nvSpPr>
          <p:cNvPr id="3" name="Content Placeholder 2"/>
          <p:cNvSpPr>
            <a:spLocks noGrp="1"/>
          </p:cNvSpPr>
          <p:nvPr>
            <p:ph sz="quarter" idx="1"/>
          </p:nvPr>
        </p:nvSpPr>
        <p:spPr/>
        <p:txBody>
          <a:bodyPr>
            <a:normAutofit/>
          </a:bodyPr>
          <a:lstStyle/>
          <a:p>
            <a:r>
              <a:rPr lang="en-US" dirty="0" smtClean="0"/>
              <a:t>Analysis of variance</a:t>
            </a:r>
          </a:p>
          <a:p>
            <a:r>
              <a:rPr lang="en-US" dirty="0" smtClean="0"/>
              <a:t>Between-group sum of</a:t>
            </a:r>
          </a:p>
          <a:p>
            <a:r>
              <a:rPr lang="en-US" dirty="0" smtClean="0"/>
              <a:t>Squares (SSB)</a:t>
            </a:r>
          </a:p>
          <a:p>
            <a:r>
              <a:rPr lang="en-US" dirty="0" smtClean="0"/>
              <a:t>F critical</a:t>
            </a:r>
          </a:p>
          <a:p>
            <a:r>
              <a:rPr lang="en-US" dirty="0" smtClean="0"/>
              <a:t>F obtained</a:t>
            </a:r>
          </a:p>
          <a:p>
            <a:r>
              <a:rPr lang="en-US" dirty="0" smtClean="0"/>
              <a:t>F ratio or F statistic</a:t>
            </a:r>
          </a:p>
        </p:txBody>
      </p:sp>
      <p:sp>
        <p:nvSpPr>
          <p:cNvPr id="4" name="Content Placeholder 3"/>
          <p:cNvSpPr>
            <a:spLocks noGrp="1"/>
          </p:cNvSpPr>
          <p:nvPr>
            <p:ph sz="half" idx="4294967295"/>
          </p:nvPr>
        </p:nvSpPr>
        <p:spPr>
          <a:xfrm>
            <a:off x="4538663" y="1433513"/>
            <a:ext cx="4605337" cy="4525962"/>
          </a:xfrm>
        </p:spPr>
        <p:txBody>
          <a:bodyPr>
            <a:normAutofit/>
          </a:bodyPr>
          <a:lstStyle/>
          <a:p>
            <a:r>
              <a:rPr lang="en-US" dirty="0"/>
              <a:t>Mean square between</a:t>
            </a:r>
          </a:p>
          <a:p>
            <a:r>
              <a:rPr lang="en-US" dirty="0"/>
              <a:t>Mean square within</a:t>
            </a:r>
          </a:p>
          <a:p>
            <a:r>
              <a:rPr lang="en-US" dirty="0"/>
              <a:t>One-way ANOVA</a:t>
            </a:r>
          </a:p>
          <a:p>
            <a:r>
              <a:rPr lang="en-US" dirty="0" smtClean="0"/>
              <a:t>Total </a:t>
            </a:r>
            <a:r>
              <a:rPr lang="en-US" dirty="0"/>
              <a:t>sum of </a:t>
            </a:r>
            <a:r>
              <a:rPr lang="en-US" dirty="0" smtClean="0"/>
              <a:t>squares (SST)</a:t>
            </a:r>
            <a:endParaRPr lang="en-US" dirty="0"/>
          </a:p>
          <a:p>
            <a:r>
              <a:rPr lang="en-US" dirty="0"/>
              <a:t>W</a:t>
            </a:r>
            <a:r>
              <a:rPr lang="en-US" dirty="0" smtClean="0"/>
              <a:t>ithin-group </a:t>
            </a:r>
            <a:r>
              <a:rPr lang="en-US" dirty="0"/>
              <a:t>sum of</a:t>
            </a:r>
          </a:p>
          <a:p>
            <a:r>
              <a:rPr lang="en-US" dirty="0"/>
              <a:t>squares (SSW)</a:t>
            </a:r>
          </a:p>
          <a:p>
            <a:endParaRPr lang="en-US" dirty="0"/>
          </a:p>
        </p:txBody>
      </p:sp>
    </p:spTree>
    <p:extLst>
      <p:ext uri="{BB962C8B-B14F-4D97-AF65-F5344CB8AC3E}">
        <p14:creationId xmlns:p14="http://schemas.microsoft.com/office/powerpoint/2010/main" val="1309234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ANOVA</a:t>
            </a:r>
            <a:endParaRPr lang="en-US" dirty="0"/>
          </a:p>
        </p:txBody>
      </p:sp>
      <p:sp>
        <p:nvSpPr>
          <p:cNvPr id="3" name="Content Placeholder 2"/>
          <p:cNvSpPr>
            <a:spLocks noGrp="1"/>
          </p:cNvSpPr>
          <p:nvPr>
            <p:ph sz="quarter" idx="1"/>
          </p:nvPr>
        </p:nvSpPr>
        <p:spPr/>
        <p:txBody>
          <a:bodyPr>
            <a:normAutofit lnSpcReduction="10000"/>
          </a:bodyPr>
          <a:lstStyle/>
          <a:p>
            <a:r>
              <a:rPr lang="en-US" sz="2800" dirty="0" smtClean="0"/>
              <a:t>To determine if differences are significant, ANOVA examines variances between the samples, as well as variances within each sample.</a:t>
            </a:r>
          </a:p>
          <a:p>
            <a:endParaRPr lang="en-US" sz="2800" dirty="0"/>
          </a:p>
          <a:p>
            <a:r>
              <a:rPr lang="en-US" sz="2800" dirty="0" smtClean="0"/>
              <a:t>If overall (summed) </a:t>
            </a:r>
            <a:r>
              <a:rPr lang="en-US" sz="2800" dirty="0" smtClean="0">
                <a:solidFill>
                  <a:srgbClr val="FFE193"/>
                </a:solidFill>
              </a:rPr>
              <a:t>variance between samples </a:t>
            </a:r>
            <a:r>
              <a:rPr lang="en-US" sz="2800" u="sng" dirty="0" smtClean="0"/>
              <a:t>is larger than</a:t>
            </a:r>
            <a:r>
              <a:rPr lang="en-US" sz="2800" dirty="0" smtClean="0"/>
              <a:t> the overall (summed) </a:t>
            </a:r>
            <a:r>
              <a:rPr lang="en-US" sz="2800" dirty="0" smtClean="0">
                <a:solidFill>
                  <a:srgbClr val="FFE193"/>
                </a:solidFill>
              </a:rPr>
              <a:t>variance within samples</a:t>
            </a:r>
            <a:r>
              <a:rPr lang="en-US" sz="2800" dirty="0" smtClean="0"/>
              <a:t>, we know that </a:t>
            </a:r>
            <a:r>
              <a:rPr lang="en-US" sz="2800" dirty="0" smtClean="0">
                <a:solidFill>
                  <a:srgbClr val="FFE193"/>
                </a:solidFill>
              </a:rPr>
              <a:t>the dependent variable varies significantly</a:t>
            </a:r>
            <a:r>
              <a:rPr lang="en-US" sz="2800" dirty="0" smtClean="0"/>
              <a:t> across the different samples in our independent variable</a:t>
            </a:r>
          </a:p>
          <a:p>
            <a:pPr lvl="1"/>
            <a:r>
              <a:rPr lang="en-US" sz="2200" dirty="0" smtClean="0">
                <a:solidFill>
                  <a:srgbClr val="FFE193"/>
                </a:solidFill>
              </a:rPr>
              <a:t>The samples have significantly different means</a:t>
            </a:r>
            <a:endParaRPr lang="en-US" sz="2200" dirty="0">
              <a:solidFill>
                <a:srgbClr val="FFE193"/>
              </a:solidFill>
            </a:endParaRPr>
          </a:p>
          <a:p>
            <a:endParaRPr lang="en-US" sz="2800" dirty="0"/>
          </a:p>
          <a:p>
            <a:endParaRPr lang="en-US" dirty="0"/>
          </a:p>
          <a:p>
            <a:endParaRPr lang="en-US" dirty="0"/>
          </a:p>
        </p:txBody>
      </p:sp>
    </p:spTree>
    <p:extLst>
      <p:ext uri="{BB962C8B-B14F-4D97-AF65-F5344CB8AC3E}">
        <p14:creationId xmlns:p14="http://schemas.microsoft.com/office/powerpoint/2010/main" val="1204274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ANOVA</a:t>
            </a:r>
            <a:endParaRPr lang="en-US" dirty="0"/>
          </a:p>
        </p:txBody>
      </p:sp>
      <p:sp>
        <p:nvSpPr>
          <p:cNvPr id="3" name="Content Placeholder 2"/>
          <p:cNvSpPr>
            <a:spLocks noGrp="1"/>
          </p:cNvSpPr>
          <p:nvPr>
            <p:ph sz="quarter" idx="1"/>
          </p:nvPr>
        </p:nvSpPr>
        <p:spPr/>
        <p:txBody>
          <a:bodyPr>
            <a:normAutofit/>
          </a:bodyPr>
          <a:lstStyle/>
          <a:p>
            <a:r>
              <a:rPr lang="en-US" dirty="0" smtClean="0"/>
              <a:t>See pages 390-391</a:t>
            </a:r>
            <a:endParaRPr lang="en-US" dirty="0"/>
          </a:p>
        </p:txBody>
      </p:sp>
    </p:spTree>
    <p:extLst>
      <p:ext uri="{BB962C8B-B14F-4D97-AF65-F5344CB8AC3E}">
        <p14:creationId xmlns:p14="http://schemas.microsoft.com/office/powerpoint/2010/main" val="109043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ANOVA</a:t>
            </a:r>
            <a:endParaRPr lang="en-US" dirty="0"/>
          </a:p>
        </p:txBody>
      </p:sp>
      <p:sp>
        <p:nvSpPr>
          <p:cNvPr id="3" name="Content Placeholder 2"/>
          <p:cNvSpPr>
            <a:spLocks noGrp="1"/>
          </p:cNvSpPr>
          <p:nvPr>
            <p:ph sz="quarter" idx="1"/>
          </p:nvPr>
        </p:nvSpPr>
        <p:spPr/>
        <p:txBody>
          <a:bodyPr>
            <a:normAutofit/>
          </a:bodyPr>
          <a:lstStyle/>
          <a:p>
            <a:r>
              <a:rPr lang="en-US" dirty="0"/>
              <a:t>One-way ANOVA </a:t>
            </a:r>
            <a:endParaRPr lang="en-US" dirty="0" smtClean="0"/>
          </a:p>
          <a:p>
            <a:pPr lvl="1"/>
            <a:r>
              <a:rPr lang="en-US" dirty="0" smtClean="0"/>
              <a:t>ANOVA with </a:t>
            </a:r>
            <a:r>
              <a:rPr lang="en-US" dirty="0" smtClean="0">
                <a:solidFill>
                  <a:srgbClr val="FFE193"/>
                </a:solidFill>
              </a:rPr>
              <a:t>one </a:t>
            </a:r>
            <a:r>
              <a:rPr lang="en-US" dirty="0">
                <a:solidFill>
                  <a:srgbClr val="FFE193"/>
                </a:solidFill>
              </a:rPr>
              <a:t>dependent </a:t>
            </a:r>
            <a:r>
              <a:rPr lang="en-US" dirty="0"/>
              <a:t>and </a:t>
            </a:r>
            <a:r>
              <a:rPr lang="en-US" dirty="0">
                <a:solidFill>
                  <a:srgbClr val="FFE193"/>
                </a:solidFill>
              </a:rPr>
              <a:t>one independent </a:t>
            </a:r>
            <a:r>
              <a:rPr lang="en-US" dirty="0" smtClean="0"/>
              <a:t>variable</a:t>
            </a:r>
            <a:endParaRPr lang="en-US" dirty="0"/>
          </a:p>
        </p:txBody>
      </p:sp>
    </p:spTree>
    <p:extLst>
      <p:ext uri="{BB962C8B-B14F-4D97-AF65-F5344CB8AC3E}">
        <p14:creationId xmlns:p14="http://schemas.microsoft.com/office/powerpoint/2010/main" val="4031693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smtClean="0">
                <a:ea typeface="ＭＳ Ｐゴシック" pitchFamily="34" charset="-128"/>
              </a:rPr>
              <a:t>Hypothesis Testing with ANOVA</a:t>
            </a:r>
            <a:endParaRPr lang="en-US" dirty="0"/>
          </a:p>
        </p:txBody>
      </p:sp>
      <p:sp>
        <p:nvSpPr>
          <p:cNvPr id="3" name="Content Placeholder 2"/>
          <p:cNvSpPr>
            <a:spLocks noGrp="1"/>
          </p:cNvSpPr>
          <p:nvPr>
            <p:ph sz="quarter" idx="1"/>
          </p:nvPr>
        </p:nvSpPr>
        <p:spPr/>
        <p:txBody>
          <a:bodyPr/>
          <a:lstStyle/>
          <a:p>
            <a:r>
              <a:rPr lang="en-US" dirty="0" smtClean="0"/>
              <a:t>Assumptions</a:t>
            </a:r>
          </a:p>
          <a:p>
            <a:pPr lvl="1"/>
            <a:r>
              <a:rPr lang="en-US" dirty="0"/>
              <a:t>Independent random samples are </a:t>
            </a:r>
            <a:r>
              <a:rPr lang="en-US" dirty="0" smtClean="0"/>
              <a:t>used </a:t>
            </a:r>
          </a:p>
          <a:p>
            <a:pPr lvl="1"/>
            <a:r>
              <a:rPr lang="en-US" dirty="0" smtClean="0"/>
              <a:t>The </a:t>
            </a:r>
            <a:r>
              <a:rPr lang="en-US" dirty="0"/>
              <a:t>dependent variable is measured at the interval-ratio </a:t>
            </a:r>
            <a:r>
              <a:rPr lang="en-US" dirty="0" smtClean="0"/>
              <a:t>level</a:t>
            </a:r>
          </a:p>
          <a:p>
            <a:pPr lvl="1"/>
            <a:r>
              <a:rPr lang="en-US" dirty="0" smtClean="0"/>
              <a:t>The independent variable has more than two groups/categories</a:t>
            </a:r>
          </a:p>
          <a:p>
            <a:pPr lvl="1"/>
            <a:r>
              <a:rPr lang="en-US" dirty="0"/>
              <a:t>The population is normally distributed</a:t>
            </a:r>
          </a:p>
          <a:p>
            <a:pPr lvl="1"/>
            <a:endParaRPr lang="en-US" dirty="0" smtClean="0"/>
          </a:p>
        </p:txBody>
      </p:sp>
    </p:spTree>
    <p:extLst>
      <p:ext uri="{BB962C8B-B14F-4D97-AF65-F5344CB8AC3E}">
        <p14:creationId xmlns:p14="http://schemas.microsoft.com/office/powerpoint/2010/main" val="4153164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smtClean="0">
                <a:ea typeface="ＭＳ Ｐゴシック" pitchFamily="34" charset="-128"/>
              </a:rPr>
              <a:t>Hypothesis Testing with ANOVA</a:t>
            </a:r>
            <a:endParaRPr lang="en-US" dirty="0"/>
          </a:p>
        </p:txBody>
      </p:sp>
      <p:sp>
        <p:nvSpPr>
          <p:cNvPr id="3" name="Content Placeholder 2"/>
          <p:cNvSpPr>
            <a:spLocks noGrp="1"/>
          </p:cNvSpPr>
          <p:nvPr>
            <p:ph sz="quarter" idx="1"/>
          </p:nvPr>
        </p:nvSpPr>
        <p:spPr/>
        <p:txBody>
          <a:bodyPr/>
          <a:lstStyle/>
          <a:p>
            <a:r>
              <a:rPr lang="en-US" dirty="0"/>
              <a:t>Stating the </a:t>
            </a:r>
            <a:r>
              <a:rPr lang="en-US" dirty="0" smtClean="0"/>
              <a:t>Research </a:t>
            </a:r>
            <a:r>
              <a:rPr lang="en-US" dirty="0"/>
              <a:t>and Null </a:t>
            </a:r>
            <a:r>
              <a:rPr lang="en-US" dirty="0" smtClean="0"/>
              <a:t>Hypotheses</a:t>
            </a:r>
            <a:endParaRPr lang="en-US" dirty="0"/>
          </a:p>
          <a:p>
            <a:endParaRPr lang="en-US" dirty="0" smtClean="0"/>
          </a:p>
          <a:p>
            <a:endParaRPr lang="en-US" dirty="0" smtClean="0"/>
          </a:p>
        </p:txBody>
      </p:sp>
    </p:spTree>
    <p:extLst>
      <p:ext uri="{BB962C8B-B14F-4D97-AF65-F5344CB8AC3E}">
        <p14:creationId xmlns:p14="http://schemas.microsoft.com/office/powerpoint/2010/main" val="269523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smtClean="0">
                <a:ea typeface="ＭＳ Ｐゴシック" pitchFamily="34" charset="-128"/>
              </a:rPr>
              <a:t>Hypothesis Testing with ANOVA</a:t>
            </a:r>
            <a:endParaRPr lang="en-US" dirty="0"/>
          </a:p>
        </p:txBody>
      </p:sp>
      <p:sp>
        <p:nvSpPr>
          <p:cNvPr id="3" name="Content Placeholder 2"/>
          <p:cNvSpPr>
            <a:spLocks noGrp="1"/>
          </p:cNvSpPr>
          <p:nvPr>
            <p:ph sz="quarter" idx="1"/>
          </p:nvPr>
        </p:nvSpPr>
        <p:spPr/>
        <p:txBody>
          <a:bodyPr/>
          <a:lstStyle/>
          <a:p>
            <a:r>
              <a:rPr lang="en-US" dirty="0" smtClean="0"/>
              <a:t>Between-Group Sum of Squares</a:t>
            </a:r>
          </a:p>
          <a:p>
            <a:pPr lvl="1"/>
            <a:r>
              <a:rPr lang="en-US" dirty="0" smtClean="0"/>
              <a:t>The mean difference between all groups</a:t>
            </a:r>
          </a:p>
          <a:p>
            <a:pPr lvl="2"/>
            <a:endParaRPr lang="en-US"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4278793649"/>
              </p:ext>
            </p:extLst>
          </p:nvPr>
        </p:nvGraphicFramePr>
        <p:xfrm>
          <a:off x="1844675" y="2589213"/>
          <a:ext cx="5037138" cy="1131887"/>
        </p:xfrm>
        <a:graphic>
          <a:graphicData uri="http://schemas.openxmlformats.org/presentationml/2006/ole">
            <mc:AlternateContent xmlns:mc="http://schemas.openxmlformats.org/markup-compatibility/2006">
              <mc:Choice xmlns:v="urn:schemas-microsoft-com:vml" Requires="v">
                <p:oleObj spid="_x0000_s1061" name="Equation" r:id="rId4" imgW="1244600" imgH="279400" progId="Equation.3">
                  <p:embed/>
                </p:oleObj>
              </mc:Choice>
              <mc:Fallback>
                <p:oleObj name="Equation" r:id="rId4" imgW="1244600" imgH="279400" progId="Equation.3">
                  <p:embed/>
                  <p:pic>
                    <p:nvPicPr>
                      <p:cNvPr id="0" name="Picture 15"/>
                      <p:cNvPicPr>
                        <a:picLocks noChangeAspect="1" noChangeArrowheads="1"/>
                      </p:cNvPicPr>
                      <p:nvPr/>
                    </p:nvPicPr>
                    <p:blipFill>
                      <a:blip r:embed="rId5"/>
                      <a:srcRect/>
                      <a:stretch>
                        <a:fillRect/>
                      </a:stretch>
                    </p:blipFill>
                    <p:spPr bwMode="auto">
                      <a:xfrm>
                        <a:off x="1844675" y="2589213"/>
                        <a:ext cx="5037138" cy="113188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 name="Text Box 8"/>
          <p:cNvSpPr txBox="1">
            <a:spLocks noChangeArrowheads="1"/>
          </p:cNvSpPr>
          <p:nvPr/>
        </p:nvSpPr>
        <p:spPr bwMode="auto">
          <a:xfrm>
            <a:off x="931545" y="3773890"/>
            <a:ext cx="7553325"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r>
              <a:rPr lang="en-US" altLang="en-US" sz="2000" i="1" dirty="0" err="1" smtClean="0">
                <a:solidFill>
                  <a:schemeClr val="bg1"/>
                </a:solidFill>
              </a:rPr>
              <a:t>n</a:t>
            </a:r>
            <a:r>
              <a:rPr lang="en-US" altLang="en-US" sz="2000" i="1" baseline="-25000" dirty="0" err="1" smtClean="0">
                <a:solidFill>
                  <a:schemeClr val="bg1"/>
                </a:solidFill>
              </a:rPr>
              <a:t>k</a:t>
            </a:r>
            <a:r>
              <a:rPr lang="en-US" altLang="en-US" sz="2000" dirty="0" smtClean="0"/>
              <a:t> </a:t>
            </a:r>
            <a:r>
              <a:rPr lang="en-US" altLang="en-US" sz="2000" dirty="0"/>
              <a:t>= the number of cases in a </a:t>
            </a:r>
            <a:r>
              <a:rPr lang="en-US" altLang="en-US" sz="2000" dirty="0" smtClean="0"/>
              <a:t>sample</a:t>
            </a:r>
          </a:p>
          <a:p>
            <a:endParaRPr lang="en-US" altLang="en-US" sz="2000" dirty="0"/>
          </a:p>
          <a:p>
            <a:r>
              <a:rPr lang="en-US" altLang="en-US" sz="2000" dirty="0"/>
              <a:t>     = the mean of a </a:t>
            </a:r>
            <a:r>
              <a:rPr lang="en-US" altLang="en-US" sz="2000" dirty="0" smtClean="0"/>
              <a:t>sample</a:t>
            </a:r>
          </a:p>
          <a:p>
            <a:endParaRPr lang="en-US" altLang="en-US" sz="2000" dirty="0"/>
          </a:p>
          <a:p>
            <a:r>
              <a:rPr lang="en-US" altLang="en-US" sz="2000" dirty="0" smtClean="0"/>
              <a:t>     </a:t>
            </a:r>
            <a:r>
              <a:rPr lang="en-US" altLang="en-US" sz="2000" dirty="0"/>
              <a:t>= the overall mean</a:t>
            </a:r>
          </a:p>
        </p:txBody>
      </p:sp>
      <p:graphicFrame>
        <p:nvGraphicFramePr>
          <p:cNvPr id="6" name="Object 5"/>
          <p:cNvGraphicFramePr>
            <a:graphicFrameLocks noChangeAspect="1"/>
          </p:cNvGraphicFramePr>
          <p:nvPr>
            <p:extLst>
              <p:ext uri="{D42A27DB-BD31-4B8C-83A1-F6EECF244321}">
                <p14:modId xmlns:p14="http://schemas.microsoft.com/office/powerpoint/2010/main" val="1183889034"/>
              </p:ext>
            </p:extLst>
          </p:nvPr>
        </p:nvGraphicFramePr>
        <p:xfrm>
          <a:off x="886501" y="4355586"/>
          <a:ext cx="307975" cy="447675"/>
        </p:xfrm>
        <a:graphic>
          <a:graphicData uri="http://schemas.openxmlformats.org/presentationml/2006/ole">
            <mc:AlternateContent xmlns:mc="http://schemas.openxmlformats.org/markup-compatibility/2006">
              <mc:Choice xmlns:v="urn:schemas-microsoft-com:vml" Requires="v">
                <p:oleObj spid="_x0000_s1062" name="Equation" r:id="rId6" imgW="139639" imgH="203112" progId="Equation.3">
                  <p:embed/>
                </p:oleObj>
              </mc:Choice>
              <mc:Fallback>
                <p:oleObj name="Equation" r:id="rId6" imgW="139639" imgH="203112" progId="Equation.3">
                  <p:embed/>
                  <p:pic>
                    <p:nvPicPr>
                      <p:cNvPr id="0"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6501" y="4355586"/>
                        <a:ext cx="3079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pic>
        <p:nvPicPr>
          <p:cNvPr id="102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6659" y="4947906"/>
            <a:ext cx="428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8233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methods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Methods Them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Frankfort Nachmias_Statistic for a Diverse Society_PPT</Template>
  <TotalTime>2597</TotalTime>
  <Words>1525</Words>
  <Application>Microsoft Macintosh PowerPoint</Application>
  <PresentationFormat>On-screen Show (4:3)</PresentationFormat>
  <Paragraphs>198</Paragraphs>
  <Slides>30</Slides>
  <Notes>16</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30</vt:i4>
      </vt:variant>
    </vt:vector>
  </HeadingPairs>
  <TitlesOfParts>
    <vt:vector size="34" baseType="lpstr">
      <vt:lpstr>Custom Design</vt:lpstr>
      <vt:lpstr>methods_theme</vt:lpstr>
      <vt:lpstr>Methods Theme</vt:lpstr>
      <vt:lpstr>Equation</vt:lpstr>
      <vt:lpstr>Chapter 12 Analysis of Variance</vt:lpstr>
      <vt:lpstr>ANOVA</vt:lpstr>
      <vt:lpstr>ANOVA</vt:lpstr>
      <vt:lpstr>ANOVA</vt:lpstr>
      <vt:lpstr>Example: ANOVA</vt:lpstr>
      <vt:lpstr>ANOVA</vt:lpstr>
      <vt:lpstr>Hypothesis Testing with ANOVA</vt:lpstr>
      <vt:lpstr>Hypothesis Testing with ANOVA</vt:lpstr>
      <vt:lpstr>Hypothesis Testing with ANOVA</vt:lpstr>
      <vt:lpstr>Hypothesis Testing with ANOVA</vt:lpstr>
      <vt:lpstr>Hypothesis Testing with ANOVA</vt:lpstr>
      <vt:lpstr>Hypothesis Testing with ANOVA</vt:lpstr>
      <vt:lpstr>Hypothesis Testing with ANOVA</vt:lpstr>
      <vt:lpstr>Hypothesis Testing with ANOVA</vt:lpstr>
      <vt:lpstr>The F Statistic (ANOVA Value)</vt:lpstr>
      <vt:lpstr>Definitions</vt:lpstr>
      <vt:lpstr>Example: Education Levels by Sex and Race</vt:lpstr>
      <vt:lpstr>Example: Education Levels by Sex and Race</vt:lpstr>
      <vt:lpstr>Example: Education Levels by Sex and Race</vt:lpstr>
      <vt:lpstr>Example: Education Levels by Sex and Race</vt:lpstr>
      <vt:lpstr>Example: Education Levels by Sex and Race</vt:lpstr>
      <vt:lpstr>Example: Education Levels by Sex and Race</vt:lpstr>
      <vt:lpstr>PowerPoint Presentation</vt:lpstr>
      <vt:lpstr>The 5 Steps: A Summary</vt:lpstr>
      <vt:lpstr>The 5 Steps: A Summary</vt:lpstr>
      <vt:lpstr>The 5 Steps: A Summary</vt:lpstr>
      <vt:lpstr>The 5 Steps: A Summary</vt:lpstr>
      <vt:lpstr>The 5 Steps: A Summary</vt:lpstr>
      <vt:lpstr>The 5 Steps: A Summary</vt:lpstr>
      <vt:lpstr>Key Terms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Leblond, Rachael</dc:creator>
  <cp:lastModifiedBy>Burrel Vann</cp:lastModifiedBy>
  <cp:revision>31</cp:revision>
  <dcterms:created xsi:type="dcterms:W3CDTF">2013-12-06T01:46:03Z</dcterms:created>
  <dcterms:modified xsi:type="dcterms:W3CDTF">2017-05-05T22:38:38Z</dcterms:modified>
</cp:coreProperties>
</file>