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Override2.xml" ContentType="application/vnd.openxmlformats-officedocument.themeOverrid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0" r:id="rId2"/>
    <p:sldMasterId id="2147483682" r:id="rId3"/>
  </p:sldMasterIdLst>
  <p:notesMasterIdLst>
    <p:notesMasterId r:id="rId28"/>
  </p:notesMasterIdLst>
  <p:sldIdLst>
    <p:sldId id="256" r:id="rId4"/>
    <p:sldId id="257" r:id="rId5"/>
    <p:sldId id="259" r:id="rId6"/>
    <p:sldId id="262" r:id="rId7"/>
    <p:sldId id="260" r:id="rId8"/>
    <p:sldId id="261" r:id="rId9"/>
    <p:sldId id="258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5" r:id="rId22"/>
    <p:sldId id="276" r:id="rId23"/>
    <p:sldId id="278" r:id="rId24"/>
    <p:sldId id="277" r:id="rId25"/>
    <p:sldId id="279" r:id="rId26"/>
    <p:sldId id="274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8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9FE-1EE3-3345-867B-328EE096DC79}" type="datetimeFigureOut">
              <a:rPr lang="en-US" smtClean="0"/>
              <a:t>5/11/17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336D26-E96F-674E-9080-7CD8EF62B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87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this correlation is not PERFECT, because we know</a:t>
            </a:r>
            <a:r>
              <a:rPr lang="en-US" baseline="0" dirty="0" smtClean="0"/>
              <a:t> that some tall people weigh very little, and some short people weigh a lot.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36D26-E96F-674E-9080-7CD8EF62BE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30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this correlation is not PERFECT, because we know</a:t>
            </a:r>
            <a:r>
              <a:rPr lang="en-US" baseline="0" dirty="0" smtClean="0"/>
              <a:t> that some tall people weigh very little, and some short people weigh a lot.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36D26-E96F-674E-9080-7CD8EF62BE8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30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="0" dirty="0" smtClean="0"/>
              <a:t>One plot for males, one for females</a:t>
            </a:r>
          </a:p>
          <a:p>
            <a:pPr marL="171450" marR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="0" dirty="0" smtClean="0"/>
              <a:t>Each point depicts education and income</a:t>
            </a:r>
          </a:p>
          <a:p>
            <a:pPr marL="171450" marR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="0" dirty="0" smtClean="0"/>
              <a:t>Correlation stronger when points closely form line</a:t>
            </a:r>
          </a:p>
          <a:p>
            <a:pPr marL="171450" marR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="0" dirty="0" smtClean="0"/>
              <a:t>Female correlation between</a:t>
            </a:r>
            <a:r>
              <a:rPr lang="en-US" b="0" baseline="0" dirty="0" smtClean="0"/>
              <a:t> education and income is much stronger since points closer to line</a:t>
            </a:r>
          </a:p>
          <a:p>
            <a:pPr marL="171450" marR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="0" baseline="0" dirty="0" smtClean="0"/>
              <a:t>Because this is based on (variation from) the straight line, this is a linear relationship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36D26-E96F-674E-9080-7CD8EF62BE8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656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="0" i="0" dirty="0" smtClean="0"/>
              <a:t>Figure (a): relationship between education and income has positive correlation</a:t>
            </a:r>
          </a:p>
          <a:p>
            <a:pPr marL="171450" marR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="0" i="0" dirty="0" smtClean="0"/>
              <a:t>Figure (b):</a:t>
            </a:r>
            <a:r>
              <a:rPr lang="en-US" b="0" i="0" baseline="0" dirty="0" smtClean="0"/>
              <a:t> relationship between education and prejudice </a:t>
            </a:r>
            <a:r>
              <a:rPr lang="en-US" b="0" i="0" dirty="0" smtClean="0"/>
              <a:t>has negative correlation</a:t>
            </a:r>
          </a:p>
          <a:p>
            <a:pPr marL="171450" marR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="0" i="0" dirty="0" smtClean="0"/>
              <a:t>Another</a:t>
            </a:r>
            <a:r>
              <a:rPr lang="en-US" b="0" i="0" baseline="0" dirty="0" smtClean="0"/>
              <a:t> linear relationship</a:t>
            </a:r>
            <a:endParaRPr lang="en-US" b="0" i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36D26-E96F-674E-9080-7CD8EF62BE8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71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9FFD6-D02E-784E-8876-20C40ECB5B15}" type="datetimeFigureOut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BD6B8-89C3-B341-8806-FDF6BDC68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43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yriad Pro"/>
              <a:cs typeface="Myriad Pro"/>
            </a:endParaRPr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 smtClean="0">
                <a:solidFill>
                  <a:srgbClr val="FFFFFF"/>
                </a:solidFill>
              </a:defRPr>
            </a:lvl1pPr>
          </a:lstStyle>
          <a:p>
            <a:fld id="{9E955210-1050-5546-9F10-C922A94AA704}" type="datetimeFigureOut">
              <a:rPr lang="en-US" smtClean="0"/>
              <a:pPr/>
              <a:t>5/11/17</a:t>
            </a:fld>
            <a:endParaRPr lang="en-US" dirty="0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5/11/17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5/11/17</a:t>
            </a:fld>
            <a:endParaRPr lang="en-US" dirty="0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 smtClean="0">
                <a:solidFill>
                  <a:srgbClr val="FFFFFF"/>
                </a:solidFill>
              </a:defRPr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yriad Pro"/>
                <a:cs typeface="Myriad Pro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5/11/17</a:t>
            </a:fld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5/11/17</a:t>
            </a:fld>
            <a:endParaRPr lang="en-US" dirty="0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5/11/17</a:t>
            </a:fld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5/11/17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5/11/17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8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9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5/11/17</a:t>
            </a:fld>
            <a:endParaRPr lang="en-US" dirty="0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 smtClean="0"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5/11/17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1902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3352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9FFD6-D02E-784E-8876-20C40ECB5B15}" type="datetimeFigureOut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BD6B8-89C3-B341-8806-FDF6BDC68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649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5/11/17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yriad Pro"/>
              <a:cs typeface="Myriad Pro"/>
            </a:endParaRPr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 smtClean="0">
                <a:solidFill>
                  <a:srgbClr val="FFFFFF"/>
                </a:solidFill>
              </a:defRPr>
            </a:lvl1pPr>
          </a:lstStyle>
          <a:p>
            <a:fld id="{9E955210-1050-5546-9F10-C922A94AA704}" type="datetimeFigureOut">
              <a:rPr lang="en-US" smtClean="0"/>
              <a:pPr/>
              <a:t>5/11/17</a:t>
            </a:fld>
            <a:endParaRPr lang="en-US" dirty="0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5/11/17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5/11/17</a:t>
            </a:fld>
            <a:endParaRPr lang="en-US" dirty="0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 smtClean="0">
                <a:solidFill>
                  <a:srgbClr val="FFFFFF"/>
                </a:solidFill>
              </a:defRPr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yriad Pro"/>
                <a:cs typeface="Myriad Pro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5/11/17</a:t>
            </a:fld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5/11/17</a:t>
            </a:fld>
            <a:endParaRPr lang="en-US" dirty="0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5/11/17</a:t>
            </a:fld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5/11/17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5/11/17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8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9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5/11/17</a:t>
            </a:fld>
            <a:endParaRPr lang="en-US" dirty="0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 smtClean="0"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9FFD6-D02E-784E-8876-20C40ECB5B15}" type="datetimeFigureOut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BD6B8-89C3-B341-8806-FDF6BDC68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689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5/11/17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5/11/17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9FFD6-D02E-784E-8876-20C40ECB5B15}" type="datetimeFigureOut">
              <a:rPr lang="en-US" smtClean="0"/>
              <a:t>5/11/17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BD6B8-89C3-B341-8806-FDF6BDC68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50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9FFD6-D02E-784E-8876-20C40ECB5B15}" type="datetimeFigureOut">
              <a:rPr lang="en-US" smtClean="0"/>
              <a:t>5/11/17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BD6B8-89C3-B341-8806-FDF6BDC68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79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9FFD6-D02E-784E-8876-20C40ECB5B15}" type="datetimeFigureOut">
              <a:rPr lang="en-US" smtClean="0"/>
              <a:t>5/11/17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BD6B8-89C3-B341-8806-FDF6BDC68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5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9FFD6-D02E-784E-8876-20C40ECB5B15}" type="datetimeFigureOut">
              <a:rPr lang="en-US" smtClean="0"/>
              <a:t>5/11/17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BD6B8-89C3-B341-8806-FDF6BDC68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83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9FFD6-D02E-784E-8876-20C40ECB5B15}" type="datetimeFigureOut">
              <a:rPr lang="en-US" smtClean="0"/>
              <a:t>5/11/17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BD6B8-89C3-B341-8806-FDF6BDC68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477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9FFD6-D02E-784E-8876-20C40ECB5B15}" type="datetimeFigureOut">
              <a:rPr lang="en-US" smtClean="0"/>
              <a:t>5/11/17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BD6B8-89C3-B341-8806-FDF6BDC68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8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9FFD6-D02E-784E-8876-20C40ECB5B15}" type="datetimeFigureOut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BD6B8-89C3-B341-8806-FDF6BDC68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1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fld id="{D2D9375A-EECF-AC4A-9997-00D00C8B65AD}" type="datetimeFigureOut">
              <a:rPr lang="en-US" smtClean="0"/>
              <a:pPr/>
              <a:t>5/11/17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rgbClr val="FFFFFF"/>
                </a:solidFill>
                <a:latin typeface="+mn-lt"/>
              </a:defRPr>
            </a:lvl1pPr>
          </a:lstStyle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Myriad Pro"/>
          <a:ea typeface="+mj-ea"/>
          <a:cs typeface="Myriad Pro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Myriad Pro"/>
          <a:ea typeface="+mn-ea"/>
          <a:cs typeface="Myriad Pro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Myriad Pro"/>
          <a:ea typeface="+mn-ea"/>
          <a:cs typeface="Myriad Pro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Myriad Pro"/>
          <a:ea typeface="+mn-ea"/>
          <a:cs typeface="Myriad Pro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E66C7D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6BB76D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fld id="{D2D9375A-EECF-AC4A-9997-00D00C8B65AD}" type="datetimeFigureOut">
              <a:rPr lang="en-US" smtClean="0"/>
              <a:pPr/>
              <a:t>5/11/17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rgbClr val="FFFFFF"/>
                </a:solidFill>
                <a:latin typeface="+mn-lt"/>
              </a:defRPr>
            </a:lvl1pPr>
          </a:lstStyle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Myriad Pro"/>
          <a:ea typeface="+mj-ea"/>
          <a:cs typeface="Myriad Pro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Myriad Pro"/>
          <a:ea typeface="+mn-ea"/>
          <a:cs typeface="Myriad Pro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Myriad Pro"/>
          <a:ea typeface="+mn-ea"/>
          <a:cs typeface="Myriad Pro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Myriad Pro"/>
          <a:ea typeface="+mn-ea"/>
          <a:cs typeface="Myriad Pro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E66C7D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6BB76D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9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13</a:t>
            </a:r>
            <a:br>
              <a:rPr lang="en-US" dirty="0" smtClean="0"/>
            </a:br>
            <a:r>
              <a:rPr lang="en-US" dirty="0" smtClean="0"/>
              <a:t>Correlation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24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Extra: Nonlinear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Not </a:t>
            </a:r>
            <a:r>
              <a:rPr lang="en-US" dirty="0"/>
              <a:t>all relationships between X and Y form a straight </a:t>
            </a:r>
            <a:r>
              <a:rPr lang="en-US" dirty="0" smtClean="0"/>
              <a:t>line</a:t>
            </a:r>
          </a:p>
          <a:p>
            <a:endParaRPr lang="en-US" dirty="0"/>
          </a:p>
          <a:p>
            <a:r>
              <a:rPr lang="en-US" dirty="0"/>
              <a:t>Curvilinear </a:t>
            </a:r>
            <a:r>
              <a:rPr lang="en-US" dirty="0" smtClean="0"/>
              <a:t>correlation</a:t>
            </a:r>
          </a:p>
          <a:p>
            <a:pPr lvl="1"/>
            <a:r>
              <a:rPr lang="en-US" dirty="0" smtClean="0"/>
              <a:t>one </a:t>
            </a:r>
            <a:r>
              <a:rPr lang="en-US" dirty="0"/>
              <a:t>variable increases as the other increases until the relationship reverses itself </a:t>
            </a:r>
          </a:p>
        </p:txBody>
      </p:sp>
    </p:spTree>
    <p:extLst>
      <p:ext uri="{BB962C8B-B14F-4D97-AF65-F5344CB8AC3E}">
        <p14:creationId xmlns:p14="http://schemas.microsoft.com/office/powerpoint/2010/main" val="3971393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Pearson’s Correlation Coefficient (r)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Strength: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closer to </a:t>
            </a:r>
            <a:r>
              <a:rPr lang="en-US" dirty="0" smtClean="0"/>
              <a:t>±1.0</a:t>
            </a:r>
            <a:r>
              <a:rPr lang="en-US" dirty="0"/>
              <a:t>, the stronger the </a:t>
            </a:r>
            <a:r>
              <a:rPr lang="en-US" dirty="0" smtClean="0"/>
              <a:t>relationship</a:t>
            </a:r>
          </a:p>
          <a:p>
            <a:pPr lvl="1"/>
            <a:endParaRPr lang="en-US" dirty="0" smtClean="0"/>
          </a:p>
          <a:p>
            <a:r>
              <a:rPr lang="en-US" dirty="0"/>
              <a:t>Direction:</a:t>
            </a:r>
          </a:p>
          <a:p>
            <a:pPr lvl="1"/>
            <a:r>
              <a:rPr lang="en-US" dirty="0"/>
              <a:t>Ranges from -1.0 to +1.0</a:t>
            </a:r>
          </a:p>
          <a:p>
            <a:pPr lvl="2"/>
            <a:r>
              <a:rPr lang="en-US" dirty="0"/>
              <a:t>Negative: negative correlation</a:t>
            </a:r>
          </a:p>
          <a:p>
            <a:pPr lvl="2"/>
            <a:r>
              <a:rPr lang="en-US" dirty="0"/>
              <a:t>Positive: positive correlation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-</a:t>
            </a:r>
            <a:r>
              <a:rPr lang="en-US" dirty="0" smtClean="0"/>
              <a:t>0.7 </a:t>
            </a:r>
            <a:r>
              <a:rPr lang="en-US" dirty="0"/>
              <a:t>and +</a:t>
            </a:r>
            <a:r>
              <a:rPr lang="en-US" dirty="0" smtClean="0"/>
              <a:t>0.7 </a:t>
            </a:r>
            <a:r>
              <a:rPr lang="en-US" dirty="0"/>
              <a:t>have the same strength, </a:t>
            </a:r>
            <a:r>
              <a:rPr lang="en-US" dirty="0" smtClean="0"/>
              <a:t>but different </a:t>
            </a:r>
            <a:r>
              <a:rPr lang="en-US" dirty="0"/>
              <a:t>directions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737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Correlation Strength Cutoffs (Cohen 1988)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Weak/Small Correlation</a:t>
            </a:r>
          </a:p>
          <a:p>
            <a:pPr lvl="1"/>
            <a:r>
              <a:rPr lang="en-US" dirty="0" smtClean="0"/>
              <a:t>r less than/equal to .29 (r ≤ .29)</a:t>
            </a:r>
          </a:p>
          <a:p>
            <a:r>
              <a:rPr lang="en-US" dirty="0" smtClean="0"/>
              <a:t>Moderate Correlation</a:t>
            </a:r>
          </a:p>
          <a:p>
            <a:pPr lvl="1"/>
            <a:r>
              <a:rPr lang="en-US" dirty="0" smtClean="0"/>
              <a:t>r between .30 and .49 (.30 ≤ r ≤ .49)</a:t>
            </a:r>
          </a:p>
          <a:p>
            <a:r>
              <a:rPr lang="en-US" dirty="0" smtClean="0"/>
              <a:t>Strong Correlation</a:t>
            </a:r>
          </a:p>
          <a:p>
            <a:pPr lvl="1"/>
            <a:r>
              <a:rPr lang="en-US" dirty="0" smtClean="0"/>
              <a:t>r greater than/equal to .50 (r ≥ .50)</a:t>
            </a:r>
          </a:p>
        </p:txBody>
      </p:sp>
    </p:spTree>
    <p:extLst>
      <p:ext uri="{BB962C8B-B14F-4D97-AF65-F5344CB8AC3E}">
        <p14:creationId xmlns:p14="http://schemas.microsoft.com/office/powerpoint/2010/main" val="749555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Pearson’s Correlation Coefficient (r)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Uses the PRODUCT of the X and Y deviations from their means</a:t>
            </a:r>
          </a:p>
          <a:p>
            <a:pPr lvl="1"/>
            <a:r>
              <a:rPr lang="en-US" dirty="0" smtClean="0"/>
              <a:t>(X-</a:t>
            </a:r>
            <a:r>
              <a:rPr lang="en-US" u="sng" dirty="0" smtClean="0"/>
              <a:t>X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Example: tells us how much more or less education a person has from the mean education</a:t>
            </a:r>
          </a:p>
          <a:p>
            <a:pPr lvl="1"/>
            <a:r>
              <a:rPr lang="en-US" dirty="0" smtClean="0"/>
              <a:t>(Y-</a:t>
            </a:r>
            <a:r>
              <a:rPr lang="en-US" u="sng" dirty="0" smtClean="0"/>
              <a:t>Y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Example: tells us how much more or less income a person makes than the mean income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735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Pearson’s r</a:t>
            </a:r>
            <a:endParaRPr lang="en-US" dirty="0"/>
          </a:p>
        </p:txBody>
      </p:sp>
      <p:pic>
        <p:nvPicPr>
          <p:cNvPr id="4" name="Content Placeholder 3" descr="Screen Shot 2017-05-11 at 8.17.23 PM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6334" b="-7633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13836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Pearson’s r</a:t>
            </a:r>
            <a:endParaRPr lang="en-US" dirty="0"/>
          </a:p>
        </p:txBody>
      </p:sp>
      <p:pic>
        <p:nvPicPr>
          <p:cNvPr id="5" name="Content Placeholder 4" descr="Screen Shot 2017-05-11 at 8.17.38 PM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2854" b="-6285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07325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Degrees of Freedom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df</a:t>
            </a:r>
            <a:r>
              <a:rPr lang="en-US" dirty="0" smtClean="0"/>
              <a:t> = N-2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00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</a:t>
            </a:r>
            <a:r>
              <a:rPr lang="en-US" baseline="-25000" dirty="0" smtClean="0"/>
              <a:t>0</a:t>
            </a:r>
            <a:r>
              <a:rPr lang="en-US" dirty="0" smtClean="0"/>
              <a:t>: No relationship between the variables (in the population)</a:t>
            </a:r>
          </a:p>
          <a:p>
            <a:r>
              <a:rPr lang="en-US" dirty="0" smtClean="0"/>
              <a:t>H</a:t>
            </a:r>
            <a:r>
              <a:rPr lang="en-US" baseline="-25000" dirty="0" smtClean="0"/>
              <a:t>1</a:t>
            </a:r>
            <a:r>
              <a:rPr lang="en-US" dirty="0" smtClean="0"/>
              <a:t>: There is a relationship between the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119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logic is the same as usual, compare our calculated r value to the table r value</a:t>
            </a:r>
          </a:p>
          <a:p>
            <a:r>
              <a:rPr lang="en-US" dirty="0"/>
              <a:t>If calculated r &gt; table r, reject the null hypothesis</a:t>
            </a:r>
          </a:p>
          <a:p>
            <a:r>
              <a:rPr lang="en-US" dirty="0"/>
              <a:t>If calculated r &lt; table r, </a:t>
            </a:r>
            <a:r>
              <a:rPr lang="en-US" dirty="0" smtClean="0"/>
              <a:t>fail to reject the </a:t>
            </a:r>
            <a:r>
              <a:rPr lang="en-US" dirty="0"/>
              <a:t>null hypothesis</a:t>
            </a:r>
          </a:p>
        </p:txBody>
      </p:sp>
    </p:spTree>
    <p:extLst>
      <p:ext uri="{BB962C8B-B14F-4D97-AF65-F5344CB8AC3E}">
        <p14:creationId xmlns:p14="http://schemas.microsoft.com/office/powerpoint/2010/main" val="3969826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Father’s Education Years (X) and Child’s Education Years (Y)</a:t>
            </a:r>
            <a:endParaRPr lang="en-US" dirty="0"/>
          </a:p>
        </p:txBody>
      </p:sp>
      <p:pic>
        <p:nvPicPr>
          <p:cNvPr id="6" name="Content Placeholder 5" descr="IMG_4689.JP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008" r="-18008"/>
          <a:stretch>
            <a:fillRect/>
          </a:stretch>
        </p:blipFill>
        <p:spPr>
          <a:xfrm rot="5400000">
            <a:off x="1201661" y="1949783"/>
            <a:ext cx="6905522" cy="4559623"/>
          </a:xfrm>
        </p:spPr>
      </p:pic>
    </p:spTree>
    <p:extLst>
      <p:ext uri="{BB962C8B-B14F-4D97-AF65-F5344CB8AC3E}">
        <p14:creationId xmlns:p14="http://schemas.microsoft.com/office/powerpoint/2010/main" val="4009351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 far we haven’t looked at the </a:t>
            </a:r>
            <a:r>
              <a:rPr lang="en-US" u="sng" dirty="0" smtClean="0"/>
              <a:t>strength</a:t>
            </a:r>
            <a:r>
              <a:rPr lang="en-US" dirty="0" smtClean="0"/>
              <a:t> or </a:t>
            </a:r>
            <a:r>
              <a:rPr lang="en-US" u="sng" dirty="0" smtClean="0"/>
              <a:t>direction</a:t>
            </a:r>
            <a:r>
              <a:rPr lang="en-US" dirty="0" smtClean="0"/>
              <a:t> of the association between two variables</a:t>
            </a:r>
          </a:p>
          <a:p>
            <a:endParaRPr lang="en-US" dirty="0"/>
          </a:p>
          <a:p>
            <a:r>
              <a:rPr lang="en-US" dirty="0" smtClean="0"/>
              <a:t>“Co-relation”: </a:t>
            </a:r>
          </a:p>
          <a:p>
            <a:pPr lvl="1"/>
            <a:r>
              <a:rPr lang="en-US" dirty="0" smtClean="0"/>
              <a:t>The relationship between two interval-ratio variables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Correlation:</a:t>
            </a:r>
          </a:p>
          <a:p>
            <a:pPr lvl="1"/>
            <a:r>
              <a:rPr lang="en-US" dirty="0" smtClean="0"/>
              <a:t>Describes strength and direction of relationships in a linear fashion</a:t>
            </a:r>
          </a:p>
        </p:txBody>
      </p:sp>
    </p:spTree>
    <p:extLst>
      <p:ext uri="{BB962C8B-B14F-4D97-AF65-F5344CB8AC3E}">
        <p14:creationId xmlns:p14="http://schemas.microsoft.com/office/powerpoint/2010/main" val="792939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Father’s Education Years (X) and Child’s Education Years (Y)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Next, we </a:t>
            </a:r>
            <a:r>
              <a:rPr lang="en-US" sz="2800" dirty="0" smtClean="0"/>
              <a:t>use the following table based </a:t>
            </a:r>
            <a:r>
              <a:rPr lang="en-US" sz="2800" dirty="0"/>
              <a:t>on our alpha level (</a:t>
            </a:r>
            <a:r>
              <a:rPr lang="en-US" sz="2800" dirty="0">
                <a:solidFill>
                  <a:srgbClr val="FFE193"/>
                </a:solidFill>
              </a:rPr>
              <a:t>α = .05 </a:t>
            </a:r>
            <a:r>
              <a:rPr lang="en-US" sz="2800" dirty="0"/>
              <a:t>or </a:t>
            </a: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α = .01</a:t>
            </a:r>
            <a:r>
              <a:rPr lang="en-US" sz="2800" dirty="0"/>
              <a:t>)</a:t>
            </a:r>
          </a:p>
          <a:p>
            <a:r>
              <a:rPr lang="en-US" sz="2800" dirty="0"/>
              <a:t>Table will help us determine whether or not our obtained </a:t>
            </a:r>
            <a:r>
              <a:rPr lang="en-US" sz="2800" dirty="0" smtClean="0"/>
              <a:t>r </a:t>
            </a:r>
            <a:r>
              <a:rPr lang="en-US" sz="2800" dirty="0"/>
              <a:t>is significant at either the .05 or .01 level </a:t>
            </a:r>
          </a:p>
          <a:p>
            <a:pPr lvl="1"/>
            <a:r>
              <a:rPr lang="en-US" dirty="0"/>
              <a:t>Begin with the </a:t>
            </a:r>
            <a:r>
              <a:rPr lang="en-US" dirty="0">
                <a:solidFill>
                  <a:srgbClr val="FFE193"/>
                </a:solidFill>
              </a:rPr>
              <a:t>α = .05 </a:t>
            </a:r>
            <a:r>
              <a:rPr lang="en-US" dirty="0"/>
              <a:t>table</a:t>
            </a:r>
          </a:p>
          <a:p>
            <a:pPr lvl="1"/>
            <a:r>
              <a:rPr lang="en-US" dirty="0"/>
              <a:t>Select the </a:t>
            </a:r>
            <a:r>
              <a:rPr lang="en-US" dirty="0">
                <a:solidFill>
                  <a:srgbClr val="FFE193"/>
                </a:solidFill>
              </a:rPr>
              <a:t>column associated with our α</a:t>
            </a:r>
            <a:r>
              <a:rPr lang="en-US" dirty="0" smtClean="0">
                <a:solidFill>
                  <a:srgbClr val="FFE193"/>
                </a:solidFill>
              </a:rPr>
              <a:t> </a:t>
            </a:r>
            <a:r>
              <a:rPr lang="en-US" dirty="0"/>
              <a:t>value and the </a:t>
            </a:r>
            <a:r>
              <a:rPr lang="en-US" dirty="0">
                <a:solidFill>
                  <a:srgbClr val="FFE193"/>
                </a:solidFill>
              </a:rPr>
              <a:t>row associated with our </a:t>
            </a:r>
            <a:r>
              <a:rPr lang="en-US" dirty="0" err="1" smtClean="0">
                <a:solidFill>
                  <a:srgbClr val="FFE193"/>
                </a:solidFill>
              </a:rPr>
              <a:t>df</a:t>
            </a:r>
            <a:r>
              <a:rPr lang="en-US" baseline="-25000" dirty="0" smtClean="0">
                <a:solidFill>
                  <a:srgbClr val="FFE193"/>
                </a:solidFill>
              </a:rPr>
              <a:t> </a:t>
            </a:r>
            <a:r>
              <a:rPr lang="en-US" dirty="0"/>
              <a:t>value, we find the value that intersects both. </a:t>
            </a:r>
            <a:r>
              <a:rPr lang="en-US" dirty="0">
                <a:solidFill>
                  <a:srgbClr val="FFE193"/>
                </a:solidFill>
              </a:rPr>
              <a:t>This is our critical </a:t>
            </a:r>
            <a:r>
              <a:rPr lang="en-US" dirty="0" smtClean="0">
                <a:solidFill>
                  <a:srgbClr val="FFE193"/>
                </a:solidFill>
              </a:rPr>
              <a:t>r</a:t>
            </a:r>
            <a:r>
              <a:rPr lang="en-US" dirty="0" smtClean="0"/>
              <a:t>.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solidFill>
                  <a:srgbClr val="FFE193"/>
                </a:solidFill>
              </a:rPr>
              <a:t>If our obtained </a:t>
            </a:r>
            <a:r>
              <a:rPr lang="en-US" dirty="0" smtClean="0">
                <a:solidFill>
                  <a:srgbClr val="FFE193"/>
                </a:solidFill>
              </a:rPr>
              <a:t>r </a:t>
            </a:r>
            <a:r>
              <a:rPr lang="en-US" dirty="0">
                <a:solidFill>
                  <a:srgbClr val="FFE193"/>
                </a:solidFill>
              </a:rPr>
              <a:t>is larger than the critical </a:t>
            </a:r>
            <a:r>
              <a:rPr lang="en-US" dirty="0" smtClean="0">
                <a:solidFill>
                  <a:srgbClr val="FFE193"/>
                </a:solidFill>
              </a:rPr>
              <a:t>r, </a:t>
            </a:r>
            <a:r>
              <a:rPr lang="en-US" dirty="0">
                <a:solidFill>
                  <a:srgbClr val="FFE193"/>
                </a:solidFill>
              </a:rPr>
              <a:t>we know our obtained </a:t>
            </a:r>
            <a:r>
              <a:rPr lang="en-US" dirty="0" smtClean="0">
                <a:solidFill>
                  <a:srgbClr val="FFE193"/>
                </a:solidFill>
              </a:rPr>
              <a:t>r is </a:t>
            </a:r>
            <a:r>
              <a:rPr lang="en-US" dirty="0">
                <a:solidFill>
                  <a:srgbClr val="FFE193"/>
                </a:solidFill>
              </a:rPr>
              <a:t>significant (at least at the p=.05 level)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092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Father’s Education Years (X) and Child’s Education Years (Y)</a:t>
            </a:r>
            <a:endParaRPr lang="en-US" dirty="0"/>
          </a:p>
        </p:txBody>
      </p:sp>
      <p:pic>
        <p:nvPicPr>
          <p:cNvPr id="4" name="Content Placeholder 3" descr="IMG_4691.JP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678" r="-40678"/>
          <a:stretch>
            <a:fillRect/>
          </a:stretch>
        </p:blipFill>
        <p:spPr>
          <a:xfrm rot="5400000">
            <a:off x="744813" y="1529544"/>
            <a:ext cx="8153400" cy="5094311"/>
          </a:xfrm>
        </p:spPr>
      </p:pic>
    </p:spTree>
    <p:extLst>
      <p:ext uri="{BB962C8B-B14F-4D97-AF65-F5344CB8AC3E}">
        <p14:creationId xmlns:p14="http://schemas.microsoft.com/office/powerpoint/2010/main" val="590052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Father’s Education Years (X) and Child’s Education Years (Y)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our example, we have the following:</a:t>
            </a:r>
          </a:p>
          <a:p>
            <a:r>
              <a:rPr lang="en-US" dirty="0" err="1" smtClean="0"/>
              <a:t>df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>
                <a:solidFill>
                  <a:srgbClr val="FFE193"/>
                </a:solidFill>
              </a:rPr>
              <a:t>8-2 = 6</a:t>
            </a:r>
            <a:endParaRPr lang="en-US" dirty="0">
              <a:solidFill>
                <a:srgbClr val="FFE193"/>
              </a:solidFill>
            </a:endParaRPr>
          </a:p>
          <a:p>
            <a:r>
              <a:rPr lang="en-US" dirty="0" smtClean="0"/>
              <a:t>r </a:t>
            </a:r>
            <a:r>
              <a:rPr lang="en-US" dirty="0"/>
              <a:t>= </a:t>
            </a:r>
            <a:r>
              <a:rPr lang="en-US" dirty="0" smtClean="0">
                <a:solidFill>
                  <a:srgbClr val="FFE193"/>
                </a:solidFill>
              </a:rPr>
              <a:t>+.24</a:t>
            </a:r>
            <a:endParaRPr lang="en-US" dirty="0"/>
          </a:p>
          <a:p>
            <a:pPr lvl="1"/>
            <a:r>
              <a:rPr lang="en-US" sz="2400" dirty="0"/>
              <a:t>In our </a:t>
            </a:r>
            <a:r>
              <a:rPr lang="en-US" sz="2400" dirty="0" smtClean="0"/>
              <a:t>table 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E193"/>
                </a:solidFill>
              </a:rPr>
              <a:t>α = .05 </a:t>
            </a:r>
            <a:r>
              <a:rPr lang="en-US" sz="2400" dirty="0"/>
              <a:t>), we follow the </a:t>
            </a:r>
            <a:r>
              <a:rPr lang="en-US" sz="2400" dirty="0" err="1"/>
              <a:t>df</a:t>
            </a:r>
            <a:r>
              <a:rPr lang="en-US" sz="2400" dirty="0"/>
              <a:t> = </a:t>
            </a:r>
            <a:r>
              <a:rPr lang="en-US" sz="2400" dirty="0" smtClean="0">
                <a:solidFill>
                  <a:srgbClr val="FFE193"/>
                </a:solidFill>
              </a:rPr>
              <a:t>6</a:t>
            </a:r>
            <a:r>
              <a:rPr lang="en-US" sz="2400" dirty="0" smtClean="0">
                <a:solidFill>
                  <a:srgbClr val="FFFFFF"/>
                </a:solidFill>
              </a:rPr>
              <a:t> row and get a </a:t>
            </a:r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critical r 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 </a:t>
            </a:r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± .7067</a:t>
            </a:r>
            <a:endParaRPr lang="en-US" sz="2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en-US" sz="2000" dirty="0"/>
              <a:t>Because our obtained </a:t>
            </a:r>
            <a:r>
              <a:rPr lang="en-US" sz="2000" dirty="0" smtClean="0"/>
              <a:t>r </a:t>
            </a:r>
            <a:r>
              <a:rPr lang="en-US" sz="2000" dirty="0"/>
              <a:t>is </a:t>
            </a:r>
            <a:r>
              <a:rPr lang="en-US" sz="2000" dirty="0" smtClean="0"/>
              <a:t>smaller than </a:t>
            </a:r>
            <a:r>
              <a:rPr lang="en-US" sz="2000" dirty="0"/>
              <a:t>the critical </a:t>
            </a:r>
            <a:r>
              <a:rPr lang="en-US" sz="2000" dirty="0" smtClean="0"/>
              <a:t>r, </a:t>
            </a:r>
            <a:r>
              <a:rPr lang="en-US" sz="2000" dirty="0"/>
              <a:t>we know that our </a:t>
            </a:r>
            <a:r>
              <a:rPr lang="en-US" sz="2000" dirty="0" smtClean="0"/>
              <a:t>r </a:t>
            </a:r>
            <a:r>
              <a:rPr lang="en-US" sz="2000" dirty="0"/>
              <a:t>is </a:t>
            </a:r>
            <a:r>
              <a:rPr lang="en-US" sz="2000" dirty="0" smtClean="0"/>
              <a:t>not significant</a:t>
            </a:r>
            <a:r>
              <a:rPr lang="en-US" sz="2000" dirty="0"/>
              <a:t>, meaning that </a:t>
            </a:r>
            <a:r>
              <a:rPr lang="en-US" sz="2000" dirty="0" smtClean="0"/>
              <a:t>the relationship (likely) does not exist in the population. </a:t>
            </a:r>
            <a:endParaRPr lang="en-US" sz="2000" dirty="0"/>
          </a:p>
          <a:p>
            <a:pPr lvl="1"/>
            <a:r>
              <a:rPr lang="en-US" sz="2000" i="1" dirty="0" smtClean="0">
                <a:solidFill>
                  <a:srgbClr val="FFE193"/>
                </a:solidFill>
              </a:rPr>
              <a:t>p</a:t>
            </a:r>
            <a:r>
              <a:rPr lang="en-US" sz="2000" dirty="0" smtClean="0">
                <a:solidFill>
                  <a:srgbClr val="FFE193"/>
                </a:solidFill>
              </a:rPr>
              <a:t> &gt; </a:t>
            </a:r>
            <a:r>
              <a:rPr lang="en-US" sz="2000" dirty="0">
                <a:solidFill>
                  <a:srgbClr val="FFE193"/>
                </a:solidFill>
              </a:rPr>
              <a:t>.05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408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Reporting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Report </a:t>
            </a:r>
          </a:p>
          <a:p>
            <a:pPr lvl="1"/>
            <a:r>
              <a:rPr lang="en-US" dirty="0"/>
              <a:t>The test used</a:t>
            </a:r>
          </a:p>
          <a:p>
            <a:pPr lvl="1"/>
            <a:r>
              <a:rPr lang="en-US" dirty="0"/>
              <a:t>If you reject or fail to reject the null hypothesis</a:t>
            </a:r>
          </a:p>
          <a:p>
            <a:pPr lvl="1"/>
            <a:r>
              <a:rPr lang="en-US" dirty="0"/>
              <a:t>The variables used in the analysis</a:t>
            </a:r>
          </a:p>
          <a:p>
            <a:pPr lvl="1"/>
            <a:r>
              <a:rPr lang="en-US" dirty="0"/>
              <a:t>The degrees of freedom, calculated value of the test, and p-value</a:t>
            </a:r>
          </a:p>
          <a:p>
            <a:pPr lvl="2"/>
            <a:r>
              <a:rPr lang="en-US" dirty="0" smtClean="0"/>
              <a:t>r(</a:t>
            </a:r>
            <a:r>
              <a:rPr lang="en-US" b="1" u="sng" dirty="0" err="1" smtClean="0">
                <a:solidFill>
                  <a:srgbClr val="FFE193"/>
                </a:solidFill>
              </a:rPr>
              <a:t>df</a:t>
            </a:r>
            <a:r>
              <a:rPr lang="en-US" dirty="0" smtClean="0"/>
              <a:t>) </a:t>
            </a:r>
            <a:r>
              <a:rPr lang="en-US" dirty="0"/>
              <a:t>= </a:t>
            </a:r>
            <a:r>
              <a:rPr lang="en-US" b="1" u="sng" dirty="0" smtClean="0">
                <a:solidFill>
                  <a:srgbClr val="FFE193"/>
                </a:solidFill>
              </a:rPr>
              <a:t>r </a:t>
            </a:r>
            <a:r>
              <a:rPr lang="en-US" b="1" u="sng" dirty="0">
                <a:solidFill>
                  <a:srgbClr val="FFE193"/>
                </a:solidFill>
              </a:rPr>
              <a:t>value</a:t>
            </a:r>
            <a:r>
              <a:rPr lang="en-US" dirty="0"/>
              <a:t>, </a:t>
            </a:r>
            <a:r>
              <a:rPr lang="en-US" b="1" u="sng" dirty="0">
                <a:solidFill>
                  <a:srgbClr val="FFE193"/>
                </a:solidFill>
              </a:rPr>
              <a:t>p-value</a:t>
            </a:r>
          </a:p>
          <a:p>
            <a:pPr lvl="2"/>
            <a:endParaRPr lang="en-US" dirty="0"/>
          </a:p>
          <a:p>
            <a:pPr lvl="1"/>
            <a:r>
              <a:rPr lang="en-US" sz="2400" dirty="0"/>
              <a:t>“</a:t>
            </a:r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Using the Pearson correlation, 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 fail to reject the null hypothesis that there is no </a:t>
            </a:r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relationship between father’s education level and child’s education level, r(</a:t>
            </a:r>
            <a:r>
              <a:rPr lang="en-US" sz="2400" u="sng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6</a:t>
            </a:r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) 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 </a:t>
            </a:r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+.24, </a:t>
            </a:r>
            <a:r>
              <a:rPr lang="en-US" sz="2400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&gt; 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.05</a:t>
            </a:r>
            <a:r>
              <a:rPr lang="en-US" sz="2400" dirty="0"/>
              <a:t>”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768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Pearson’s Correlation Coefficient (r)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Interval </a:t>
            </a:r>
            <a:r>
              <a:rPr lang="en-US" dirty="0" smtClean="0"/>
              <a:t>variables</a:t>
            </a:r>
            <a:endParaRPr lang="en-US" dirty="0"/>
          </a:p>
          <a:p>
            <a:r>
              <a:rPr lang="en-US" dirty="0"/>
              <a:t>Random sampling</a:t>
            </a:r>
          </a:p>
          <a:p>
            <a:r>
              <a:rPr lang="en-US" dirty="0"/>
              <a:t>Normally distributed characteristics- in small samples especially (N &lt; 30) a skewed distribution will throw off your </a:t>
            </a:r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177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Weight and Height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know that both are associated because the taller a person is, the more they tend to weigh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219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Education and Income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know that both are associated because the more educated a person is, the more they tend to make in income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546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Strength of 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Correlations vary in strength</a:t>
            </a:r>
          </a:p>
          <a:p>
            <a:r>
              <a:rPr lang="en-US" dirty="0" smtClean="0"/>
              <a:t>Can visualize using scatterplot</a:t>
            </a:r>
          </a:p>
          <a:p>
            <a:pPr lvl="1"/>
            <a:r>
              <a:rPr lang="en-US" dirty="0" smtClean="0"/>
              <a:t>IV on X axis, DV on Y axis</a:t>
            </a:r>
          </a:p>
          <a:p>
            <a:pPr lvl="1"/>
            <a:r>
              <a:rPr lang="en-US" dirty="0"/>
              <a:t>Easier to call one variable X (IV) and the other Y (DV)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243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Strength of Correlation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 t="-11054" b="-11054"/>
          <a:stretch>
            <a:fillRect/>
          </a:stretch>
        </p:blipFill>
        <p:spPr bwMode="auto"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94323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Strength of 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Perfect correlation means that the every x and y value fall directly on the line (no variation)</a:t>
            </a:r>
          </a:p>
          <a:p>
            <a:pPr lvl="1"/>
            <a:r>
              <a:rPr lang="en-US" dirty="0" smtClean="0"/>
              <a:t>Perfect correlation rarely seen in the real world</a:t>
            </a:r>
          </a:p>
        </p:txBody>
      </p:sp>
    </p:spTree>
    <p:extLst>
      <p:ext uri="{BB962C8B-B14F-4D97-AF65-F5344CB8AC3E}">
        <p14:creationId xmlns:p14="http://schemas.microsoft.com/office/powerpoint/2010/main" val="924788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Direction of 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Positive </a:t>
            </a:r>
            <a:r>
              <a:rPr lang="en-US" dirty="0" smtClean="0"/>
              <a:t>correlation</a:t>
            </a:r>
          </a:p>
          <a:p>
            <a:pPr lvl="1"/>
            <a:r>
              <a:rPr lang="en-US" dirty="0" smtClean="0"/>
              <a:t>Relationships in the SAME direction</a:t>
            </a:r>
          </a:p>
          <a:p>
            <a:pPr lvl="1"/>
            <a:r>
              <a:rPr lang="en-US" dirty="0" smtClean="0"/>
              <a:t>As one variable increases, the other variable increases</a:t>
            </a:r>
          </a:p>
          <a:p>
            <a:pPr lvl="1"/>
            <a:r>
              <a:rPr lang="en-US" dirty="0" smtClean="0"/>
              <a:t>As one variable decreases, the other variable decreases</a:t>
            </a:r>
            <a:endParaRPr lang="en-US" dirty="0"/>
          </a:p>
          <a:p>
            <a:r>
              <a:rPr lang="en-US" dirty="0"/>
              <a:t>Negative </a:t>
            </a:r>
            <a:r>
              <a:rPr lang="en-US" dirty="0" smtClean="0"/>
              <a:t>correlation</a:t>
            </a:r>
          </a:p>
          <a:p>
            <a:pPr lvl="1"/>
            <a:r>
              <a:rPr lang="en-US" dirty="0" smtClean="0"/>
              <a:t>inverse relationship; relationships in the OPPOSITE direction</a:t>
            </a:r>
            <a:endParaRPr lang="en-US" dirty="0"/>
          </a:p>
          <a:p>
            <a:pPr lvl="1"/>
            <a:r>
              <a:rPr lang="en-US" dirty="0" smtClean="0"/>
              <a:t>as </a:t>
            </a:r>
            <a:r>
              <a:rPr lang="en-US" dirty="0"/>
              <a:t>the score for one variable increases, the other </a:t>
            </a:r>
            <a:r>
              <a:rPr lang="en-US" dirty="0" smtClean="0"/>
              <a:t>decreases (vice versa)</a:t>
            </a:r>
          </a:p>
        </p:txBody>
      </p:sp>
    </p:spTree>
    <p:extLst>
      <p:ext uri="{BB962C8B-B14F-4D97-AF65-F5344CB8AC3E}">
        <p14:creationId xmlns:p14="http://schemas.microsoft.com/office/powerpoint/2010/main" val="2324159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Direction of Correlation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 t="-11684" b="-11684"/>
          <a:stretch>
            <a:fillRect/>
          </a:stretch>
        </p:blipFill>
        <p:spPr bwMode="auto"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94456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methods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ethods Them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Methods Them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ppt/theme/themeOverride2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methods_theme.thmx</Template>
  <TotalTime>133</TotalTime>
  <Words>1016</Words>
  <Application>Microsoft Macintosh PowerPoint</Application>
  <PresentationFormat>On-screen Show (4:3)</PresentationFormat>
  <Paragraphs>113</Paragraphs>
  <Slides>24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methods_theme</vt:lpstr>
      <vt:lpstr>Methods Theme</vt:lpstr>
      <vt:lpstr>1_Methods Theme</vt:lpstr>
      <vt:lpstr>Chapter 13 Correlation</vt:lpstr>
      <vt:lpstr>Why Correlation</vt:lpstr>
      <vt:lpstr>Example: Weight and Height</vt:lpstr>
      <vt:lpstr>Example: Education and Income</vt:lpstr>
      <vt:lpstr>Strength of Correlation</vt:lpstr>
      <vt:lpstr>Strength of Correlation</vt:lpstr>
      <vt:lpstr>Strength of Correlation</vt:lpstr>
      <vt:lpstr>Direction of Correlation</vt:lpstr>
      <vt:lpstr>Direction of Correlation</vt:lpstr>
      <vt:lpstr>Extra: Nonlinear Relationships</vt:lpstr>
      <vt:lpstr>Pearson’s Correlation Coefficient (r)</vt:lpstr>
      <vt:lpstr>Correlation Strength Cutoffs (Cohen 1988) </vt:lpstr>
      <vt:lpstr>Pearson’s Correlation Coefficient (r)</vt:lpstr>
      <vt:lpstr>Pearson’s r</vt:lpstr>
      <vt:lpstr>Pearson’s r</vt:lpstr>
      <vt:lpstr>Degrees of Freedom</vt:lpstr>
      <vt:lpstr>Hypothesis Testing</vt:lpstr>
      <vt:lpstr>Hypothesis Testing</vt:lpstr>
      <vt:lpstr>Example: Father’s Education Years (X) and Child’s Education Years (Y)</vt:lpstr>
      <vt:lpstr>Example: Father’s Education Years (X) and Child’s Education Years (Y)</vt:lpstr>
      <vt:lpstr>Example: Father’s Education Years (X) and Child’s Education Years (Y)</vt:lpstr>
      <vt:lpstr>Example: Father’s Education Years (X) and Child’s Education Years (Y)</vt:lpstr>
      <vt:lpstr>Reporting r</vt:lpstr>
      <vt:lpstr>Pearson’s Correlation Coefficient (r) Assumptions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13 Correlation</dc:title>
  <dc:creator>Burrel Vann</dc:creator>
  <cp:lastModifiedBy>Burrel Vann</cp:lastModifiedBy>
  <cp:revision>27</cp:revision>
  <dcterms:created xsi:type="dcterms:W3CDTF">2017-05-11T19:52:09Z</dcterms:created>
  <dcterms:modified xsi:type="dcterms:W3CDTF">2017-05-12T03:53:32Z</dcterms:modified>
</cp:coreProperties>
</file>