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24"/>
  </p:notesMasterIdLst>
  <p:sldIdLst>
    <p:sldId id="256" r:id="rId3"/>
    <p:sldId id="257" r:id="rId4"/>
    <p:sldId id="282" r:id="rId5"/>
    <p:sldId id="281" r:id="rId6"/>
    <p:sldId id="293" r:id="rId7"/>
    <p:sldId id="283" r:id="rId8"/>
    <p:sldId id="294" r:id="rId9"/>
    <p:sldId id="284" r:id="rId10"/>
    <p:sldId id="285" r:id="rId11"/>
    <p:sldId id="287" r:id="rId12"/>
    <p:sldId id="286" r:id="rId13"/>
    <p:sldId id="288" r:id="rId14"/>
    <p:sldId id="295" r:id="rId15"/>
    <p:sldId id="258" r:id="rId16"/>
    <p:sldId id="259" r:id="rId17"/>
    <p:sldId id="289" r:id="rId18"/>
    <p:sldId id="260" r:id="rId19"/>
    <p:sldId id="290" r:id="rId20"/>
    <p:sldId id="261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23" autoAdjust="0"/>
  </p:normalViewPr>
  <p:slideViewPr>
    <p:cSldViewPr snapToGrid="0" snapToObjects="1">
      <p:cViewPr>
        <p:scale>
          <a:sx n="78" d="100"/>
          <a:sy n="78" d="100"/>
        </p:scale>
        <p:origin x="-10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-228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06283-DBAB-6548-8798-FDA70591CD59}" type="datetimeFigureOut">
              <a:rPr lang="en-US" smtClean="0"/>
              <a:t>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F3E54-7D39-CB44-AE91-81649840D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4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=.15</a:t>
            </a:r>
            <a:r>
              <a:rPr lang="en-US" baseline="0" dirty="0" smtClean="0"/>
              <a:t> or 15%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1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4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4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067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760707"/>
            <a:ext cx="6477000" cy="2106693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2</a:t>
            </a:r>
            <a:br>
              <a:rPr lang="en-US" dirty="0"/>
            </a:br>
            <a:r>
              <a:rPr lang="en-US" dirty="0" smtClean="0"/>
              <a:t>Frequency </a:t>
            </a:r>
            <a:r>
              <a:rPr lang="en-US" dirty="0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Percentage Distributions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17670"/>
              </p:ext>
            </p:extLst>
          </p:nvPr>
        </p:nvGraphicFramePr>
        <p:xfrm>
          <a:off x="1211602" y="2259848"/>
          <a:ext cx="6749968" cy="32102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87492"/>
                <a:gridCol w="1687492"/>
                <a:gridCol w="1687492"/>
                <a:gridCol w="1687492"/>
              </a:tblGrid>
              <a:tr h="7171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Minimum 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Frequency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Proportion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Percentage</a:t>
                      </a:r>
                      <a:endParaRPr lang="en-US" sz="1600" dirty="0"/>
                    </a:p>
                  </a:txBody>
                  <a:tcPr/>
                </a:tc>
              </a:tr>
              <a:tr h="41551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1/27 = .037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3.7%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41551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.037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3.7%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41551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16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.333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33.3%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41551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17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.148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14.8%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415514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.444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44.4%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  <a:tr h="41551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Total (N)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27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1.0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100.0%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7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00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Frequency Distributions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Nominal Variables</a:t>
            </a:r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151063"/>
            <a:ext cx="6943725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3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6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Frequency Distributions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Ordinal Variables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292667"/>
            <a:ext cx="72310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4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Exercise: Ordinal Frequency Distributions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Construct ordinal frequency distribution for grade level of the students in this class</a:t>
            </a:r>
          </a:p>
          <a:p>
            <a:pPr lvl="1"/>
            <a:r>
              <a:rPr lang="en-US" dirty="0" smtClean="0"/>
              <a:t>Freshmen</a:t>
            </a:r>
          </a:p>
          <a:p>
            <a:pPr lvl="1"/>
            <a:r>
              <a:rPr lang="en-US" dirty="0" smtClean="0"/>
              <a:t>Sophomores</a:t>
            </a:r>
          </a:p>
          <a:p>
            <a:pPr lvl="1"/>
            <a:r>
              <a:rPr lang="en-US" dirty="0" smtClean="0"/>
              <a:t>Juniors</a:t>
            </a:r>
          </a:p>
          <a:p>
            <a:pPr lvl="1"/>
            <a:r>
              <a:rPr lang="en-US" dirty="0" smtClean="0"/>
              <a:t>Seniors (or greater)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3961"/>
            <a:ext cx="8153400" cy="1105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Cumulative Distributions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Cumulative frequency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distribution showing the frequency at or below each category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variable </a:t>
            </a:r>
          </a:p>
          <a:p>
            <a:pPr lvl="1"/>
            <a:endParaRPr lang="en-US" dirty="0"/>
          </a:p>
          <a:p>
            <a:r>
              <a:rPr lang="en-US" dirty="0"/>
              <a:t>Cumulative percentage </a:t>
            </a:r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distribution showing the percentage at or below each category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variable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Cumulative Frequency Distribution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3444" y="6187123"/>
            <a:ext cx="3320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*Doesn’t total to 100% due to rounding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84297"/>
              </p:ext>
            </p:extLst>
          </p:nvPr>
        </p:nvGraphicFramePr>
        <p:xfrm>
          <a:off x="1348297" y="2356582"/>
          <a:ext cx="6515584" cy="27431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8896"/>
                <a:gridCol w="1628896"/>
                <a:gridCol w="1483127"/>
                <a:gridCol w="17746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Minimum</a:t>
                      </a:r>
                      <a:r>
                        <a:rPr lang="en-US" sz="1400" baseline="0" dirty="0" smtClean="0"/>
                        <a:t> 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Freq. (f)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Percentage (%)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Cumulative Frequency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Cf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3.7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3.7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33.3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14.8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44.4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Total (N)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100.1*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Cumulative Percentage Distribution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187385"/>
            <a:ext cx="6542087" cy="349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21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number obtained by dividing the number of actual occurrences in a given time period by the number of possible </a:t>
            </a:r>
            <a:r>
              <a:rPr lang="en-US" dirty="0" smtClean="0"/>
              <a:t>occurrences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</a:t>
            </a:r>
            <a:r>
              <a:rPr lang="en-US" dirty="0" smtClean="0"/>
              <a:t>Determine </a:t>
            </a:r>
            <a:r>
              <a:rPr lang="en-US" dirty="0"/>
              <a:t>the 2014 Poverty </a:t>
            </a:r>
            <a:r>
              <a:rPr lang="en-US" dirty="0" smtClean="0"/>
              <a:t>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people in </a:t>
            </a:r>
            <a:r>
              <a:rPr lang="en-US" dirty="0"/>
              <a:t>poverty in 2014 (actual occurrences) divided by the total population in 2014 (possible occurrences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Poverty Population</a:t>
            </a:r>
          </a:p>
          <a:p>
            <a:pPr lvl="2"/>
            <a:r>
              <a:rPr lang="en-US" dirty="0" smtClean="0"/>
              <a:t>2013: 45,565,000</a:t>
            </a:r>
            <a:endParaRPr lang="en-US" dirty="0"/>
          </a:p>
          <a:p>
            <a:pPr lvl="2"/>
            <a:r>
              <a:rPr lang="en-US" dirty="0" smtClean="0"/>
              <a:t>2014: 46,247,000</a:t>
            </a:r>
          </a:p>
          <a:p>
            <a:pPr lvl="1"/>
            <a:r>
              <a:rPr lang="en-US" dirty="0" smtClean="0"/>
              <a:t>Total Population</a:t>
            </a:r>
          </a:p>
          <a:p>
            <a:pPr lvl="2"/>
            <a:r>
              <a:rPr lang="en-US" dirty="0" smtClean="0"/>
              <a:t>2013: 307,654,000</a:t>
            </a:r>
          </a:p>
          <a:p>
            <a:pPr lvl="2"/>
            <a:r>
              <a:rPr lang="en-US" dirty="0" smtClean="0"/>
              <a:t>2014: 308,456,000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Statistical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source of the table?</a:t>
            </a:r>
          </a:p>
          <a:p>
            <a:r>
              <a:rPr lang="en-US" dirty="0"/>
              <a:t>How many variables are presented?  What are their names?</a:t>
            </a:r>
          </a:p>
          <a:p>
            <a:r>
              <a:rPr lang="en-US" dirty="0"/>
              <a:t>What is represented by the numbers presented in the first column?  In the second column?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Frequency Distribution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table reporting the number of observations falling into each category of the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Reading </a:t>
            </a:r>
            <a:r>
              <a:rPr lang="en-US" dirty="0" smtClean="0"/>
              <a:t>Statistical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Table 2.16 Selected Economic and Social Indicators for Whites, 2009 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06" y="2709749"/>
            <a:ext cx="6019836" cy="256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06107" y="5270069"/>
            <a:ext cx="6019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U.S. Census Bureau, 2012 Statistical Abstract of the United States, Table 36</a:t>
            </a:r>
          </a:p>
        </p:txBody>
      </p:sp>
    </p:spTree>
    <p:extLst>
      <p:ext uri="{BB962C8B-B14F-4D97-AF65-F5344CB8AC3E}">
        <p14:creationId xmlns:p14="http://schemas.microsoft.com/office/powerpoint/2010/main" val="218605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Cumulative Frequency Distribution</a:t>
            </a:r>
          </a:p>
          <a:p>
            <a:r>
              <a:rPr lang="en-US" sz="3200" dirty="0" smtClean="0"/>
              <a:t>Cumulative Percentage Distribution</a:t>
            </a:r>
          </a:p>
          <a:p>
            <a:r>
              <a:rPr lang="en-US" sz="3200" dirty="0" smtClean="0"/>
              <a:t>Frequency Distribution</a:t>
            </a:r>
          </a:p>
          <a:p>
            <a:r>
              <a:rPr lang="fr-FR" sz="3200" dirty="0" err="1" smtClean="0"/>
              <a:t>Percentage</a:t>
            </a:r>
            <a:endParaRPr lang="fr-FR" sz="3200" dirty="0"/>
          </a:p>
          <a:p>
            <a:r>
              <a:rPr lang="fr-FR" sz="3200" dirty="0" err="1"/>
              <a:t>Percentage</a:t>
            </a:r>
            <a:r>
              <a:rPr lang="fr-FR" sz="3200" dirty="0"/>
              <a:t> Distribution</a:t>
            </a:r>
          </a:p>
          <a:p>
            <a:r>
              <a:rPr lang="fr-FR" sz="3200" dirty="0"/>
              <a:t>Proportion</a:t>
            </a:r>
          </a:p>
          <a:p>
            <a:r>
              <a:rPr lang="fr-FR" sz="3200" dirty="0" smtClean="0"/>
              <a:t>Rate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Frequency Distribution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330577"/>
            <a:ext cx="748665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62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relative frequency obtained by dividing the frequency in each category by the total number of </a:t>
            </a:r>
            <a:r>
              <a:rPr lang="en-US" dirty="0" smtClean="0"/>
              <a:t>cases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36" y="2974848"/>
            <a:ext cx="1364321" cy="127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0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Calculate Proportions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330577"/>
            <a:ext cx="748665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3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relative frequency obtained by dividing the frequency in each </a:t>
            </a:r>
            <a:r>
              <a:rPr lang="en-US" dirty="0" smtClean="0"/>
              <a:t>category </a:t>
            </a:r>
            <a:r>
              <a:rPr lang="en-US" dirty="0"/>
              <a:t>by the total number of </a:t>
            </a:r>
            <a:r>
              <a:rPr lang="en-US" dirty="0" smtClean="0"/>
              <a:t>cases and </a:t>
            </a:r>
            <a:r>
              <a:rPr lang="en-US" dirty="0"/>
              <a:t>multiplying by </a:t>
            </a:r>
            <a:r>
              <a:rPr lang="en-US" dirty="0" smtClean="0"/>
              <a:t>100</a:t>
            </a:r>
          </a:p>
          <a:p>
            <a:pPr lvl="1"/>
            <a:r>
              <a:rPr lang="en-US" dirty="0" smtClean="0"/>
              <a:t>A proportion multiplied by 100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15088"/>
            <a:ext cx="3657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6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Calculate Percentages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330577"/>
            <a:ext cx="748665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25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Proportions and Percentages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965" y="1903147"/>
            <a:ext cx="7078069" cy="39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2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Percentage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table showing the percentage of observations falling into each category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23805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1146</TotalTime>
  <Words>446</Words>
  <Application>Microsoft Macintosh PowerPoint</Application>
  <PresentationFormat>On-screen Show (4:3)</PresentationFormat>
  <Paragraphs>138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Custom Design</vt:lpstr>
      <vt:lpstr>Methods Theme</vt:lpstr>
      <vt:lpstr>Chapter 2 Frequency Distributions</vt:lpstr>
      <vt:lpstr>Frequency Distribution</vt:lpstr>
      <vt:lpstr>Frequency Distribution</vt:lpstr>
      <vt:lpstr>Proportions</vt:lpstr>
      <vt:lpstr>Exercise: Calculate Proportions</vt:lpstr>
      <vt:lpstr>Percentage</vt:lpstr>
      <vt:lpstr>Exercise: Calculate Percentages</vt:lpstr>
      <vt:lpstr>Proportions and Percentages</vt:lpstr>
      <vt:lpstr>Percentage Distributions</vt:lpstr>
      <vt:lpstr>Percentage Distributions</vt:lpstr>
      <vt:lpstr>Frequency Distributions</vt:lpstr>
      <vt:lpstr>Frequency Distributions</vt:lpstr>
      <vt:lpstr>Exercise: Ordinal Frequency Distributions</vt:lpstr>
      <vt:lpstr> Cumulative Distributions </vt:lpstr>
      <vt:lpstr>Cumulative Frequency Distribution</vt:lpstr>
      <vt:lpstr>Cumulative Percentage Distribution</vt:lpstr>
      <vt:lpstr>Rate</vt:lpstr>
      <vt:lpstr>Exercise: Determine the 2014 Poverty Rate</vt:lpstr>
      <vt:lpstr>Reading Statistical Tables</vt:lpstr>
      <vt:lpstr>Example: Reading Statistical Tables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61</cp:revision>
  <dcterms:created xsi:type="dcterms:W3CDTF">2013-12-06T01:46:03Z</dcterms:created>
  <dcterms:modified xsi:type="dcterms:W3CDTF">2017-02-03T19:44:05Z</dcterms:modified>
</cp:coreProperties>
</file>