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29"/>
  </p:notesMasterIdLst>
  <p:sldIdLst>
    <p:sldId id="256" r:id="rId3"/>
    <p:sldId id="257" r:id="rId4"/>
    <p:sldId id="292" r:id="rId5"/>
    <p:sldId id="293" r:id="rId6"/>
    <p:sldId id="282" r:id="rId7"/>
    <p:sldId id="294" r:id="rId8"/>
    <p:sldId id="295" r:id="rId9"/>
    <p:sldId id="281" r:id="rId10"/>
    <p:sldId id="309" r:id="rId11"/>
    <p:sldId id="307" r:id="rId12"/>
    <p:sldId id="283" r:id="rId13"/>
    <p:sldId id="296" r:id="rId14"/>
    <p:sldId id="297" r:id="rId15"/>
    <p:sldId id="258" r:id="rId16"/>
    <p:sldId id="298" r:id="rId17"/>
    <p:sldId id="260" r:id="rId18"/>
    <p:sldId id="299" r:id="rId19"/>
    <p:sldId id="300" r:id="rId20"/>
    <p:sldId id="290" r:id="rId21"/>
    <p:sldId id="301" r:id="rId22"/>
    <p:sldId id="261" r:id="rId23"/>
    <p:sldId id="308" r:id="rId24"/>
    <p:sldId id="302" r:id="rId25"/>
    <p:sldId id="303" r:id="rId26"/>
    <p:sldId id="304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95" autoAdjust="0"/>
  </p:normalViewPr>
  <p:slideViewPr>
    <p:cSldViewPr snapToGrid="0" snapToObjects="1">
      <p:cViewPr>
        <p:scale>
          <a:sx n="76" d="100"/>
          <a:sy n="76" d="100"/>
        </p:scale>
        <p:origin x="-106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6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5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2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6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25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6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81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1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27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83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01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05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66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7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3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3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8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6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6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067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display </a:t>
            </a:r>
            <a:r>
              <a:rPr lang="en-US" dirty="0" smtClean="0"/>
              <a:t>geographic data using a </a:t>
            </a:r>
            <a:r>
              <a:rPr lang="en-US" dirty="0"/>
              <a:t>map</a:t>
            </a:r>
          </a:p>
          <a:p>
            <a:pPr lvl="1"/>
            <a:r>
              <a:rPr lang="en-US" dirty="0" smtClean="0"/>
              <a:t>Population </a:t>
            </a:r>
            <a:r>
              <a:rPr lang="en-US" dirty="0"/>
              <a:t>distribution</a:t>
            </a:r>
          </a:p>
          <a:p>
            <a:pPr lvl="1"/>
            <a:r>
              <a:rPr lang="en-US" dirty="0"/>
              <a:t>Voting patterns</a:t>
            </a:r>
          </a:p>
          <a:p>
            <a:pPr lvl="1"/>
            <a:r>
              <a:rPr lang="en-US" dirty="0"/>
              <a:t>Crimes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 showing the differences in frequencies or percentages among categories of an interval-ratio variable  	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ategories displayed </a:t>
            </a:r>
            <a:r>
              <a:rPr lang="en-US" dirty="0"/>
              <a:t>as contiguous bars, with width proportional to the width of the category and height proportional to the frequency or percentage of that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7" y="1735755"/>
            <a:ext cx="7481154" cy="483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4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57" y="1710332"/>
            <a:ext cx="6724061" cy="474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 showing the differences in frequencies or percentages among categories of an interval-ratio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Points </a:t>
            </a:r>
            <a:r>
              <a:rPr lang="en-US" dirty="0"/>
              <a:t>representing the frequencies of each category are placed above the midpoint of the category and are joined by a straight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Line Graph</a:t>
            </a:r>
            <a:endParaRPr lang="en-US" dirty="0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" b="2479"/>
          <a:stretch>
            <a:fillRect/>
          </a:stretch>
        </p:blipFill>
        <p:spPr bwMode="auto">
          <a:xfrm>
            <a:off x="847983" y="1828801"/>
            <a:ext cx="7739063" cy="426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20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line graph </a:t>
            </a:r>
            <a:r>
              <a:rPr lang="en-US" dirty="0"/>
              <a:t>displaying changes in a variables at different points in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shows time (measured in units such as years or months) on the horizontal axis and the frequencies (percentages or rates) of another variable on the vertical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Time Series Charts</a:t>
            </a:r>
            <a:endParaRPr lang="en-US" sz="4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1" y="1773880"/>
            <a:ext cx="7421771" cy="466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4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Time Series Charts</a:t>
            </a:r>
            <a:endParaRPr lang="en-US" sz="4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2" y="1687701"/>
            <a:ext cx="7496532" cy="474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0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Distortions in 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Graphs not only quickly inform us, they can quickly deceive us</a:t>
            </a:r>
          </a:p>
          <a:p>
            <a:r>
              <a:rPr lang="en-US" dirty="0"/>
              <a:t>Because we are </a:t>
            </a:r>
            <a:r>
              <a:rPr lang="en-US" dirty="0" smtClean="0"/>
              <a:t>interested </a:t>
            </a:r>
            <a:r>
              <a:rPr lang="en-US" dirty="0"/>
              <a:t>in general </a:t>
            </a:r>
            <a:r>
              <a:rPr lang="en-US" dirty="0" smtClean="0"/>
              <a:t>impressions, </a:t>
            </a:r>
            <a:r>
              <a:rPr lang="en-US" dirty="0"/>
              <a:t>we are more vulnerable to being swayed by distorted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Pie Chart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graph showing the differences in frequencies or percentages among categories of a nominal or an ordinal </a:t>
            </a:r>
            <a:r>
              <a:rPr lang="en-US" dirty="0" smtClean="0"/>
              <a:t>variable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ategories </a:t>
            </a:r>
            <a:r>
              <a:rPr lang="en-US" dirty="0"/>
              <a:t>are displayed as segments of a circle whose pieces add up to </a:t>
            </a:r>
            <a:r>
              <a:rPr lang="en-US" dirty="0" smtClean="0"/>
              <a:t>100% </a:t>
            </a:r>
            <a:r>
              <a:rPr lang="en-US" dirty="0"/>
              <a:t>of the </a:t>
            </a:r>
            <a:r>
              <a:rPr lang="en-US" dirty="0" smtClean="0"/>
              <a:t>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Distortions in 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graphical distortions?</a:t>
            </a:r>
          </a:p>
          <a:p>
            <a:r>
              <a:rPr lang="en-US" dirty="0"/>
              <a:t>How can we recognize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Distortions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Axes can be stretched or shrunk to create any desired result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58748"/>
            <a:ext cx="3809554" cy="379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54" y="2658748"/>
            <a:ext cx="3943669" cy="379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6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Distortions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Famous </a:t>
            </a:r>
            <a:r>
              <a:rPr lang="en-US" i="1" dirty="0" smtClean="0"/>
              <a:t>Fox News </a:t>
            </a:r>
            <a:r>
              <a:rPr lang="en-US" dirty="0" smtClean="0"/>
              <a:t>distortion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fnc-an-20111212-markedch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37" y="2508902"/>
            <a:ext cx="5944910" cy="35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1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Statistics </a:t>
            </a:r>
            <a:r>
              <a:rPr lang="en-US" dirty="0" smtClean="0"/>
              <a:t>in </a:t>
            </a:r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graphs are particularly suitable for making comparisons among groups:</a:t>
            </a:r>
          </a:p>
          <a:p>
            <a:pPr lvl="1"/>
            <a:r>
              <a:rPr lang="en-US" dirty="0"/>
              <a:t>Bar chart</a:t>
            </a:r>
          </a:p>
          <a:p>
            <a:pPr lvl="1"/>
            <a:r>
              <a:rPr lang="en-US" dirty="0"/>
              <a:t>Line graph</a:t>
            </a:r>
          </a:p>
          <a:p>
            <a:pPr lvl="1"/>
            <a:r>
              <a:rPr lang="en-US" dirty="0"/>
              <a:t>Time series chart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Use Charts </a:t>
            </a:r>
            <a:r>
              <a:rPr lang="en-US" dirty="0"/>
              <a:t>and G</a:t>
            </a:r>
            <a:r>
              <a:rPr lang="en-US" dirty="0" smtClean="0"/>
              <a:t>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lose?</a:t>
            </a:r>
          </a:p>
          <a:p>
            <a:pPr lvl="1"/>
            <a:r>
              <a:rPr lang="en-US" dirty="0" smtClean="0"/>
              <a:t>Numeric </a:t>
            </a:r>
            <a:r>
              <a:rPr lang="en-US" dirty="0"/>
              <a:t>detail offered by a table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see additional relationships within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Our free time</a:t>
            </a:r>
          </a:p>
          <a:p>
            <a:pPr lvl="2"/>
            <a:r>
              <a:rPr lang="en-US" dirty="0" smtClean="0"/>
              <a:t>We can get </a:t>
            </a:r>
            <a:r>
              <a:rPr lang="en-US" dirty="0"/>
              <a:t>caught up in selecting colors and formatting charts when a simply formatted table is 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Use Charts </a:t>
            </a:r>
            <a:r>
              <a:rPr lang="en-US" dirty="0"/>
              <a:t>and G</a:t>
            </a:r>
            <a:r>
              <a:rPr lang="en-US" dirty="0" smtClean="0"/>
              <a:t>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</a:t>
            </a:r>
            <a:r>
              <a:rPr lang="en-US" dirty="0" smtClean="0"/>
              <a:t>you gain?</a:t>
            </a:r>
            <a:endParaRPr lang="en-US" dirty="0"/>
          </a:p>
          <a:p>
            <a:pPr lvl="1"/>
            <a:r>
              <a:rPr lang="en-US" dirty="0" smtClean="0"/>
              <a:t>Can direct attention </a:t>
            </a:r>
            <a:r>
              <a:rPr lang="en-US" dirty="0"/>
              <a:t>to one aspect of the evidence</a:t>
            </a:r>
          </a:p>
          <a:p>
            <a:pPr lvl="1"/>
            <a:r>
              <a:rPr lang="en-US" dirty="0" smtClean="0"/>
              <a:t>Can reach </a:t>
            </a:r>
            <a:r>
              <a:rPr lang="en-US" dirty="0"/>
              <a:t>readers who </a:t>
            </a:r>
            <a:r>
              <a:rPr lang="en-US" dirty="0" smtClean="0"/>
              <a:t>are intimidated by data </a:t>
            </a:r>
            <a:r>
              <a:rPr lang="en-US" dirty="0"/>
              <a:t>in </a:t>
            </a:r>
            <a:r>
              <a:rPr lang="en-US" dirty="0" smtClean="0"/>
              <a:t>a table</a:t>
            </a:r>
            <a:endParaRPr lang="en-US" dirty="0"/>
          </a:p>
          <a:p>
            <a:pPr lvl="1"/>
            <a:r>
              <a:rPr lang="en-US" dirty="0" smtClean="0"/>
              <a:t>Can focus </a:t>
            </a:r>
            <a:r>
              <a:rPr lang="en-US" dirty="0"/>
              <a:t>on bigger picture rather than </a:t>
            </a:r>
            <a:r>
              <a:rPr lang="en-US" dirty="0" smtClean="0"/>
              <a:t>minor </a:t>
            </a:r>
            <a:r>
              <a:rPr lang="en-US" dirty="0"/>
              <a:t>technical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1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Time-Series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Pie Chart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06" y="1909522"/>
            <a:ext cx="7339379" cy="424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6141" y="6291362"/>
            <a:ext cx="673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U.S. Census Bureau, American Fact Finder, 2011, Table S01013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Pie Chart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67" y="1892979"/>
            <a:ext cx="6919101" cy="423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40259" y="6323084"/>
            <a:ext cx="666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U.S. Census Bureau, American Fact Finder, 2011, Table </a:t>
            </a:r>
            <a:r>
              <a:rPr lang="en-US" sz="1400" dirty="0" smtClean="0"/>
              <a:t>S01013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Bar Graph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 showing the differences in frequencies or percentages among categories of a nominal or an ordinal </a:t>
            </a:r>
            <a:r>
              <a:rPr lang="en-US" dirty="0" smtClean="0"/>
              <a:t>variable 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ategories </a:t>
            </a:r>
            <a:r>
              <a:rPr lang="en-US" dirty="0"/>
              <a:t>are displayed as rectangles of equal width with their height proportional to the frequency or percentage of the category</a:t>
            </a:r>
          </a:p>
        </p:txBody>
      </p:sp>
    </p:spTree>
    <p:extLst>
      <p:ext uri="{BB962C8B-B14F-4D97-AF65-F5344CB8AC3E}">
        <p14:creationId xmlns:p14="http://schemas.microsoft.com/office/powerpoint/2010/main" val="4816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30" y="1852956"/>
            <a:ext cx="6813122" cy="415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8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81" y="1784221"/>
            <a:ext cx="7240500" cy="4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Pie Chart and Bar Graph</a:t>
            </a:r>
          </a:p>
        </p:txBody>
      </p:sp>
      <p:pic>
        <p:nvPicPr>
          <p:cNvPr id="4" name="Content Placeholder 3" descr="892622b35b71a6988a9d488e1de4aa68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163" r="-51163"/>
          <a:stretch>
            <a:fillRect/>
          </a:stretch>
        </p:blipFill>
        <p:spPr>
          <a:xfrm>
            <a:off x="612648" y="1946548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3510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Pie Chart and Bar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 a pie chart AND a bar graph to represent grade level for students in this class</a:t>
            </a:r>
          </a:p>
          <a:p>
            <a:pPr lvl="1"/>
            <a:r>
              <a:rPr lang="en-US" dirty="0" smtClean="0"/>
              <a:t>Freshmen</a:t>
            </a:r>
          </a:p>
          <a:p>
            <a:pPr lvl="1"/>
            <a:r>
              <a:rPr lang="en-US" dirty="0" smtClean="0"/>
              <a:t>Sophomores</a:t>
            </a:r>
          </a:p>
          <a:p>
            <a:pPr lvl="1"/>
            <a:r>
              <a:rPr lang="en-US" dirty="0" smtClean="0"/>
              <a:t>Juniors</a:t>
            </a:r>
          </a:p>
          <a:p>
            <a:pPr lvl="1"/>
            <a:r>
              <a:rPr lang="en-US" dirty="0" smtClean="0"/>
              <a:t>Seniors (or greater)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340</TotalTime>
  <Words>515</Words>
  <Application>Microsoft Macintosh PowerPoint</Application>
  <PresentationFormat>On-screen Show (4:3)</PresentationFormat>
  <Paragraphs>97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Custom Design</vt:lpstr>
      <vt:lpstr>Methods Theme</vt:lpstr>
      <vt:lpstr>Chapter 3 Graphic Presentation</vt:lpstr>
      <vt:lpstr>The Pie Chart</vt:lpstr>
      <vt:lpstr>The Pie Chart</vt:lpstr>
      <vt:lpstr>The Pie Chart</vt:lpstr>
      <vt:lpstr>The Bar Graph</vt:lpstr>
      <vt:lpstr>The Bar Graph</vt:lpstr>
      <vt:lpstr>The Bar Graph</vt:lpstr>
      <vt:lpstr>Exercise: Pie Chart and Bar Graph</vt:lpstr>
      <vt:lpstr>Exercise: Pie Chart and Bar Graph</vt:lpstr>
      <vt:lpstr>The Map</vt:lpstr>
      <vt:lpstr>The Histogram</vt:lpstr>
      <vt:lpstr>The Histogram</vt:lpstr>
      <vt:lpstr>The Histogram</vt:lpstr>
      <vt:lpstr>The Line Graph</vt:lpstr>
      <vt:lpstr>The Line Graph</vt:lpstr>
      <vt:lpstr>Time Series Charts</vt:lpstr>
      <vt:lpstr>Time Series Charts</vt:lpstr>
      <vt:lpstr>Time Series Charts</vt:lpstr>
      <vt:lpstr>Distortions in Graphs</vt:lpstr>
      <vt:lpstr>Distortions in Graphs</vt:lpstr>
      <vt:lpstr>Graphical Distortions</vt:lpstr>
      <vt:lpstr>Graphical Distortions</vt:lpstr>
      <vt:lpstr>Statistics in Practice</vt:lpstr>
      <vt:lpstr>Why Use Charts and Graphs?</vt:lpstr>
      <vt:lpstr>Why Use Charts and Graphs?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64</cp:revision>
  <dcterms:created xsi:type="dcterms:W3CDTF">2013-12-06T01:46:03Z</dcterms:created>
  <dcterms:modified xsi:type="dcterms:W3CDTF">2017-02-03T19:49:39Z</dcterms:modified>
</cp:coreProperties>
</file>