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</p:sldMasterIdLst>
  <p:notesMasterIdLst>
    <p:notesMasterId r:id="rId27"/>
  </p:notesMasterIdLst>
  <p:sldIdLst>
    <p:sldId id="256" r:id="rId3"/>
    <p:sldId id="257" r:id="rId4"/>
    <p:sldId id="292" r:id="rId5"/>
    <p:sldId id="305" r:id="rId6"/>
    <p:sldId id="293" r:id="rId7"/>
    <p:sldId id="322" r:id="rId8"/>
    <p:sldId id="306" r:id="rId9"/>
    <p:sldId id="307" r:id="rId10"/>
    <p:sldId id="282" r:id="rId11"/>
    <p:sldId id="281" r:id="rId12"/>
    <p:sldId id="283" r:id="rId13"/>
    <p:sldId id="308" r:id="rId14"/>
    <p:sldId id="323" r:id="rId15"/>
    <p:sldId id="309" r:id="rId16"/>
    <p:sldId id="310" r:id="rId17"/>
    <p:sldId id="324" r:id="rId18"/>
    <p:sldId id="312" r:id="rId19"/>
    <p:sldId id="313" r:id="rId20"/>
    <p:sldId id="314" r:id="rId21"/>
    <p:sldId id="315" r:id="rId22"/>
    <p:sldId id="316" r:id="rId23"/>
    <p:sldId id="317" r:id="rId24"/>
    <p:sldId id="319" r:id="rId25"/>
    <p:sldId id="32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69" autoAdjust="0"/>
    <p:restoredTop sz="94660"/>
  </p:normalViewPr>
  <p:slideViewPr>
    <p:cSldViewPr snapToGrid="0" snapToObjects="1">
      <p:cViewPr>
        <p:scale>
          <a:sx n="78" d="100"/>
          <a:sy n="78" d="100"/>
        </p:scale>
        <p:origin x="-616" y="-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-224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5A8BE-F54B-40BC-8972-325E59CDB8F3}" type="datetimeFigureOut">
              <a:rPr lang="en-US" smtClean="0"/>
              <a:pPr/>
              <a:t>2/10/17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68F5D-7434-4989-8564-166DEB06C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3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73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54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41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848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76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44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63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360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90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75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378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332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075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66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381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795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52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41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58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26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88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1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52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96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2/10/17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2/10/17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2/10/17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2/10/17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2/10/17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2/10/17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2/10/17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2/10/17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2/10/17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382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2/10/17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9375A-EECF-AC4A-9997-00D00C8B65AD}" type="datetimeFigureOut">
              <a:rPr lang="en-US" smtClean="0"/>
              <a:pPr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9E955210-1050-5546-9F10-C922A94AA704}" type="datetimeFigureOut">
              <a:rPr lang="en-US" smtClean="0"/>
              <a:pPr/>
              <a:t>2/10/17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/>
          <a:ea typeface="+mj-ea"/>
          <a:cs typeface="Myriad Pro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4</a:t>
            </a:r>
            <a:br>
              <a:rPr lang="en-US" dirty="0"/>
            </a:br>
            <a:r>
              <a:rPr lang="en-US" dirty="0"/>
              <a:t>Measures of Central Tendency</a:t>
            </a:r>
          </a:p>
        </p:txBody>
      </p:sp>
    </p:spTree>
    <p:extLst>
      <p:ext uri="{BB962C8B-B14F-4D97-AF65-F5344CB8AC3E}">
        <p14:creationId xmlns:p14="http://schemas.microsoft.com/office/powerpoint/2010/main" val="22603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score </a:t>
            </a:r>
            <a:r>
              <a:rPr lang="en-US" dirty="0" smtClean="0"/>
              <a:t>at or below </a:t>
            </a:r>
            <a:r>
              <a:rPr lang="en-US" dirty="0"/>
              <a:t>which a specific percentage of the distribution </a:t>
            </a:r>
            <a:r>
              <a:rPr lang="en-US" dirty="0" smtClean="0"/>
              <a:t>falls</a:t>
            </a:r>
            <a:endParaRPr lang="en-US" dirty="0"/>
          </a:p>
          <a:p>
            <a:pPr lvl="1"/>
            <a:r>
              <a:rPr lang="en-US" dirty="0" smtClean="0"/>
              <a:t>The nth percentile has n% of the cases fall below it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75th percentile </a:t>
            </a:r>
            <a:r>
              <a:rPr lang="en-US" dirty="0" smtClean="0"/>
              <a:t>has 75</a:t>
            </a:r>
            <a:r>
              <a:rPr lang="en-US" dirty="0"/>
              <a:t>% of the cases are below </a:t>
            </a:r>
            <a:r>
              <a:rPr lang="en-US" dirty="0" smtClean="0"/>
              <a:t>it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1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measure </a:t>
            </a:r>
            <a:r>
              <a:rPr lang="en-US" dirty="0" smtClean="0"/>
              <a:t>obtained </a:t>
            </a:r>
            <a:r>
              <a:rPr lang="en-US" dirty="0"/>
              <a:t>by adding up all the scores and dividing by the total number of </a:t>
            </a:r>
            <a:r>
              <a:rPr lang="en-US" dirty="0" smtClean="0"/>
              <a:t>scores</a:t>
            </a:r>
          </a:p>
          <a:p>
            <a:pPr lvl="1"/>
            <a:r>
              <a:rPr lang="en-US" dirty="0" smtClean="0"/>
              <a:t>AKA the average</a:t>
            </a:r>
            <a:endParaRPr lang="en-US" dirty="0"/>
          </a:p>
          <a:p>
            <a:pPr lvl="1"/>
            <a:r>
              <a:rPr lang="en-US" dirty="0" smtClean="0"/>
              <a:t>Can only be used for interval</a:t>
            </a:r>
            <a:r>
              <a:rPr lang="en-US" dirty="0"/>
              <a:t>-ratio </a:t>
            </a:r>
            <a:r>
              <a:rPr lang="en-US" dirty="0" smtClean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161060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Calculating the mean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9704" y="2135403"/>
            <a:ext cx="1385349" cy="177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94176" y="2135403"/>
            <a:ext cx="5181600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Y </a:t>
            </a:r>
            <a:r>
              <a:rPr lang="en-US" sz="2800" dirty="0"/>
              <a:t>= </a:t>
            </a:r>
            <a:r>
              <a:rPr lang="en-US" sz="2800" dirty="0" smtClean="0"/>
              <a:t>mean of Y</a:t>
            </a:r>
            <a:endParaRPr lang="en-US" sz="2800" dirty="0"/>
          </a:p>
          <a:p>
            <a:r>
              <a:rPr lang="en-US" sz="2800" dirty="0" smtClean="0"/>
              <a:t>Y </a:t>
            </a:r>
            <a:r>
              <a:rPr lang="en-US" sz="2800" dirty="0"/>
              <a:t>= the raw scores of the variable </a:t>
            </a:r>
            <a:endParaRPr lang="en-US" sz="2800" dirty="0" smtClean="0"/>
          </a:p>
          <a:p>
            <a:r>
              <a:rPr lang="en-US" sz="2800" dirty="0" smtClean="0"/>
              <a:t>ΣY </a:t>
            </a:r>
            <a:r>
              <a:rPr lang="en-US" sz="2800" dirty="0"/>
              <a:t>= the sum of all the Y scores</a:t>
            </a:r>
          </a:p>
          <a:p>
            <a:r>
              <a:rPr lang="en-US" sz="2800" dirty="0" smtClean="0"/>
              <a:t>N </a:t>
            </a:r>
            <a:r>
              <a:rPr lang="en-US" sz="2800" dirty="0"/>
              <a:t>= the number of observations or cases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803904" y="2226904"/>
            <a:ext cx="134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1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Calculate Mean </a:t>
            </a:r>
            <a:r>
              <a:rPr lang="en-US" dirty="0" smtClean="0"/>
              <a:t>Number of Pets the Class 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# of Pets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0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Calculating the Mean in a Frequency Distribution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37" y="2645664"/>
            <a:ext cx="2828358" cy="1652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07536" y="2280196"/>
            <a:ext cx="51145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Y = the raw scores of the variable </a:t>
            </a:r>
          </a:p>
          <a:p>
            <a:r>
              <a:rPr lang="en-US" altLang="en-US" sz="2800" dirty="0"/>
              <a:t>Y = the mean of Y</a:t>
            </a:r>
          </a:p>
          <a:p>
            <a:r>
              <a:rPr lang="en-US" altLang="en-US" sz="2800" dirty="0"/>
              <a:t>ΣfY = the sum of all the fYs</a:t>
            </a:r>
          </a:p>
          <a:p>
            <a:r>
              <a:rPr lang="en-US" altLang="en-US" sz="2800" dirty="0"/>
              <a:t>N = the number of observations or cases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35552" y="3182691"/>
            <a:ext cx="134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10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Calculating the Mean </a:t>
            </a:r>
            <a:r>
              <a:rPr lang="en-US" sz="2800" dirty="0" smtClean="0"/>
              <a:t>Number of Children from </a:t>
            </a:r>
            <a:r>
              <a:rPr lang="en-US" sz="2800" dirty="0"/>
              <a:t>a Frequency </a:t>
            </a:r>
            <a:r>
              <a:rPr lang="en-US" sz="2800" dirty="0" smtClean="0"/>
              <a:t>D</a:t>
            </a:r>
            <a:r>
              <a:rPr lang="en-US" dirty="0" smtClean="0"/>
              <a:t>istribution</a:t>
            </a:r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73" y="2584577"/>
            <a:ext cx="4925504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177" y="2793999"/>
            <a:ext cx="3328987" cy="79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711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Mean Class Level (in Years) from a Frequency Distribution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583071"/>
              </p:ext>
            </p:extLst>
          </p:nvPr>
        </p:nvGraphicFramePr>
        <p:xfrm>
          <a:off x="1524000" y="2451424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Level (Y)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 (</a:t>
                      </a:r>
                      <a:r>
                        <a:rPr lang="en-US" i="1" dirty="0" smtClean="0"/>
                        <a:t>f</a:t>
                      </a:r>
                      <a:r>
                        <a:rPr lang="en-US" i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f</a:t>
                      </a:r>
                      <a:r>
                        <a:rPr lang="en-US" i="0" dirty="0" err="1" smtClean="0"/>
                        <a:t>Y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(Freshman)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 (Sophomore)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(Junior)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(Senior 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Σ</a:t>
                      </a:r>
                      <a:r>
                        <a:rPr lang="en-US" i="1" dirty="0" err="1" smtClean="0"/>
                        <a:t>f</a:t>
                      </a:r>
                      <a:r>
                        <a:rPr lang="en-US" i="0" dirty="0" err="1" smtClean="0"/>
                        <a:t>Y</a:t>
                      </a:r>
                      <a:r>
                        <a:rPr lang="en-US" i="0" dirty="0" smtClean="0"/>
                        <a:t> =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22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Important p</a:t>
            </a:r>
            <a:r>
              <a:rPr lang="en-US" dirty="0" smtClean="0"/>
              <a:t>roperties</a:t>
            </a:r>
          </a:p>
          <a:p>
            <a:pPr lvl="1"/>
            <a:r>
              <a:rPr lang="en-US" dirty="0" smtClean="0"/>
              <a:t>Interval-ratio level of measurement</a:t>
            </a:r>
          </a:p>
          <a:p>
            <a:pPr lvl="1"/>
            <a:r>
              <a:rPr lang="en-US" dirty="0" smtClean="0"/>
              <a:t>Center of gravity</a:t>
            </a:r>
          </a:p>
          <a:p>
            <a:pPr lvl="1"/>
            <a:r>
              <a:rPr lang="en-US" dirty="0" smtClean="0"/>
              <a:t>Sensitivity to extremes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7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Shape of the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Symmetrical  </a:t>
            </a:r>
          </a:p>
          <a:p>
            <a:pPr lvl="1"/>
            <a:r>
              <a:rPr lang="en-US" dirty="0" smtClean="0"/>
              <a:t>Mean, median, and mode are similar</a:t>
            </a:r>
            <a:endParaRPr lang="en-US" dirty="0"/>
          </a:p>
          <a:p>
            <a:r>
              <a:rPr lang="en-US" dirty="0"/>
              <a:t>Skewed</a:t>
            </a:r>
          </a:p>
          <a:p>
            <a:pPr lvl="1"/>
            <a:r>
              <a:rPr lang="en-US" dirty="0"/>
              <a:t>Negatively </a:t>
            </a:r>
            <a:r>
              <a:rPr lang="en-US" dirty="0" smtClean="0"/>
              <a:t>(e.g. grades)</a:t>
            </a:r>
          </a:p>
          <a:p>
            <a:pPr lvl="2"/>
            <a:r>
              <a:rPr lang="en-US" dirty="0" smtClean="0"/>
              <a:t>very few low values</a:t>
            </a:r>
            <a:endParaRPr lang="en-US" dirty="0"/>
          </a:p>
          <a:p>
            <a:pPr lvl="2"/>
            <a:r>
              <a:rPr lang="en-US" dirty="0"/>
              <a:t>Mean &lt; </a:t>
            </a:r>
            <a:r>
              <a:rPr lang="en-US" dirty="0" smtClean="0"/>
              <a:t>median &lt; mode</a:t>
            </a:r>
            <a:endParaRPr lang="en-US" dirty="0"/>
          </a:p>
          <a:p>
            <a:pPr lvl="1"/>
            <a:r>
              <a:rPr lang="en-US" dirty="0"/>
              <a:t>Positively </a:t>
            </a:r>
            <a:r>
              <a:rPr lang="en-US" dirty="0" smtClean="0"/>
              <a:t>(e.g. STDs)</a:t>
            </a:r>
          </a:p>
          <a:p>
            <a:pPr lvl="2"/>
            <a:r>
              <a:rPr lang="en-US" dirty="0" smtClean="0"/>
              <a:t> very few high values</a:t>
            </a:r>
            <a:endParaRPr lang="en-US" dirty="0"/>
          </a:p>
          <a:p>
            <a:pPr lvl="2"/>
            <a:r>
              <a:rPr lang="en-US" dirty="0" smtClean="0"/>
              <a:t>Mode &lt; median &lt; mean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25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Shape of the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Bimodal </a:t>
            </a:r>
            <a:endParaRPr lang="en-US" dirty="0"/>
          </a:p>
          <a:p>
            <a:pPr lvl="1"/>
            <a:r>
              <a:rPr lang="en-US" dirty="0"/>
              <a:t>Two distinct modes</a:t>
            </a:r>
          </a:p>
          <a:p>
            <a:r>
              <a:rPr lang="en-US" dirty="0"/>
              <a:t>Multi-modal </a:t>
            </a:r>
          </a:p>
          <a:p>
            <a:pPr lvl="1"/>
            <a:r>
              <a:rPr lang="en-US" dirty="0"/>
              <a:t>More than 2 distinct modes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Measures </a:t>
            </a:r>
            <a:r>
              <a:rPr lang="en-US" sz="4000" dirty="0" smtClean="0"/>
              <a:t>of Central </a:t>
            </a:r>
            <a:r>
              <a:rPr lang="en-US" sz="4000" dirty="0"/>
              <a:t>Tendency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Numbers that describe what is average or typical of the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Shape of the Distribution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" y="1746822"/>
            <a:ext cx="86010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55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Shape of the Distribution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" r="105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77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Identifying  Distribution 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unimodal distributions, when the mode, the median, and the mean coincide or are almost identical, the distribution is </a:t>
            </a:r>
            <a:r>
              <a:rPr lang="en-US" dirty="0" smtClean="0"/>
              <a:t>symmetrical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mean </a:t>
            </a:r>
            <a:r>
              <a:rPr lang="en-US" dirty="0"/>
              <a:t>is higher than the </a:t>
            </a:r>
            <a:r>
              <a:rPr lang="en-US" dirty="0" smtClean="0"/>
              <a:t>median, </a:t>
            </a:r>
            <a:r>
              <a:rPr lang="en-US" dirty="0"/>
              <a:t>the distribution is positively </a:t>
            </a:r>
            <a:r>
              <a:rPr lang="en-US" dirty="0" smtClean="0"/>
              <a:t>skewed</a:t>
            </a:r>
          </a:p>
          <a:p>
            <a:endParaRPr lang="en-US" dirty="0"/>
          </a:p>
          <a:p>
            <a:r>
              <a:rPr lang="en-US" dirty="0"/>
              <a:t>If mean is </a:t>
            </a:r>
            <a:r>
              <a:rPr lang="en-US" dirty="0" smtClean="0"/>
              <a:t>lower than </a:t>
            </a:r>
            <a:r>
              <a:rPr lang="en-US" dirty="0"/>
              <a:t>the median, the distribution is </a:t>
            </a:r>
            <a:r>
              <a:rPr lang="en-US" dirty="0" smtClean="0"/>
              <a:t>negatively skewed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2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Measures </a:t>
            </a:r>
            <a:r>
              <a:rPr lang="en-US" dirty="0"/>
              <a:t>of </a:t>
            </a:r>
            <a:r>
              <a:rPr lang="en-US" dirty="0" smtClean="0"/>
              <a:t>Central </a:t>
            </a:r>
            <a:r>
              <a:rPr lang="en-US" dirty="0"/>
              <a:t>Tendency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Choosing a measure</a:t>
            </a:r>
          </a:p>
          <a:p>
            <a:pPr lvl="1"/>
            <a:r>
              <a:rPr lang="en-US" dirty="0" smtClean="0"/>
              <a:t>Level </a:t>
            </a:r>
            <a:r>
              <a:rPr lang="en-US" dirty="0"/>
              <a:t>of Measurement</a:t>
            </a:r>
          </a:p>
          <a:p>
            <a:pPr lvl="2"/>
            <a:r>
              <a:rPr lang="en-US" dirty="0"/>
              <a:t>Nominal</a:t>
            </a:r>
          </a:p>
          <a:p>
            <a:pPr lvl="3"/>
            <a:r>
              <a:rPr lang="en-US" dirty="0"/>
              <a:t>Mode</a:t>
            </a:r>
          </a:p>
          <a:p>
            <a:pPr lvl="2"/>
            <a:r>
              <a:rPr lang="en-US" dirty="0"/>
              <a:t>Ordinal</a:t>
            </a:r>
          </a:p>
          <a:p>
            <a:pPr lvl="3"/>
            <a:r>
              <a:rPr lang="en-US" dirty="0"/>
              <a:t>Mode or median</a:t>
            </a:r>
          </a:p>
          <a:p>
            <a:pPr lvl="2"/>
            <a:r>
              <a:rPr lang="en-US" dirty="0"/>
              <a:t>Interval-ratio</a:t>
            </a:r>
          </a:p>
          <a:p>
            <a:pPr lvl="3"/>
            <a:r>
              <a:rPr lang="en-US" dirty="0"/>
              <a:t>Symmetrical </a:t>
            </a:r>
            <a:r>
              <a:rPr lang="en-US" dirty="0" smtClean="0"/>
              <a:t>Distribution: Mode, median, or mean</a:t>
            </a:r>
          </a:p>
          <a:p>
            <a:pPr lvl="3"/>
            <a:r>
              <a:rPr lang="en-US" dirty="0" smtClean="0"/>
              <a:t>Skewed Distribution: Mode or median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2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Mean</a:t>
            </a:r>
          </a:p>
          <a:p>
            <a:r>
              <a:rPr lang="en-US" sz="2400" dirty="0" smtClean="0"/>
              <a:t>Measures of Central Tendency</a:t>
            </a:r>
          </a:p>
          <a:p>
            <a:r>
              <a:rPr lang="en-US" sz="2400" dirty="0" smtClean="0"/>
              <a:t>Median</a:t>
            </a:r>
          </a:p>
          <a:p>
            <a:r>
              <a:rPr lang="en-US" sz="2400" dirty="0" smtClean="0"/>
              <a:t>Mode</a:t>
            </a:r>
          </a:p>
          <a:p>
            <a:r>
              <a:rPr lang="en-US" sz="2400" dirty="0" smtClean="0"/>
              <a:t>Negatively Skewed </a:t>
            </a:r>
            <a:r>
              <a:rPr lang="en-US" sz="2400" dirty="0"/>
              <a:t>Distribution </a:t>
            </a:r>
            <a:endParaRPr lang="en-US" sz="2400" dirty="0" smtClean="0"/>
          </a:p>
          <a:p>
            <a:r>
              <a:rPr lang="en-US" sz="2400" dirty="0" smtClean="0"/>
              <a:t>Percentile</a:t>
            </a:r>
            <a:endParaRPr lang="en-US" sz="2400" dirty="0"/>
          </a:p>
          <a:p>
            <a:r>
              <a:rPr lang="en-US" sz="2400" dirty="0"/>
              <a:t>Positively Skewed Distribution</a:t>
            </a:r>
          </a:p>
          <a:p>
            <a:r>
              <a:rPr lang="en-US" sz="2400" dirty="0"/>
              <a:t>Skewed Distribution</a:t>
            </a:r>
          </a:p>
          <a:p>
            <a:r>
              <a:rPr lang="en-US" sz="2400" dirty="0"/>
              <a:t>Symmetrical Distribution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5513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The Mode</a:t>
            </a:r>
            <a:endParaRPr lang="en-US" sz="4000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category or score with the largest </a:t>
            </a:r>
            <a:r>
              <a:rPr lang="en-US" dirty="0" smtClean="0"/>
              <a:t>frequency (percentage) in </a:t>
            </a:r>
            <a:r>
              <a:rPr lang="en-US" dirty="0"/>
              <a:t>the distribution</a:t>
            </a:r>
          </a:p>
          <a:p>
            <a:r>
              <a:rPr lang="en-US" dirty="0" smtClean="0"/>
              <a:t>Can be </a:t>
            </a:r>
            <a:r>
              <a:rPr lang="en-US" dirty="0"/>
              <a:t>calculated </a:t>
            </a:r>
            <a:r>
              <a:rPr lang="en-US" dirty="0" smtClean="0"/>
              <a:t>for following variable levels: </a:t>
            </a:r>
          </a:p>
          <a:p>
            <a:pPr lvl="1"/>
            <a:r>
              <a:rPr lang="en-US" dirty="0" smtClean="0"/>
              <a:t>Nominal</a:t>
            </a:r>
            <a:endParaRPr lang="en-US" dirty="0"/>
          </a:p>
          <a:p>
            <a:pPr lvl="1"/>
            <a:r>
              <a:rPr lang="en-US" dirty="0" smtClean="0"/>
              <a:t>Ordinal</a:t>
            </a:r>
          </a:p>
          <a:p>
            <a:pPr lvl="1"/>
            <a:r>
              <a:rPr lang="en-US" dirty="0" smtClean="0"/>
              <a:t>Interval-ratio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7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The Mode</a:t>
            </a:r>
            <a:endParaRPr lang="en-US" sz="40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24" b="-3124"/>
          <a:stretch>
            <a:fillRect/>
          </a:stretch>
        </p:blipFill>
        <p:spPr bwMode="auto">
          <a:xfrm>
            <a:off x="658374" y="2059733"/>
            <a:ext cx="8153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58374" y="1684094"/>
            <a:ext cx="7912100" cy="3756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r>
              <a:rPr lang="en-US" altLang="en-US" sz="1900" b="1" dirty="0" smtClean="0">
                <a:latin typeface="Times New Roman" pitchFamily="18" charset="0"/>
                <a:ea typeface="ＭＳ Ｐゴシック" pitchFamily="34" charset="-128"/>
              </a:rPr>
              <a:t>Table 4.1</a:t>
            </a:r>
            <a:r>
              <a:rPr lang="en-US" altLang="en-US" sz="1900" dirty="0" smtClean="0">
                <a:latin typeface="Times New Roman" pitchFamily="18" charset="0"/>
                <a:ea typeface="ＭＳ Ｐゴシック" pitchFamily="34" charset="-128"/>
              </a:rPr>
              <a:t> Ten Most Common Foreign Languages Spoken in the United States, </a:t>
            </a:r>
            <a:r>
              <a:rPr lang="en-US" altLang="en-US" sz="1900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</a:rPr>
              <a:t>2009</a:t>
            </a:r>
            <a:endParaRPr lang="en-US" altLang="en-US" sz="1900" dirty="0" smtClean="0">
              <a:latin typeface="Times New Roman" pitchFamily="18" charset="0"/>
              <a:ea typeface="ＭＳ Ｐゴシック" pitchFamily="34" charset="-128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altLang="en-US" sz="2000" dirty="0" smtClean="0">
              <a:solidFill>
                <a:srgbClr val="000000"/>
              </a:solidFill>
              <a:ea typeface="ヒラギノ角ゴ Pro W3" charset="-128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23261" y="6313531"/>
            <a:ext cx="40957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 sz="1100" dirty="0"/>
              <a:t>Source: U.S. Census Bureau, </a:t>
            </a:r>
            <a:r>
              <a:rPr lang="en-US" altLang="en-US" sz="1100" i="1" dirty="0"/>
              <a:t>The 2012 Statistical Abstract</a:t>
            </a:r>
            <a:r>
              <a:rPr lang="en-US" altLang="en-US" sz="1100" dirty="0"/>
              <a:t>, Table 53.</a:t>
            </a:r>
            <a:endParaRPr lang="en-US" altLang="en-US" dirty="0"/>
          </a:p>
        </p:txBody>
      </p:sp>
      <p:sp>
        <p:nvSpPr>
          <p:cNvPr id="5" name="Right Arrow 4"/>
          <p:cNvSpPr/>
          <p:nvPr/>
        </p:nvSpPr>
        <p:spPr>
          <a:xfrm>
            <a:off x="658374" y="2752966"/>
            <a:ext cx="602905" cy="253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71900" y="2707691"/>
            <a:ext cx="77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MODE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4729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Exercise: Mode of Class Level</a:t>
            </a:r>
            <a:endParaRPr lang="en-US" sz="4000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the mode for class level in this class?</a:t>
            </a:r>
          </a:p>
          <a:p>
            <a:pPr lvl="1"/>
            <a:r>
              <a:rPr lang="en-US" dirty="0" smtClean="0"/>
              <a:t>Freshmen</a:t>
            </a:r>
          </a:p>
          <a:p>
            <a:pPr lvl="1"/>
            <a:r>
              <a:rPr lang="en-US" dirty="0" smtClean="0"/>
              <a:t>Sophomores</a:t>
            </a:r>
          </a:p>
          <a:p>
            <a:pPr lvl="1"/>
            <a:r>
              <a:rPr lang="en-US" dirty="0" smtClean="0"/>
              <a:t>Juniors</a:t>
            </a:r>
          </a:p>
          <a:p>
            <a:pPr lvl="1"/>
            <a:r>
              <a:rPr lang="en-US" dirty="0" smtClean="0"/>
              <a:t>Seniors (or greater)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62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The Median</a:t>
            </a:r>
            <a:endParaRPr lang="en-US" sz="4000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score that divides the distribution into two equal parts, so that half the cases are above it and half below </a:t>
            </a:r>
            <a:r>
              <a:rPr lang="en-US" dirty="0" smtClean="0"/>
              <a:t>it (the 50</a:t>
            </a:r>
            <a:r>
              <a:rPr lang="en-US" baseline="30000" dirty="0" smtClean="0"/>
              <a:t>th</a:t>
            </a:r>
            <a:r>
              <a:rPr lang="en-US" dirty="0" smtClean="0"/>
              <a:t> percentile)</a:t>
            </a:r>
          </a:p>
          <a:p>
            <a:endParaRPr lang="en-US" dirty="0"/>
          </a:p>
          <a:p>
            <a:r>
              <a:rPr lang="en-US" dirty="0" smtClean="0"/>
              <a:t>The middle </a:t>
            </a:r>
            <a:r>
              <a:rPr lang="en-US" dirty="0"/>
              <a:t>score, or average of middle scores in a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7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The Median: Odd Number of Cases</a:t>
            </a:r>
            <a:endParaRPr lang="en-US" sz="4000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>
          <a:xfrm>
            <a:off x="457200" y="142983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 smtClean="0"/>
              <a:t>The </a:t>
            </a:r>
            <a:r>
              <a:rPr lang="en-US" sz="1800" b="1" dirty="0"/>
              <a:t>number of hate crimes reported in the nine most populous U.S. states </a:t>
            </a:r>
            <a:r>
              <a:rPr lang="en-US" sz="1800" b="1" dirty="0" smtClean="0"/>
              <a:t>in 2014</a:t>
            </a:r>
            <a:endParaRPr lang="en-US" sz="1800" b="1" dirty="0"/>
          </a:p>
          <a:p>
            <a:pPr marL="0" indent="0">
              <a:buNone/>
            </a:pPr>
            <a:r>
              <a:rPr lang="en-US" dirty="0" smtClean="0"/>
              <a:t>Total (N) = 9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half" idx="4294967295"/>
          </p:nvPr>
        </p:nvSpPr>
        <p:spPr>
          <a:xfrm>
            <a:off x="4697413" y="2606675"/>
            <a:ext cx="4446587" cy="3544888"/>
          </a:xfrm>
        </p:spPr>
        <p:txBody>
          <a:bodyPr>
            <a:normAutofit/>
          </a:bodyPr>
          <a:lstStyle/>
          <a:p>
            <a:pPr marL="514350" indent="-514350">
              <a:buFont typeface="Tw Cen MT" pitchFamily="34" charset="0"/>
              <a:buAutoNum type="arabicPeriod"/>
            </a:pPr>
            <a:r>
              <a:rPr lang="en-US" altLang="en-US" sz="2400" dirty="0" smtClean="0">
                <a:ea typeface="ＭＳ Ｐゴシック" pitchFamily="34" charset="-128"/>
              </a:rPr>
              <a:t>Arrange the number of hate crimes in order from the lowest to the highest: The middle case is (9 + 1)/2 = 5</a:t>
            </a:r>
          </a:p>
          <a:p>
            <a:pPr marL="514350" indent="-514350">
              <a:buFont typeface="Tw Cen MT" pitchFamily="34" charset="0"/>
              <a:buAutoNum type="arabicPeriod"/>
            </a:pPr>
            <a:r>
              <a:rPr lang="en-US" altLang="en-US" sz="2400" dirty="0" smtClean="0">
                <a:ea typeface="ＭＳ Ｐゴシック" pitchFamily="34" charset="-128"/>
              </a:rPr>
              <a:t>The median of 189, divides the distribution exactly in half so that there are four states with fewer hate crimes and four with more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96768" y="2581975"/>
            <a:ext cx="2267712" cy="3373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/>
              <a:t>1,204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/>
              <a:t>189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/>
              <a:t>566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/>
              <a:t>139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/>
              <a:t>89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/>
              <a:t>60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/>
              <a:t>277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/>
              <a:t>417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52801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The Median: Even Number of Cases</a:t>
            </a:r>
            <a:endParaRPr lang="en-US" sz="4000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 smtClean="0"/>
              <a:t>The </a:t>
            </a:r>
            <a:r>
              <a:rPr lang="en-US" sz="1800" b="1" dirty="0"/>
              <a:t>number of hate crimes reported in the nine most populous U.S. states </a:t>
            </a:r>
            <a:r>
              <a:rPr lang="en-US" sz="1800" b="1" dirty="0" smtClean="0"/>
              <a:t>in 2014</a:t>
            </a:r>
            <a:endParaRPr lang="en-US" sz="1800" b="1" dirty="0"/>
          </a:p>
          <a:p>
            <a:pPr marL="0" indent="0">
              <a:buNone/>
            </a:pPr>
            <a:r>
              <a:rPr lang="en-US" dirty="0" smtClean="0"/>
              <a:t>Total (N) = 8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4697413" y="2852738"/>
            <a:ext cx="4446587" cy="20478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Find the two middle cases (8+1)/2=4.5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Median=139+189=164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901696" y="2853309"/>
            <a:ext cx="2267712" cy="2730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/>
              <a:t>2160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/>
              <a:t>89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/>
              <a:t>139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/>
              <a:t>189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/>
              <a:t>277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/>
              <a:t>417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/>
              <a:t>566</a:t>
            </a:r>
          </a:p>
        </p:txBody>
      </p:sp>
    </p:spTree>
    <p:extLst>
      <p:ext uri="{BB962C8B-B14F-4D97-AF65-F5344CB8AC3E}">
        <p14:creationId xmlns:p14="http://schemas.microsoft.com/office/powerpoint/2010/main" val="389387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The Median: Frequency Distributions</a:t>
            </a:r>
            <a:endParaRPr lang="en-US" sz="40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57" b="-13157"/>
          <a:stretch>
            <a:fillRect/>
          </a:stretch>
        </p:blipFill>
        <p:spPr bwMode="auto">
          <a:xfrm>
            <a:off x="631100" y="2137444"/>
            <a:ext cx="8153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12648" y="1721945"/>
            <a:ext cx="7484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(1,457+1)/</a:t>
            </a:r>
            <a:r>
              <a:rPr lang="en-US" sz="2400" dirty="0" smtClean="0"/>
              <a:t>2 = 729</a:t>
            </a:r>
            <a:endParaRPr lang="en-US" sz="2400" dirty="0"/>
          </a:p>
          <a:p>
            <a:r>
              <a:rPr lang="en-US" sz="2400" dirty="0"/>
              <a:t>Value of category associated with 729th </a:t>
            </a:r>
            <a:r>
              <a:rPr lang="en-US" sz="2400" dirty="0" smtClean="0"/>
              <a:t>case</a:t>
            </a:r>
            <a:endParaRPr lang="en-US" sz="2400" dirty="0"/>
          </a:p>
        </p:txBody>
      </p:sp>
      <p:sp>
        <p:nvSpPr>
          <p:cNvPr id="2" name="Right Arrow 1"/>
          <p:cNvSpPr/>
          <p:nvPr/>
        </p:nvSpPr>
        <p:spPr>
          <a:xfrm>
            <a:off x="92050" y="4040823"/>
            <a:ext cx="520598" cy="3113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87448" y="3714984"/>
            <a:ext cx="80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Median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8162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ethods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Frankfort Nachmias_Statistic for a Diverse Society_PPT</Template>
  <TotalTime>696</TotalTime>
  <Words>748</Words>
  <Application>Microsoft Macintosh PowerPoint</Application>
  <PresentationFormat>On-screen Show (4:3)</PresentationFormat>
  <Paragraphs>169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Custom Design</vt:lpstr>
      <vt:lpstr>Methods Theme</vt:lpstr>
      <vt:lpstr>Chapter 4 Measures of Central Tendency</vt:lpstr>
      <vt:lpstr>Measures of Central Tendency</vt:lpstr>
      <vt:lpstr>The Mode</vt:lpstr>
      <vt:lpstr>The Mode</vt:lpstr>
      <vt:lpstr>Exercise: Mode of Class Level</vt:lpstr>
      <vt:lpstr>The Median</vt:lpstr>
      <vt:lpstr>The Median: Odd Number of Cases</vt:lpstr>
      <vt:lpstr>The Median: Even Number of Cases</vt:lpstr>
      <vt:lpstr>The Median: Frequency Distributions</vt:lpstr>
      <vt:lpstr>Percentiles</vt:lpstr>
      <vt:lpstr>The Mean</vt:lpstr>
      <vt:lpstr>The Mean</vt:lpstr>
      <vt:lpstr>Exercise: Calculate Mean Number of Pets the Class Has</vt:lpstr>
      <vt:lpstr>The Mean</vt:lpstr>
      <vt:lpstr>Example</vt:lpstr>
      <vt:lpstr>Exercise: Mean Class Level (in Years) from a Frequency Distribution</vt:lpstr>
      <vt:lpstr>The Mean</vt:lpstr>
      <vt:lpstr>Shape of the Distribution</vt:lpstr>
      <vt:lpstr>Shape of the Distribution</vt:lpstr>
      <vt:lpstr>Shape of the Distribution</vt:lpstr>
      <vt:lpstr>Shape of the Distribution</vt:lpstr>
      <vt:lpstr>Identifying  Distribution Shape</vt:lpstr>
      <vt:lpstr>Measures of Central Tendency</vt:lpstr>
      <vt:lpstr>Key Terms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Leblond, Rachael</dc:creator>
  <cp:lastModifiedBy>Burrel Vann</cp:lastModifiedBy>
  <cp:revision>73</cp:revision>
  <dcterms:created xsi:type="dcterms:W3CDTF">2013-12-06T01:46:03Z</dcterms:created>
  <dcterms:modified xsi:type="dcterms:W3CDTF">2017-02-10T17:56:49Z</dcterms:modified>
</cp:coreProperties>
</file>