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31"/>
  </p:notesMasterIdLst>
  <p:sldIdLst>
    <p:sldId id="256" r:id="rId3"/>
    <p:sldId id="258" r:id="rId4"/>
    <p:sldId id="283" r:id="rId5"/>
    <p:sldId id="284" r:id="rId6"/>
    <p:sldId id="259" r:id="rId7"/>
    <p:sldId id="285" r:id="rId8"/>
    <p:sldId id="286" r:id="rId9"/>
    <p:sldId id="287" r:id="rId10"/>
    <p:sldId id="260" r:id="rId11"/>
    <p:sldId id="302" r:id="rId12"/>
    <p:sldId id="261" r:id="rId13"/>
    <p:sldId id="262" r:id="rId14"/>
    <p:sldId id="288" r:id="rId15"/>
    <p:sldId id="289" r:id="rId16"/>
    <p:sldId id="295" r:id="rId17"/>
    <p:sldId id="303" r:id="rId18"/>
    <p:sldId id="264" r:id="rId19"/>
    <p:sldId id="305" r:id="rId20"/>
    <p:sldId id="298" r:id="rId21"/>
    <p:sldId id="304" r:id="rId22"/>
    <p:sldId id="291" r:id="rId23"/>
    <p:sldId id="292" r:id="rId24"/>
    <p:sldId id="293" r:id="rId25"/>
    <p:sldId id="294" r:id="rId26"/>
    <p:sldId id="299" r:id="rId27"/>
    <p:sldId id="301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308" autoAdjust="0"/>
  </p:normalViewPr>
  <p:slideViewPr>
    <p:cSldViewPr snapToGrid="0" snapToObjects="1">
      <p:cViewPr>
        <p:scale>
          <a:sx n="78" d="100"/>
          <a:sy n="78" d="100"/>
        </p:scale>
        <p:origin x="-19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ECA14-0E77-AB4B-A6DF-104F422E94DB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9B9A1-4145-384C-A097-4842B23D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13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01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29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46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9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1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90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46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56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56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0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37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56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96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16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11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98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22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43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17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94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7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8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33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9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38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0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2/17/17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2/17/17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2/17/17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2/17/17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2/17/17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2/17/17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2/17/17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2/17/17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2/17/17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2/17/17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06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9E955210-1050-5546-9F10-C922A94AA704}" type="datetimeFigureOut">
              <a:rPr lang="en-US" smtClean="0"/>
              <a:pPr/>
              <a:t>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5</a:t>
            </a:r>
            <a:br>
              <a:rPr lang="en-US" dirty="0"/>
            </a:br>
            <a:r>
              <a:rPr lang="en-US" dirty="0"/>
              <a:t>Measures of </a:t>
            </a:r>
            <a:r>
              <a:rPr lang="en-US" dirty="0" smtClean="0"/>
              <a:t>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Exercise: The Range for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Let’s assume the oldest person in this class is 52. </a:t>
            </a:r>
          </a:p>
          <a:p>
            <a:r>
              <a:rPr lang="en-US" dirty="0" smtClean="0"/>
              <a:t>Let’s also assume the youngest person in this class is 19.</a:t>
            </a:r>
          </a:p>
          <a:p>
            <a:endParaRPr lang="en-US" dirty="0"/>
          </a:p>
          <a:p>
            <a:r>
              <a:rPr lang="en-US" dirty="0" smtClean="0"/>
              <a:t>What is the age range for this class?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2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Interquartile</a:t>
            </a:r>
            <a:r>
              <a:rPr lang="en-US" dirty="0"/>
              <a:t> </a:t>
            </a:r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measure of variation for interval-ratio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Indicates </a:t>
            </a:r>
            <a:r>
              <a:rPr lang="en-US" dirty="0"/>
              <a:t>the width of the middle 50 percent of the distribution  and is defined as the difference between the lower and upper </a:t>
            </a:r>
            <a:r>
              <a:rPr lang="en-US" dirty="0" smtClean="0"/>
              <a:t>quartiles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IQR </a:t>
            </a:r>
            <a:r>
              <a:rPr lang="en-US" dirty="0"/>
              <a:t>= Q3 – </a:t>
            </a:r>
            <a:r>
              <a:rPr lang="en-US" dirty="0" smtClean="0"/>
              <a:t>Q1</a:t>
            </a:r>
            <a:endParaRPr lang="en-US" dirty="0"/>
          </a:p>
          <a:p>
            <a:pPr lvl="1"/>
            <a:r>
              <a:rPr lang="en-US" dirty="0"/>
              <a:t>Q3 = 75th percentile</a:t>
            </a:r>
          </a:p>
          <a:p>
            <a:pPr lvl="1"/>
            <a:r>
              <a:rPr lang="en-US" dirty="0"/>
              <a:t>Q1 = 25th </a:t>
            </a:r>
            <a:r>
              <a:rPr lang="en-US" dirty="0" smtClean="0"/>
              <a:t>percentile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Range and IQR</a:t>
            </a:r>
            <a:endParaRPr lang="en-US" sz="4000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27666" y="1373118"/>
            <a:ext cx="7687671" cy="4576578"/>
            <a:chOff x="56768" y="1465487"/>
            <a:chExt cx="9087232" cy="717202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4063" y="1465487"/>
              <a:ext cx="4705350" cy="7172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6285707" y="3951894"/>
              <a:ext cx="88741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369175" y="3027363"/>
              <a:ext cx="1774825" cy="159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/>
                <a:t>Shows greater variability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603963" y="3561745"/>
              <a:ext cx="806450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55588" y="2144714"/>
              <a:ext cx="1438276" cy="2556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dirty="0"/>
                <a:t>These values fall together closely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575139" y="6002217"/>
              <a:ext cx="1099551" cy="110542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6768" y="5116371"/>
              <a:ext cx="2353644" cy="1109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 dirty="0"/>
                <a:t>Yet the ranges are equal!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6951663" y="5116371"/>
              <a:ext cx="2192337" cy="130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1" dirty="0"/>
                <a:t>Importance of the IQR</a:t>
              </a: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6729412" y="4819810"/>
              <a:ext cx="2414587" cy="1735121"/>
            </a:xfrm>
            <a:prstGeom prst="ellips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942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graphic device that visually </a:t>
            </a:r>
            <a:r>
              <a:rPr lang="en-US" dirty="0" smtClean="0"/>
              <a:t>presents:</a:t>
            </a:r>
          </a:p>
          <a:p>
            <a:pPr lvl="1"/>
            <a:r>
              <a:rPr lang="en-US" dirty="0" smtClean="0"/>
              <a:t>the range</a:t>
            </a:r>
            <a:endParaRPr lang="en-US" dirty="0"/>
          </a:p>
          <a:p>
            <a:pPr lvl="1"/>
            <a:r>
              <a:rPr lang="en-US" dirty="0" smtClean="0"/>
              <a:t>the IQR</a:t>
            </a:r>
          </a:p>
          <a:p>
            <a:pPr lvl="1"/>
            <a:r>
              <a:rPr lang="en-US" dirty="0" smtClean="0"/>
              <a:t>the median</a:t>
            </a:r>
            <a:endParaRPr lang="en-US" dirty="0"/>
          </a:p>
          <a:p>
            <a:pPr lvl="1"/>
            <a:r>
              <a:rPr lang="en-US" dirty="0" smtClean="0"/>
              <a:t>the quartiles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minimum (lowest </a:t>
            </a:r>
            <a:r>
              <a:rPr lang="en-US" dirty="0" smtClean="0"/>
              <a:t>value) </a:t>
            </a:r>
            <a:r>
              <a:rPr lang="en-US" dirty="0"/>
              <a:t>and the maximum (highest </a:t>
            </a:r>
            <a:r>
              <a:rPr lang="en-US" dirty="0" smtClean="0"/>
              <a:t>value)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 Plot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1" b="972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1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 Plot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48" y="1639996"/>
            <a:ext cx="6457331" cy="48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60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Exercise: </a:t>
            </a:r>
            <a:r>
              <a:rPr lang="en-US" sz="4000" dirty="0" smtClean="0"/>
              <a:t>Boxplot for Range and IQR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71" y="1861522"/>
            <a:ext cx="3980660" cy="457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5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Variance and Standard Deviation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may want to know how much each score deviates from the overall average score</a:t>
            </a:r>
          </a:p>
          <a:p>
            <a:endParaRPr lang="en-US" dirty="0"/>
          </a:p>
          <a:p>
            <a:r>
              <a:rPr lang="en-US" dirty="0" smtClean="0"/>
              <a:t>But reporting each deviation is overwhelming</a:t>
            </a:r>
          </a:p>
          <a:p>
            <a:endParaRPr lang="en-US" dirty="0"/>
          </a:p>
          <a:p>
            <a:r>
              <a:rPr lang="en-US" dirty="0" smtClean="0"/>
              <a:t>We rely on a single measure to give a summary of how much all scores generally deviate from the 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3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Variance and Standard Deviation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These give you an estimate of how closely the scores cluster around the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1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Deviation From the Mean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787691"/>
            <a:ext cx="80486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97884" y="5198943"/>
            <a:ext cx="136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-      -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</a:t>
            </a:r>
            <a:r>
              <a:rPr lang="en-US" dirty="0" smtClean="0"/>
              <a:t>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</a:t>
            </a:r>
            <a:r>
              <a:rPr lang="en-US" dirty="0" smtClean="0"/>
              <a:t>Tendency 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Numbers </a:t>
            </a:r>
            <a:r>
              <a:rPr lang="en-US" dirty="0"/>
              <a:t>that describe what is typical or average (central) in a </a:t>
            </a:r>
            <a:r>
              <a:rPr lang="en-US" dirty="0" smtClean="0"/>
              <a:t>distribution</a:t>
            </a:r>
            <a:endParaRPr lang="en-US" dirty="0"/>
          </a:p>
          <a:p>
            <a:r>
              <a:rPr lang="en-US" dirty="0"/>
              <a:t>Measures of Variability </a:t>
            </a:r>
          </a:p>
          <a:p>
            <a:pPr lvl="1"/>
            <a:r>
              <a:rPr lang="en-US" dirty="0"/>
              <a:t> Numbers that describe diversity or variability in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1337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Variance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measure of variation for interval-ratio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the average of the squared deviations from the mean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8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Variance</a:t>
            </a:r>
            <a:endParaRPr lang="en-US" sz="4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40" b="-514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47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measure of variation for interval-ratio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equal to the square root of the variance</a:t>
            </a:r>
          </a:p>
        </p:txBody>
      </p:sp>
    </p:spTree>
    <p:extLst>
      <p:ext uri="{BB962C8B-B14F-4D97-AF65-F5344CB8AC3E}">
        <p14:creationId xmlns:p14="http://schemas.microsoft.com/office/powerpoint/2010/main" val="9266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141" b="-1914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97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70432"/>
            <a:ext cx="8229600" cy="49557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Table 5.8 Projected Percentage Change in the Elderly Population, 2008-2015, by Region, Deviation From the Mean, and Deviation From the Mean Squared</a:t>
            </a:r>
            <a:endParaRPr lang="en-US" sz="2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557463"/>
            <a:ext cx="72009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Deviation From the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3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a </a:t>
            </a:r>
            <a:r>
              <a:rPr lang="en-US" dirty="0" smtClean="0"/>
              <a:t>Measure </a:t>
            </a:r>
            <a:r>
              <a:rPr lang="en-US" dirty="0"/>
              <a:t>of Variability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Nominal variables</a:t>
            </a:r>
          </a:p>
          <a:p>
            <a:pPr lvl="1"/>
            <a:r>
              <a:rPr lang="en-US" dirty="0"/>
              <a:t>Only use IQV </a:t>
            </a:r>
            <a:r>
              <a:rPr lang="en-US" dirty="0" smtClean="0"/>
              <a:t>(not necessary)</a:t>
            </a:r>
          </a:p>
          <a:p>
            <a:r>
              <a:rPr lang="en-US" dirty="0" smtClean="0"/>
              <a:t>Ordinal </a:t>
            </a:r>
            <a:r>
              <a:rPr lang="en-US" dirty="0"/>
              <a:t>variables</a:t>
            </a:r>
          </a:p>
          <a:p>
            <a:pPr lvl="1"/>
            <a:r>
              <a:rPr lang="en-US" dirty="0"/>
              <a:t>Calculate </a:t>
            </a:r>
            <a:r>
              <a:rPr lang="en-US" dirty="0" smtClean="0"/>
              <a:t>the </a:t>
            </a:r>
            <a:r>
              <a:rPr lang="en-US" dirty="0"/>
              <a:t>IQR </a:t>
            </a:r>
            <a:r>
              <a:rPr lang="en-US" dirty="0" smtClean="0"/>
              <a:t>(or IQV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Interval-ratio </a:t>
            </a:r>
            <a:r>
              <a:rPr lang="en-US" dirty="0"/>
              <a:t>variables</a:t>
            </a:r>
          </a:p>
          <a:p>
            <a:pPr lvl="1"/>
            <a:r>
              <a:rPr lang="en-US" dirty="0"/>
              <a:t>Use </a:t>
            </a:r>
            <a:r>
              <a:rPr lang="en-US" dirty="0" smtClean="0"/>
              <a:t>IQR</a:t>
            </a:r>
            <a:r>
              <a:rPr lang="en-US" dirty="0"/>
              <a:t>, </a:t>
            </a:r>
            <a:r>
              <a:rPr lang="en-US" dirty="0" smtClean="0"/>
              <a:t>variance</a:t>
            </a:r>
            <a:r>
              <a:rPr lang="en-US" dirty="0"/>
              <a:t>/standard </a:t>
            </a:r>
            <a:r>
              <a:rPr lang="en-US" dirty="0" smtClean="0"/>
              <a:t>deviation (or IQV)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5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Choosing a </a:t>
            </a:r>
            <a:r>
              <a:rPr lang="en-US" sz="4000" dirty="0" smtClean="0"/>
              <a:t>Measure </a:t>
            </a:r>
            <a:r>
              <a:rPr lang="en-US" sz="4000" dirty="0"/>
              <a:t>of Variability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415" y="1770133"/>
            <a:ext cx="6599622" cy="48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73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Dependent Variable</a:t>
            </a:r>
          </a:p>
          <a:p>
            <a:r>
              <a:rPr lang="en-US" dirty="0" smtClean="0"/>
              <a:t>Descriptive Statistics</a:t>
            </a:r>
          </a:p>
          <a:p>
            <a:r>
              <a:rPr lang="en-US" dirty="0" smtClean="0"/>
              <a:t>Dichotomous Variable</a:t>
            </a:r>
          </a:p>
          <a:p>
            <a:r>
              <a:rPr lang="en-US" dirty="0" smtClean="0"/>
              <a:t>Empirical Research</a:t>
            </a:r>
          </a:p>
          <a:p>
            <a:r>
              <a:rPr lang="en-US" dirty="0"/>
              <a:t>Hypothesis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Independent </a:t>
            </a:r>
            <a:r>
              <a:rPr lang="en-US" dirty="0"/>
              <a:t>Variable</a:t>
            </a:r>
          </a:p>
          <a:p>
            <a:r>
              <a:rPr lang="en-US" dirty="0"/>
              <a:t>Inferential Statistics</a:t>
            </a:r>
          </a:p>
          <a:p>
            <a:r>
              <a:rPr lang="en-US" dirty="0"/>
              <a:t>Interval-ratio</a:t>
            </a:r>
          </a:p>
          <a:p>
            <a:r>
              <a:rPr lang="en-US" dirty="0"/>
              <a:t>Measurement</a:t>
            </a:r>
          </a:p>
          <a:p>
            <a:r>
              <a:rPr lang="en-US" dirty="0"/>
              <a:t>Nominal Measurement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6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Index of Qualitative Variation</a:t>
            </a:r>
          </a:p>
          <a:p>
            <a:r>
              <a:rPr lang="en-US" sz="2800" dirty="0" smtClean="0"/>
              <a:t>Interquartile Range</a:t>
            </a:r>
          </a:p>
          <a:p>
            <a:r>
              <a:rPr lang="en-US" sz="2800" dirty="0" smtClean="0"/>
              <a:t>Measures of Variability</a:t>
            </a:r>
          </a:p>
          <a:p>
            <a:r>
              <a:rPr lang="en-US" sz="2800" dirty="0" smtClean="0"/>
              <a:t>Range</a:t>
            </a:r>
          </a:p>
          <a:p>
            <a:r>
              <a:rPr lang="en-US" sz="2800" dirty="0" smtClean="0"/>
              <a:t>Standard Deviation</a:t>
            </a:r>
          </a:p>
          <a:p>
            <a:r>
              <a:rPr lang="en-US" sz="2800" dirty="0" smtClean="0"/>
              <a:t>Variance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923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Ways to Summarize a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two measures help summarize </a:t>
            </a:r>
            <a:r>
              <a:rPr lang="en-US" dirty="0"/>
              <a:t>a distribution </a:t>
            </a:r>
            <a:r>
              <a:rPr lang="en-US" dirty="0" smtClean="0"/>
              <a:t>without </a:t>
            </a:r>
            <a:r>
              <a:rPr lang="en-US" dirty="0"/>
              <a:t>looking at each </a:t>
            </a:r>
            <a:r>
              <a:rPr lang="en-US" dirty="0" smtClean="0"/>
              <a:t>score</a:t>
            </a:r>
          </a:p>
          <a:p>
            <a:pPr lvl="1"/>
            <a:r>
              <a:rPr lang="en-US" dirty="0" smtClean="0"/>
              <a:t>Measures </a:t>
            </a:r>
            <a:r>
              <a:rPr lang="en-US" dirty="0"/>
              <a:t>of central </a:t>
            </a:r>
            <a:r>
              <a:rPr lang="en-US" dirty="0" smtClean="0"/>
              <a:t>tendency</a:t>
            </a:r>
          </a:p>
          <a:p>
            <a:pPr lvl="2"/>
            <a:r>
              <a:rPr lang="en-US" dirty="0" smtClean="0"/>
              <a:t>tell </a:t>
            </a:r>
            <a:r>
              <a:rPr lang="en-US" dirty="0"/>
              <a:t>you about </a:t>
            </a:r>
            <a:r>
              <a:rPr lang="en-US" dirty="0" smtClean="0"/>
              <a:t>typical scores</a:t>
            </a:r>
          </a:p>
          <a:p>
            <a:pPr lvl="1"/>
            <a:r>
              <a:rPr lang="en-US" dirty="0" smtClean="0"/>
              <a:t>Measures </a:t>
            </a:r>
            <a:r>
              <a:rPr lang="en-US" dirty="0"/>
              <a:t>of </a:t>
            </a:r>
            <a:r>
              <a:rPr lang="en-US" dirty="0" smtClean="0"/>
              <a:t>variation</a:t>
            </a:r>
          </a:p>
          <a:p>
            <a:pPr lvl="2"/>
            <a:r>
              <a:rPr lang="en-US" dirty="0" smtClean="0"/>
              <a:t>reveal </a:t>
            </a:r>
            <a:r>
              <a:rPr lang="en-US" dirty="0"/>
              <a:t>how </a:t>
            </a:r>
            <a:r>
              <a:rPr lang="en-US" dirty="0" smtClean="0"/>
              <a:t>far, </a:t>
            </a:r>
            <a:r>
              <a:rPr lang="en-US" dirty="0"/>
              <a:t>from the typical </a:t>
            </a:r>
            <a:r>
              <a:rPr lang="en-US" dirty="0" smtClean="0"/>
              <a:t>score, the </a:t>
            </a:r>
            <a:r>
              <a:rPr lang="en-US" dirty="0"/>
              <a:t>distribution tends to vary</a:t>
            </a:r>
          </a:p>
        </p:txBody>
      </p:sp>
    </p:spTree>
    <p:extLst>
      <p:ext uri="{BB962C8B-B14F-4D97-AF65-F5344CB8AC3E}">
        <p14:creationId xmlns:p14="http://schemas.microsoft.com/office/powerpoint/2010/main" val="213963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Measuring Variability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7" y="1628104"/>
            <a:ext cx="6176665" cy="446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10220" y="1959787"/>
            <a:ext cx="25337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Notice that both distributions have the same mean, yet they are shaped differently </a:t>
            </a:r>
          </a:p>
        </p:txBody>
      </p:sp>
    </p:spTree>
    <p:extLst>
      <p:ext uri="{BB962C8B-B14F-4D97-AF65-F5344CB8AC3E}">
        <p14:creationId xmlns:p14="http://schemas.microsoft.com/office/powerpoint/2010/main" val="406349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of </a:t>
            </a:r>
            <a:r>
              <a:rPr lang="en-US" dirty="0" smtClean="0"/>
              <a:t>Qualitative </a:t>
            </a:r>
            <a:r>
              <a:rPr lang="en-US" dirty="0"/>
              <a:t>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measure of variability for nominal </a:t>
            </a:r>
            <a:r>
              <a:rPr lang="en-US" dirty="0" smtClean="0"/>
              <a:t>variables </a:t>
            </a:r>
            <a:endParaRPr lang="en-US" dirty="0"/>
          </a:p>
          <a:p>
            <a:pPr lvl="1"/>
            <a:r>
              <a:rPr lang="en-US" dirty="0"/>
              <a:t>Based on the ratio of the total number of differences in the distribution to the maximum number of possible differences within the same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3169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Index of </a:t>
            </a:r>
            <a:r>
              <a:rPr lang="en-US" sz="3600" dirty="0" smtClean="0"/>
              <a:t>Qualitative </a:t>
            </a:r>
            <a:r>
              <a:rPr lang="en-US" sz="3600" dirty="0"/>
              <a:t>Variation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73" b="-3987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009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Index of </a:t>
            </a:r>
            <a:r>
              <a:rPr lang="en-US" sz="3600" dirty="0" smtClean="0"/>
              <a:t>Qualitative </a:t>
            </a:r>
            <a:r>
              <a:rPr lang="en-US" sz="3600" dirty="0"/>
              <a:t>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The IQV is a single number that expresses the diversity of a distribution</a:t>
            </a:r>
          </a:p>
          <a:p>
            <a:r>
              <a:rPr lang="en-US" sz="2800" dirty="0"/>
              <a:t>The IQV ranges from 0 to 1</a:t>
            </a:r>
          </a:p>
          <a:p>
            <a:r>
              <a:rPr lang="en-US" sz="2800" dirty="0"/>
              <a:t>An IQV of 0 would indicate that the distribution has NO diversity at all</a:t>
            </a:r>
          </a:p>
          <a:p>
            <a:r>
              <a:rPr lang="en-US" sz="2800" dirty="0"/>
              <a:t>An IQV of 1 would indicate that the distribution is maximally diverse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4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Statistics in Practice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81" y="1417638"/>
            <a:ext cx="714375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1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The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measure of variation in interval-ratio variables.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the difference between the highest (maximum) and the lowest (minimum) scores in the distribution</a:t>
            </a:r>
          </a:p>
          <a:p>
            <a:pPr lvl="1"/>
            <a:r>
              <a:rPr lang="en-US" dirty="0"/>
              <a:t>Range = Highest score – Lowest </a:t>
            </a:r>
            <a:r>
              <a:rPr lang="en-US" dirty="0" smtClean="0"/>
              <a:t>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6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356</TotalTime>
  <Words>630</Words>
  <Application>Microsoft Macintosh PowerPoint</Application>
  <PresentationFormat>On-screen Show (4:3)</PresentationFormat>
  <Paragraphs>135</Paragraphs>
  <Slides>28</Slides>
  <Notes>28</Notes>
  <HiddenSlides>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Custom Design</vt:lpstr>
      <vt:lpstr>Methods Theme</vt:lpstr>
      <vt:lpstr>Chapter 5 Measures of Variability</vt:lpstr>
      <vt:lpstr>Measuring Variability</vt:lpstr>
      <vt:lpstr>Two Ways to Summarize a Distribution</vt:lpstr>
      <vt:lpstr>Measuring Variability</vt:lpstr>
      <vt:lpstr>Index of Qualitative Variation</vt:lpstr>
      <vt:lpstr>Index of Qualitative Variation</vt:lpstr>
      <vt:lpstr>Index of Qualitative Variation</vt:lpstr>
      <vt:lpstr>Statistics in Practice</vt:lpstr>
      <vt:lpstr>The Range</vt:lpstr>
      <vt:lpstr>Exercise: The Range for Age</vt:lpstr>
      <vt:lpstr>Interquartile Range</vt:lpstr>
      <vt:lpstr>The Range and IQR</vt:lpstr>
      <vt:lpstr>The Box Plot</vt:lpstr>
      <vt:lpstr>The Box Plot</vt:lpstr>
      <vt:lpstr>The Box Plot</vt:lpstr>
      <vt:lpstr>Exercise: Boxplot for Range and IQR</vt:lpstr>
      <vt:lpstr>Variance and Standard Deviation</vt:lpstr>
      <vt:lpstr>Variance and Standard Deviation</vt:lpstr>
      <vt:lpstr>Deviation From the Mean</vt:lpstr>
      <vt:lpstr>Variance</vt:lpstr>
      <vt:lpstr>Variance</vt:lpstr>
      <vt:lpstr>Standard Deviation</vt:lpstr>
      <vt:lpstr>Standard Deviation</vt:lpstr>
      <vt:lpstr>Deviation From the Mean</vt:lpstr>
      <vt:lpstr>Choosing a Measure of Variability</vt:lpstr>
      <vt:lpstr>Choosing a Measure of Variability</vt:lpstr>
      <vt:lpstr>Key Terms</vt:lpstr>
      <vt:lpstr>Key Terms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Burrel Vann</cp:lastModifiedBy>
  <cp:revision>77</cp:revision>
  <dcterms:created xsi:type="dcterms:W3CDTF">2013-12-06T01:46:03Z</dcterms:created>
  <dcterms:modified xsi:type="dcterms:W3CDTF">2017-02-17T15:05:58Z</dcterms:modified>
</cp:coreProperties>
</file>