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32"/>
  </p:notesMasterIdLst>
  <p:sldIdLst>
    <p:sldId id="256" r:id="rId3"/>
    <p:sldId id="257" r:id="rId4"/>
    <p:sldId id="322" r:id="rId5"/>
    <p:sldId id="292" r:id="rId6"/>
    <p:sldId id="323" r:id="rId7"/>
    <p:sldId id="293" r:id="rId8"/>
    <p:sldId id="281" r:id="rId9"/>
    <p:sldId id="324" r:id="rId10"/>
    <p:sldId id="335" r:id="rId11"/>
    <p:sldId id="338" r:id="rId12"/>
    <p:sldId id="336" r:id="rId13"/>
    <p:sldId id="337" r:id="rId14"/>
    <p:sldId id="325" r:id="rId15"/>
    <p:sldId id="339" r:id="rId16"/>
    <p:sldId id="340" r:id="rId17"/>
    <p:sldId id="341" r:id="rId18"/>
    <p:sldId id="327" r:id="rId19"/>
    <p:sldId id="326" r:id="rId20"/>
    <p:sldId id="342" r:id="rId21"/>
    <p:sldId id="344" r:id="rId22"/>
    <p:sldId id="345" r:id="rId23"/>
    <p:sldId id="343" r:id="rId24"/>
    <p:sldId id="329" r:id="rId25"/>
    <p:sldId id="330" r:id="rId26"/>
    <p:sldId id="334" r:id="rId27"/>
    <p:sldId id="333" r:id="rId28"/>
    <p:sldId id="331" r:id="rId29"/>
    <p:sldId id="332" r:id="rId30"/>
    <p:sldId id="32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50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184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18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0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27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91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82857" y="4771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0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48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0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0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7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8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41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51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81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95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7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0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79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8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2862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9E955210-1050-5546-9F10-C922A94AA704}" type="datetimeFigureOut">
              <a:rPr lang="en-US" smtClean="0"/>
              <a:pPr/>
              <a:t>3/10/17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6</a:t>
            </a:r>
            <a:br>
              <a:rPr lang="en-US" dirty="0"/>
            </a:br>
            <a:r>
              <a:rPr lang="en-US" dirty="0"/>
              <a:t>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Calculate Values for SAT Scores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1,000 students took the SAT and you know the following</a:t>
            </a:r>
          </a:p>
          <a:p>
            <a:pPr lvl="1"/>
            <a:r>
              <a:rPr lang="en-US" dirty="0" smtClean="0"/>
              <a:t>Mean Score = 500</a:t>
            </a:r>
          </a:p>
          <a:p>
            <a:pPr lvl="1"/>
            <a:r>
              <a:rPr lang="en-US" dirty="0" smtClean="0"/>
              <a:t>Standard Deviation = 100</a:t>
            </a:r>
          </a:p>
          <a:p>
            <a:endParaRPr lang="en-US" dirty="0" smtClean="0"/>
          </a:p>
          <a:p>
            <a:r>
              <a:rPr lang="en-US" dirty="0" smtClean="0"/>
              <a:t>Find the scores that coincide with: </a:t>
            </a:r>
          </a:p>
          <a:p>
            <a:pPr lvl="1"/>
            <a:r>
              <a:rPr lang="en-US" dirty="0" smtClean="0"/>
              <a:t>68% of the cases (between -1SD and +1SD)</a:t>
            </a:r>
          </a:p>
          <a:p>
            <a:pPr lvl="1"/>
            <a:r>
              <a:rPr lang="en-US" dirty="0" smtClean="0"/>
              <a:t>95% of the cases</a:t>
            </a:r>
            <a:r>
              <a:rPr lang="en-US" dirty="0"/>
              <a:t> (between </a:t>
            </a:r>
            <a:r>
              <a:rPr lang="en-US" dirty="0" smtClean="0"/>
              <a:t>-2SD </a:t>
            </a:r>
            <a:r>
              <a:rPr lang="en-US" dirty="0"/>
              <a:t>and </a:t>
            </a:r>
            <a:r>
              <a:rPr lang="en-US" dirty="0" smtClean="0"/>
              <a:t>+2SD)</a:t>
            </a:r>
          </a:p>
          <a:p>
            <a:pPr lvl="1"/>
            <a:r>
              <a:rPr lang="en-US" dirty="0" smtClean="0"/>
              <a:t>99% of the cases</a:t>
            </a:r>
            <a:r>
              <a:rPr lang="en-US" dirty="0"/>
              <a:t> (between </a:t>
            </a:r>
            <a:r>
              <a:rPr lang="en-US" dirty="0" smtClean="0"/>
              <a:t>-3SD </a:t>
            </a:r>
            <a:r>
              <a:rPr lang="en-US" dirty="0"/>
              <a:t>and </a:t>
            </a:r>
            <a:r>
              <a:rPr lang="en-US" dirty="0" smtClean="0"/>
              <a:t>+3SD)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 Under the Normal Curve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mean (and mode and median) is measured as 0 standard deviation units. It is the center of the distribution</a:t>
            </a:r>
          </a:p>
          <a:p>
            <a:endParaRPr lang="en-US" dirty="0" smtClean="0"/>
          </a:p>
          <a:p>
            <a:r>
              <a:rPr lang="en-US" dirty="0" smtClean="0"/>
              <a:t>50% of the area under the curve:</a:t>
            </a:r>
          </a:p>
          <a:p>
            <a:pPr lvl="1"/>
            <a:r>
              <a:rPr lang="en-US" dirty="0" smtClean="0"/>
              <a:t>Lies above the mean</a:t>
            </a:r>
          </a:p>
          <a:p>
            <a:pPr lvl="1"/>
            <a:r>
              <a:rPr lang="en-US" dirty="0" smtClean="0"/>
              <a:t>Lies below the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 Under the Normal Curve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calculate the percentage of cases that fall between any two scores, as long as we know:</a:t>
            </a:r>
          </a:p>
          <a:p>
            <a:pPr lvl="1"/>
            <a:r>
              <a:rPr lang="en-US" dirty="0" smtClean="0"/>
              <a:t>that the distribution in normal</a:t>
            </a:r>
          </a:p>
          <a:p>
            <a:pPr lvl="1"/>
            <a:r>
              <a:rPr lang="en-US" dirty="0" smtClean="0"/>
              <a:t>the mean</a:t>
            </a:r>
          </a:p>
          <a:p>
            <a:pPr lvl="1"/>
            <a:r>
              <a:rPr lang="en-US" dirty="0" smtClean="0"/>
              <a:t>the 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(Z)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number of standard deviations that a </a:t>
            </a:r>
            <a:r>
              <a:rPr lang="en-US" dirty="0" smtClean="0"/>
              <a:t>raw score (an observation’s score) is equal to.</a:t>
            </a:r>
          </a:p>
          <a:p>
            <a:r>
              <a:rPr lang="en-US" dirty="0" smtClean="0"/>
              <a:t>Can be positive (above the mean) or negative (below the mean)</a:t>
            </a:r>
          </a:p>
          <a:p>
            <a:r>
              <a:rPr lang="en-US" dirty="0" smtClean="0"/>
              <a:t>We standardize to make our scores comparable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761" y="4160113"/>
            <a:ext cx="2075014" cy="150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1031" y="5696373"/>
            <a:ext cx="4975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Where S</a:t>
            </a:r>
            <a:r>
              <a:rPr lang="en-US" sz="2400" i="1" baseline="-25000" dirty="0"/>
              <a:t>y</a:t>
            </a:r>
            <a:r>
              <a:rPr lang="en-US" sz="2400" dirty="0"/>
              <a:t> =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42886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Calculate Z Score for a Percent Grade on the Exam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Mean Score = 74%</a:t>
            </a:r>
          </a:p>
          <a:p>
            <a:pPr lvl="1"/>
            <a:r>
              <a:rPr lang="en-US" dirty="0" smtClean="0"/>
              <a:t>Standard Deviation = 12%</a:t>
            </a:r>
          </a:p>
          <a:p>
            <a:endParaRPr lang="en-US" dirty="0" smtClean="0"/>
          </a:p>
          <a:p>
            <a:r>
              <a:rPr lang="en-US" dirty="0" smtClean="0"/>
              <a:t>Find the Z scores associated with: </a:t>
            </a:r>
          </a:p>
          <a:p>
            <a:pPr lvl="1"/>
            <a:r>
              <a:rPr lang="en-US" dirty="0" smtClean="0"/>
              <a:t>50% </a:t>
            </a:r>
          </a:p>
          <a:p>
            <a:pPr lvl="1"/>
            <a:r>
              <a:rPr lang="en-US" dirty="0" smtClean="0"/>
              <a:t>94%</a:t>
            </a:r>
          </a:p>
        </p:txBody>
      </p:sp>
    </p:spTree>
    <p:extLst>
      <p:ext uri="{BB962C8B-B14F-4D97-AF65-F5344CB8AC3E}">
        <p14:creationId xmlns:p14="http://schemas.microsoft.com/office/powerpoint/2010/main" val="34618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(Z)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convert a Z score back into a raw score, you need to do the following: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1031" y="4749216"/>
            <a:ext cx="4975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Where S</a:t>
            </a:r>
            <a:r>
              <a:rPr lang="en-US" sz="2400" i="1" baseline="-25000" dirty="0"/>
              <a:t>y</a:t>
            </a:r>
            <a:r>
              <a:rPr lang="en-US" sz="2400" dirty="0"/>
              <a:t> = standard deviation</a:t>
            </a:r>
          </a:p>
        </p:txBody>
      </p:sp>
      <p:pic>
        <p:nvPicPr>
          <p:cNvPr id="6" name="Picture 5" descr="Screen Shot 2017-03-10 at 8.20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86" y="3294122"/>
            <a:ext cx="3224830" cy="7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normal distribution using standardized (Z) scores instead of standard deviation units.</a:t>
            </a:r>
          </a:p>
          <a:p>
            <a:r>
              <a:rPr lang="en-US" dirty="0" smtClean="0"/>
              <a:t>But because normal distributions all have a mean and standard deviation, you still need them</a:t>
            </a:r>
          </a:p>
          <a:p>
            <a:endParaRPr lang="en-US" dirty="0"/>
          </a:p>
          <a:p>
            <a:r>
              <a:rPr lang="en-US" dirty="0" smtClean="0"/>
              <a:t>Mean = 0</a:t>
            </a:r>
          </a:p>
          <a:p>
            <a:r>
              <a:rPr lang="en-US" dirty="0" smtClean="0"/>
              <a:t>SD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5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Normal </a:t>
            </a:r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69" r="-526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7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204"/>
            <a:ext cx="8229600" cy="67633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Transforming </a:t>
            </a:r>
            <a:r>
              <a:rPr lang="en-US" dirty="0" smtClean="0"/>
              <a:t>Z scores into Proportions or Percentages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calculate the percent of scores that fall between two </a:t>
            </a:r>
            <a:r>
              <a:rPr lang="en-US" dirty="0" smtClean="0"/>
              <a:t>specific s</a:t>
            </a:r>
            <a:r>
              <a:rPr lang="en-US" dirty="0" smtClean="0"/>
              <a:t>cores using</a:t>
            </a:r>
            <a:r>
              <a:rPr lang="is-IS" dirty="0" smtClean="0"/>
              <a:t>…</a:t>
            </a:r>
          </a:p>
          <a:p>
            <a:pPr lvl="1"/>
            <a:r>
              <a:rPr lang="en-US" dirty="0"/>
              <a:t>T</a:t>
            </a:r>
            <a:r>
              <a:rPr lang="is-IS" dirty="0" smtClean="0"/>
              <a:t>he Standard Normal Table (Appendix B) pg. 480</a:t>
            </a:r>
          </a:p>
          <a:p>
            <a:pPr lvl="2"/>
            <a:r>
              <a:rPr lang="en-US" dirty="0" smtClean="0"/>
              <a:t>S</a:t>
            </a:r>
            <a:r>
              <a:rPr lang="is-IS" dirty="0" smtClean="0"/>
              <a:t>mall portion of table on pg. 186.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204"/>
            <a:ext cx="8229600" cy="67633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Transforming </a:t>
            </a:r>
            <a:r>
              <a:rPr lang="en-US" dirty="0" smtClean="0"/>
              <a:t>Z scores into Proportions or Percentages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96" y="1923752"/>
            <a:ext cx="6654102" cy="432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6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Normal </a:t>
            </a:r>
            <a:r>
              <a:rPr lang="en-US" sz="4000" dirty="0" smtClean="0"/>
              <a:t>Distribution / Normal Curve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bell-shaped </a:t>
            </a:r>
            <a:r>
              <a:rPr lang="en-US" dirty="0" smtClean="0"/>
              <a:t>and </a:t>
            </a:r>
            <a:r>
              <a:rPr lang="en-US" dirty="0" smtClean="0"/>
              <a:t>symmetrical </a:t>
            </a:r>
            <a:r>
              <a:rPr lang="en-US" dirty="0"/>
              <a:t>theoretical distribution, </a:t>
            </a:r>
            <a:endParaRPr lang="en-US" dirty="0" smtClean="0"/>
          </a:p>
          <a:p>
            <a:r>
              <a:rPr lang="en-US" dirty="0" smtClean="0"/>
              <a:t>With mean</a:t>
            </a:r>
            <a:r>
              <a:rPr lang="en-US" dirty="0"/>
              <a:t>, </a:t>
            </a:r>
            <a:r>
              <a:rPr lang="en-US" dirty="0" smtClean="0"/>
              <a:t>median</a:t>
            </a:r>
            <a:r>
              <a:rPr lang="en-US" dirty="0"/>
              <a:t>, and </a:t>
            </a:r>
            <a:r>
              <a:rPr lang="en-US" dirty="0" smtClean="0"/>
              <a:t>mode </a:t>
            </a:r>
            <a:r>
              <a:rPr lang="en-US" dirty="0"/>
              <a:t>all coinciding at its peak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frequencies gradually decreasing at both ends of the </a:t>
            </a:r>
            <a:r>
              <a:rPr lang="en-US" dirty="0" smtClean="0"/>
              <a:t>curve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Finding Area Between Two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Say we want to find the percen</a:t>
            </a:r>
            <a:r>
              <a:rPr lang="en-US" dirty="0" smtClean="0"/>
              <a:t>t students whose final grade in a class was between 65 percent and 85 percent.</a:t>
            </a:r>
          </a:p>
          <a:p>
            <a:endParaRPr lang="en-US" dirty="0"/>
          </a:p>
          <a:p>
            <a:pPr marL="835025" lvl="1" indent="-514350">
              <a:buFont typeface="+mj-lt"/>
              <a:buAutoNum type="arabicPeriod"/>
            </a:pPr>
            <a:r>
              <a:rPr lang="en-US" dirty="0" smtClean="0"/>
              <a:t>We need the lower and upper scores were interested in</a:t>
            </a:r>
          </a:p>
          <a:p>
            <a:pPr marL="835025" lvl="1" indent="-514350">
              <a:buFont typeface="+mj-lt"/>
              <a:buAutoNum type="arabicPeriod"/>
            </a:pPr>
            <a:r>
              <a:rPr lang="en-US" dirty="0" smtClean="0"/>
              <a:t>We need the mean of the distribution</a:t>
            </a:r>
          </a:p>
          <a:p>
            <a:pPr marL="835025" lvl="1" indent="-514350">
              <a:buFont typeface="+mj-lt"/>
              <a:buAutoNum type="arabicPeriod"/>
            </a:pPr>
            <a:r>
              <a:rPr lang="en-US" dirty="0" smtClean="0"/>
              <a:t>We need our standard deviation</a:t>
            </a:r>
          </a:p>
          <a:p>
            <a:pPr marL="835025" lvl="1" indent="-514350">
              <a:buFont typeface="+mj-lt"/>
              <a:buAutoNum type="arabicPeriod"/>
            </a:pPr>
            <a:r>
              <a:rPr lang="en-US" dirty="0" smtClean="0"/>
              <a:t>We must calculate Z scores for the scores</a:t>
            </a:r>
          </a:p>
          <a:p>
            <a:pPr marL="835025" lvl="1" indent="-514350">
              <a:buFont typeface="+mj-lt"/>
              <a:buAutoNum type="arabicPeriod"/>
            </a:pPr>
            <a:r>
              <a:rPr lang="en-US" dirty="0" smtClean="0"/>
              <a:t>We need our standard normal table to find the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Finding Area Between Two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Say we want to find the percen</a:t>
            </a:r>
            <a:r>
              <a:rPr lang="en-US" dirty="0" smtClean="0"/>
              <a:t>t students whose final grade in a class was between 65 percent and 85 percent.</a:t>
            </a:r>
          </a:p>
          <a:p>
            <a:endParaRPr lang="en-US" dirty="0"/>
          </a:p>
          <a:p>
            <a:pPr marL="835025" lvl="1" indent="-514350">
              <a:buFont typeface="+mj-lt"/>
              <a:buAutoNum type="arabicPeriod"/>
            </a:pPr>
            <a:r>
              <a:rPr lang="en-US" dirty="0" smtClean="0"/>
              <a:t>Lower = 65, Upper = 85</a:t>
            </a:r>
          </a:p>
          <a:p>
            <a:pPr marL="835025" lvl="1" indent="-514350">
              <a:buFont typeface="+mj-lt"/>
              <a:buAutoNum type="arabicPeriod"/>
            </a:pPr>
            <a:r>
              <a:rPr lang="en-US" dirty="0" smtClean="0"/>
              <a:t>Mean = 70.07</a:t>
            </a:r>
          </a:p>
          <a:p>
            <a:pPr marL="835025" lvl="1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tandard deviation: 10.27</a:t>
            </a:r>
          </a:p>
          <a:p>
            <a:pPr marL="835025" lvl="1" indent="-514350">
              <a:buFont typeface="+mj-lt"/>
              <a:buAutoNum type="arabicPeriod"/>
            </a:pPr>
            <a:r>
              <a:rPr lang="en-US" dirty="0"/>
              <a:t>We must calculate Z scores for the </a:t>
            </a:r>
            <a:r>
              <a:rPr lang="en-US" dirty="0" smtClean="0"/>
              <a:t>scores</a:t>
            </a:r>
          </a:p>
          <a:p>
            <a:pPr marL="835025" lvl="1" indent="-51435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need our standard normal table to find the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2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Scores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6" y="1600200"/>
            <a:ext cx="7589837" cy="477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2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Scores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33" r="-79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8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Scores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5" b="-325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7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2" b="-270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14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0" b="-372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9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2" r="-6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7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28" b="-302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1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  <a:p>
            <a:r>
              <a:rPr lang="en-US" dirty="0"/>
              <a:t>Standard Normal Distribution</a:t>
            </a:r>
          </a:p>
          <a:p>
            <a:r>
              <a:rPr lang="en-US" dirty="0"/>
              <a:t>Standard Normal Table</a:t>
            </a:r>
          </a:p>
          <a:p>
            <a:r>
              <a:rPr lang="en-US" dirty="0"/>
              <a:t>Standard (Z) </a:t>
            </a:r>
            <a:r>
              <a:rPr lang="en-US" dirty="0" smtClean="0"/>
              <a:t>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3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Normal Distribution / Normal Curve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u="sng" dirty="0"/>
              <a:t>theoretical</a:t>
            </a:r>
            <a:r>
              <a:rPr lang="en-US" dirty="0"/>
              <a:t> </a:t>
            </a:r>
            <a:r>
              <a:rPr lang="en-US" i="1" u="sng" dirty="0"/>
              <a:t>ideal</a:t>
            </a:r>
            <a:r>
              <a:rPr lang="en-US" dirty="0"/>
              <a:t> distribution</a:t>
            </a:r>
          </a:p>
          <a:p>
            <a:pPr lvl="1"/>
            <a:r>
              <a:rPr lang="en-US" dirty="0"/>
              <a:t>Real-life empirical distributions never match this model perfectly</a:t>
            </a:r>
          </a:p>
          <a:p>
            <a:pPr lvl="1"/>
            <a:r>
              <a:rPr lang="en-US" dirty="0" smtClean="0"/>
              <a:t>Many aspects of social life come close, and are said to be normally distributed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Normal Curve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81" r="-808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Normal Curve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7" r="-27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84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 Near </a:t>
            </a:r>
            <a:r>
              <a:rPr lang="en-US" sz="4000" dirty="0" smtClean="0"/>
              <a:t>Normal </a:t>
            </a:r>
            <a:r>
              <a:rPr lang="en-US" sz="4000" dirty="0"/>
              <a:t>Distribution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89" y="2262935"/>
            <a:ext cx="6885392" cy="428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95779" y="1657544"/>
            <a:ext cx="7364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Table 6.1 Final </a:t>
            </a:r>
            <a:r>
              <a:rPr lang="en-US" dirty="0"/>
              <a:t>Grades in Social Statistics of 1,200 Students (1983-</a:t>
            </a:r>
            <a:r>
              <a:rPr lang="en-US" dirty="0" smtClean="0"/>
              <a:t>1993)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Notice </a:t>
            </a:r>
            <a:r>
              <a:rPr lang="en-US" sz="2800" dirty="0"/>
              <a:t>that the standard deviation changes the relative width of the distribution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larger the standard deviation, the wider the curve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979897"/>
            <a:ext cx="7900987" cy="379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0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 Under the Normal Curve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normal distribution is theoretical and never skewed, there is a constant percentage of area under the curve between any two points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Two points are measured in standard deviation units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total area under the curve is 100%... Which represents 100% of the observations/cases (e.g. individuals, cities, states, counties, organizations)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Under the Normal Curve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9" b="-418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6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466</TotalTime>
  <Words>732</Words>
  <Application>Microsoft Macintosh PowerPoint</Application>
  <PresentationFormat>On-screen Show (4:3)</PresentationFormat>
  <Paragraphs>123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Custom Design</vt:lpstr>
      <vt:lpstr>Methods Theme</vt:lpstr>
      <vt:lpstr>Chapter 6 The Normal Distribution</vt:lpstr>
      <vt:lpstr>Normal Distribution / Normal Curve</vt:lpstr>
      <vt:lpstr>Normal Distribution / Normal Curve</vt:lpstr>
      <vt:lpstr>The Normal Curve</vt:lpstr>
      <vt:lpstr>The Normal Curve</vt:lpstr>
      <vt:lpstr>A Near Normal Distribution</vt:lpstr>
      <vt:lpstr>Normal Distribution</vt:lpstr>
      <vt:lpstr>Area Under the Normal Curve</vt:lpstr>
      <vt:lpstr>Area Under the Normal Curve</vt:lpstr>
      <vt:lpstr>Exercise: Calculate Values for SAT Scores</vt:lpstr>
      <vt:lpstr>Area Under the Normal Curve</vt:lpstr>
      <vt:lpstr>Area Under the Normal Curve</vt:lpstr>
      <vt:lpstr>Standard (Z) Scores</vt:lpstr>
      <vt:lpstr>Exercise: Calculate Z Score for a Percent Grade on the Exam</vt:lpstr>
      <vt:lpstr>Standard (Z) Scores</vt:lpstr>
      <vt:lpstr>Standard Normal Distribution</vt:lpstr>
      <vt:lpstr>Standard Normal Distribution</vt:lpstr>
      <vt:lpstr>Transforming Z scores into Proportions or Percentages</vt:lpstr>
      <vt:lpstr>Transforming Z scores into Proportions or Percentages</vt:lpstr>
      <vt:lpstr>Exercise: Finding Area Between Two Scores</vt:lpstr>
      <vt:lpstr>Exercise: Finding Area Between Two Scores</vt:lpstr>
      <vt:lpstr>Z Scores</vt:lpstr>
      <vt:lpstr>Z Scores</vt:lpstr>
      <vt:lpstr>Z Scores</vt:lpstr>
      <vt:lpstr>PowerPoint Presentation</vt:lpstr>
      <vt:lpstr>PowerPoint Presentation</vt:lpstr>
      <vt:lpstr>PowerPoint Presentation</vt:lpstr>
      <vt:lpstr>PowerPoint Presentation</vt:lpstr>
      <vt:lpstr>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102</cp:revision>
  <dcterms:created xsi:type="dcterms:W3CDTF">2013-12-06T01:46:03Z</dcterms:created>
  <dcterms:modified xsi:type="dcterms:W3CDTF">2017-03-10T16:52:16Z</dcterms:modified>
</cp:coreProperties>
</file>