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2" r:id="rId2"/>
  </p:sldMasterIdLst>
  <p:notesMasterIdLst>
    <p:notesMasterId r:id="rId30"/>
  </p:notesMasterIdLst>
  <p:sldIdLst>
    <p:sldId id="256" r:id="rId3"/>
    <p:sldId id="257" r:id="rId4"/>
    <p:sldId id="353" r:id="rId5"/>
    <p:sldId id="292" r:id="rId6"/>
    <p:sldId id="322" r:id="rId7"/>
    <p:sldId id="323" r:id="rId8"/>
    <p:sldId id="293" r:id="rId9"/>
    <p:sldId id="355" r:id="rId10"/>
    <p:sldId id="335" r:id="rId11"/>
    <p:sldId id="356" r:id="rId12"/>
    <p:sldId id="336" r:id="rId13"/>
    <p:sldId id="337" r:id="rId14"/>
    <p:sldId id="338" r:id="rId15"/>
    <p:sldId id="340" r:id="rId16"/>
    <p:sldId id="341" r:id="rId17"/>
    <p:sldId id="342" r:id="rId18"/>
    <p:sldId id="358" r:id="rId19"/>
    <p:sldId id="359" r:id="rId20"/>
    <p:sldId id="343" r:id="rId21"/>
    <p:sldId id="345" r:id="rId22"/>
    <p:sldId id="344" r:id="rId23"/>
    <p:sldId id="346" r:id="rId24"/>
    <p:sldId id="350" r:id="rId25"/>
    <p:sldId id="349" r:id="rId26"/>
    <p:sldId id="351" r:id="rId27"/>
    <p:sldId id="321" r:id="rId28"/>
    <p:sldId id="34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5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-188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61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7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95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99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52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28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31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6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6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6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1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76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14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15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7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84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25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82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78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6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7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50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0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5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78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7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02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35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3/17/17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br>
              <a:rPr lang="en-US" dirty="0" smtClean="0"/>
            </a:br>
            <a:r>
              <a:rPr lang="en-US" dirty="0" smtClean="0"/>
              <a:t>Sampling and Sampling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Example: Simple Random Sampling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you have the “</a:t>
            </a:r>
            <a:r>
              <a:rPr lang="en-US" dirty="0" err="1" smtClean="0"/>
              <a:t>mtcars</a:t>
            </a:r>
            <a:r>
              <a:rPr lang="en-US" dirty="0" smtClean="0"/>
              <a:t>” data set (population and sampling frame)</a:t>
            </a:r>
          </a:p>
          <a:p>
            <a:endParaRPr lang="en-US" dirty="0" smtClean="0"/>
          </a:p>
          <a:p>
            <a:r>
              <a:rPr lang="en-US" dirty="0" smtClean="0"/>
              <a:t>You can select a simple random sample using a random number generator</a:t>
            </a:r>
          </a:p>
          <a:p>
            <a:pPr lvl="1"/>
            <a:r>
              <a:rPr lang="en-US" dirty="0" smtClean="0"/>
              <a:t>use the rand() function in Excel to randomly assign a number to each case, sort by that number, and select the amount of cases you want in your sample</a:t>
            </a:r>
          </a:p>
          <a:p>
            <a:pPr lvl="1"/>
            <a:r>
              <a:rPr lang="en-US" dirty="0" smtClean="0"/>
              <a:t>Or use the sample function in 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Systematic Random Sampling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 method of sampling in which every </a:t>
            </a:r>
            <a:r>
              <a:rPr lang="en-US" sz="2800" dirty="0" err="1"/>
              <a:t>K</a:t>
            </a:r>
            <a:r>
              <a:rPr lang="en-US" sz="2800" baseline="30000" dirty="0" err="1"/>
              <a:t>th</a:t>
            </a:r>
            <a:r>
              <a:rPr lang="en-US" sz="2800" dirty="0"/>
              <a:t> member in the total population is chosen for inclusion in the </a:t>
            </a:r>
            <a:r>
              <a:rPr lang="en-US" sz="2800" dirty="0" smtClean="0"/>
              <a:t>sample</a:t>
            </a:r>
          </a:p>
          <a:p>
            <a:r>
              <a:rPr lang="en-US" sz="2800" dirty="0" smtClean="0"/>
              <a:t>The first </a:t>
            </a:r>
            <a:r>
              <a:rPr lang="en-US" sz="2800" dirty="0"/>
              <a:t>member of the sample is selected at </a:t>
            </a:r>
            <a:r>
              <a:rPr lang="en-US" sz="2800" dirty="0" smtClean="0"/>
              <a:t>random, then every </a:t>
            </a:r>
            <a:r>
              <a:rPr lang="en-US" sz="2800" dirty="0" err="1" smtClean="0"/>
              <a:t>K</a:t>
            </a:r>
            <a:r>
              <a:rPr lang="en-US" sz="2800" baseline="30000" dirty="0" err="1" smtClean="0"/>
              <a:t>th</a:t>
            </a:r>
            <a:r>
              <a:rPr lang="en-US" sz="2800" dirty="0" smtClean="0"/>
              <a:t> member is chosen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186" y="4409991"/>
            <a:ext cx="2582037" cy="88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00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Systematic Random Sampling</a:t>
            </a:r>
            <a:endParaRPr lang="en-US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40" y="1878648"/>
            <a:ext cx="7504369" cy="443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2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Stratified </a:t>
            </a:r>
            <a:r>
              <a:rPr lang="en-US" dirty="0" smtClean="0"/>
              <a:t>Random </a:t>
            </a:r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method of sampling obtained by </a:t>
            </a:r>
          </a:p>
          <a:p>
            <a:pPr lvl="1"/>
            <a:r>
              <a:rPr lang="en-US" dirty="0" smtClean="0"/>
              <a:t>Dividing </a:t>
            </a:r>
            <a:r>
              <a:rPr lang="en-US" dirty="0"/>
              <a:t>the population into </a:t>
            </a:r>
            <a:r>
              <a:rPr lang="en-US" dirty="0" smtClean="0"/>
              <a:t>subgroups (strata) </a:t>
            </a:r>
            <a:r>
              <a:rPr lang="en-US" dirty="0"/>
              <a:t>based on one or more variables central to our analysis </a:t>
            </a:r>
            <a:r>
              <a:rPr lang="en-US" dirty="0" smtClean="0"/>
              <a:t>(e.g. gender, race, class)</a:t>
            </a:r>
          </a:p>
          <a:p>
            <a:pPr lvl="1"/>
            <a:r>
              <a:rPr lang="en-US" dirty="0" smtClean="0"/>
              <a:t>Drawing </a:t>
            </a:r>
            <a:r>
              <a:rPr lang="en-US" dirty="0"/>
              <a:t>a simple random sample from each of the subgroups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9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Stratified </a:t>
            </a:r>
            <a:r>
              <a:rPr lang="en-US" dirty="0" smtClean="0"/>
              <a:t>Random </a:t>
            </a:r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Proportionate Stratified Sample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size of the sample selected from each subgroup is proportional to the size of that subgroup in the entire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5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Stratified </a:t>
            </a:r>
            <a:r>
              <a:rPr lang="en-US" dirty="0" smtClean="0"/>
              <a:t>Random </a:t>
            </a:r>
            <a:r>
              <a:rPr lang="en-US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53896"/>
            <a:ext cx="8229600" cy="4525963"/>
          </a:xfrm>
        </p:spPr>
        <p:txBody>
          <a:bodyPr/>
          <a:lstStyle/>
          <a:p>
            <a:r>
              <a:rPr lang="en-US" dirty="0" smtClean="0"/>
              <a:t>Disproportionate </a:t>
            </a:r>
            <a:r>
              <a:rPr lang="en-US" dirty="0"/>
              <a:t>Stratified Sample </a:t>
            </a:r>
          </a:p>
          <a:p>
            <a:pPr lvl="1"/>
            <a:r>
              <a:rPr lang="en-US" dirty="0"/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06" y="2106930"/>
            <a:ext cx="7886700" cy="462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1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Sampling </a:t>
            </a:r>
            <a:r>
              <a:rPr lang="en-US" dirty="0"/>
              <a:t>Distribution </a:t>
            </a:r>
          </a:p>
          <a:p>
            <a:pPr lvl="1"/>
            <a:r>
              <a:rPr lang="en-US" dirty="0"/>
              <a:t>A theoretical distribution of all possible sample values for the statistic </a:t>
            </a:r>
            <a:r>
              <a:rPr lang="en-US" dirty="0" smtClean="0"/>
              <a:t>we </a:t>
            </a:r>
            <a:r>
              <a:rPr lang="en-US" dirty="0"/>
              <a:t>are </a:t>
            </a:r>
            <a:r>
              <a:rPr lang="en-US" dirty="0" smtClean="0"/>
              <a:t>interested 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were to draw all possible random samples of the same size from our population of interest, we would obtain an approximation of the sampling </a:t>
            </a:r>
            <a:r>
              <a:rPr lang="en-US" dirty="0" smtClean="0"/>
              <a:t>distribution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Helps estimate the likelihood of our sample statistics and enables us to generalize from the sample to the population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0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Error </a:t>
            </a:r>
          </a:p>
          <a:p>
            <a:pPr lvl="1"/>
            <a:r>
              <a:rPr lang="en-US" dirty="0"/>
              <a:t>The discrepancy between a sample estimate of a population parameter and the real population </a:t>
            </a:r>
            <a:r>
              <a:rPr lang="en-US" dirty="0" smtClean="0"/>
              <a:t>parameter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 of 20 cases</a:t>
            </a:r>
          </a:p>
          <a:p>
            <a:pPr lvl="1"/>
            <a:r>
              <a:rPr lang="en-US" dirty="0" smtClean="0"/>
              <a:t>Mean income = $22,766</a:t>
            </a:r>
          </a:p>
          <a:p>
            <a:pPr lvl="1"/>
            <a:r>
              <a:rPr lang="en-US" dirty="0" smtClean="0"/>
              <a:t>Standard Deviation = $14,687</a:t>
            </a:r>
          </a:p>
          <a:p>
            <a:pPr lvl="1"/>
            <a:endParaRPr lang="en-US" dirty="0"/>
          </a:p>
          <a:p>
            <a:r>
              <a:rPr lang="en-US" dirty="0" smtClean="0"/>
              <a:t>Sample of 3 cases</a:t>
            </a:r>
          </a:p>
          <a:p>
            <a:pPr lvl="1"/>
            <a:r>
              <a:rPr lang="en-US" dirty="0" smtClean="0"/>
              <a:t>Mean = $20,817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Sampling Error</a:t>
            </a:r>
          </a:p>
          <a:p>
            <a:pPr lvl="1"/>
            <a:r>
              <a:rPr lang="el-GR" dirty="0" smtClean="0"/>
              <a:t>μ</a:t>
            </a:r>
            <a:r>
              <a:rPr lang="en-US" dirty="0" smtClean="0"/>
              <a:t>y – Y = 22,766-20,817 = 1,949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2021" y="5344990"/>
            <a:ext cx="33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Sampling Distribution of the Mean  </a:t>
            </a:r>
          </a:p>
          <a:p>
            <a:pPr lvl="1"/>
            <a:r>
              <a:rPr lang="en-US" dirty="0"/>
              <a:t>A theoretical probability distribution of sample means that would be obtained by drawing from the population all possible samples of the same size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3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Populations and Samples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</a:t>
            </a:r>
          </a:p>
          <a:p>
            <a:pPr lvl="1"/>
            <a:r>
              <a:rPr lang="en-US" dirty="0"/>
              <a:t>A group that includes all the cases </a:t>
            </a:r>
            <a:r>
              <a:rPr lang="en-US" dirty="0" smtClean="0"/>
              <a:t>in </a:t>
            </a:r>
            <a:r>
              <a:rPr lang="en-US" dirty="0"/>
              <a:t>which the researcher is </a:t>
            </a:r>
            <a:r>
              <a:rPr lang="en-US" dirty="0" smtClean="0"/>
              <a:t>interested</a:t>
            </a:r>
          </a:p>
          <a:p>
            <a:pPr lvl="2"/>
            <a:r>
              <a:rPr lang="en-US" dirty="0" smtClean="0"/>
              <a:t>Individuals, objects, or groups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Sample 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smtClean="0"/>
              <a:t>subset of cases from </a:t>
            </a:r>
            <a:r>
              <a:rPr lang="en-US" dirty="0"/>
              <a:t>a </a:t>
            </a:r>
            <a:r>
              <a:rPr lang="en-US" dirty="0" smtClean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Sampling Distributions</a:t>
            </a:r>
            <a:endParaRPr lang="en-US" sz="4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8" y="1773060"/>
            <a:ext cx="5790101" cy="493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1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</a:t>
            </a:r>
            <a:r>
              <a:rPr lang="en-US" dirty="0"/>
              <a:t>Error of the Mean </a:t>
            </a:r>
          </a:p>
          <a:p>
            <a:pPr lvl="1"/>
            <a:r>
              <a:rPr lang="en-US" dirty="0"/>
              <a:t>The standard deviation of the sampling distribution of the mean  </a:t>
            </a:r>
          </a:p>
          <a:p>
            <a:pPr lvl="1"/>
            <a:r>
              <a:rPr lang="en-US" dirty="0"/>
              <a:t>It describes how much dispersion there is in the sampling distribution of the </a:t>
            </a:r>
            <a:r>
              <a:rPr lang="en-US" dirty="0" smtClean="0"/>
              <a:t>mean</a:t>
            </a:r>
          </a:p>
          <a:p>
            <a:pPr lvl="2"/>
            <a:r>
              <a:rPr lang="en-US" dirty="0" smtClean="0"/>
              <a:t>How much variability there is in the value of the mean from sample to sample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57" y="5405000"/>
            <a:ext cx="12382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02798" y="5335708"/>
            <a:ext cx="113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σ</a:t>
            </a:r>
            <a:r>
              <a:rPr lang="en-US" sz="3600" i="1" baseline="-25000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y</a:t>
            </a:r>
            <a:r>
              <a:rPr lang="en-US" sz="3600" i="1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lang="en-US" sz="36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=</a:t>
            </a:r>
            <a:endParaRPr lang="en-US" sz="3600" i="1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330" y="5486400"/>
            <a:ext cx="31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_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3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882"/>
            <a:ext cx="8229600" cy="8846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all possible random samples of size N are drawn from a population with mean </a:t>
            </a:r>
            <a:r>
              <a:rPr lang="en-US" altLang="en-US" dirty="0">
                <a:latin typeface="Symbol" pitchFamily="18" charset="2"/>
              </a:rPr>
              <a:t></a:t>
            </a:r>
            <a:r>
              <a:rPr lang="en-US" altLang="en-US" baseline="-25000" dirty="0"/>
              <a:t>y </a:t>
            </a:r>
            <a:r>
              <a:rPr lang="en-US" dirty="0" smtClean="0"/>
              <a:t>and </a:t>
            </a:r>
            <a:r>
              <a:rPr lang="en-US" dirty="0"/>
              <a:t>a standard </a:t>
            </a:r>
            <a:r>
              <a:rPr lang="en-US" dirty="0" smtClean="0"/>
              <a:t>deviation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/>
              <a:t>then as N becomes larger, the sampling distribution of sample means becomes approximately </a:t>
            </a:r>
            <a:r>
              <a:rPr lang="en-US" dirty="0" smtClean="0"/>
              <a:t>normal</a:t>
            </a:r>
          </a:p>
          <a:p>
            <a:endParaRPr lang="en-US" dirty="0"/>
          </a:p>
          <a:p>
            <a:r>
              <a:rPr lang="en-US" dirty="0" smtClean="0"/>
              <a:t>The sampling distribution will be less skewed than the population distribution</a:t>
            </a:r>
          </a:p>
          <a:p>
            <a:endParaRPr lang="en-US" dirty="0" smtClean="0"/>
          </a:p>
          <a:p>
            <a:r>
              <a:rPr lang="en-US" dirty="0" smtClean="0"/>
              <a:t>As N increases, the sampling distribution becomes more compact (since the standard deviation decreases)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Example: Three Income Distributions</a:t>
            </a:r>
            <a:endParaRPr 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600200"/>
            <a:ext cx="8086725" cy="4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50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Example: Three Income Distributions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426464"/>
            <a:ext cx="7953375" cy="473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7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Example: Three Income Distributions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9042"/>
            <a:ext cx="8229600" cy="473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7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77310"/>
            <a:ext cx="8153400" cy="4495800"/>
          </a:xfrm>
        </p:spPr>
        <p:txBody>
          <a:bodyPr>
            <a:normAutofit/>
          </a:bodyPr>
          <a:lstStyle/>
          <a:p>
            <a:r>
              <a:rPr lang="en-US" sz="2800" dirty="0"/>
              <a:t>Central Limit Theorem</a:t>
            </a:r>
          </a:p>
          <a:p>
            <a:r>
              <a:rPr lang="en-US" sz="2800" dirty="0"/>
              <a:t>Disproportionate Stratified Sample</a:t>
            </a:r>
          </a:p>
          <a:p>
            <a:r>
              <a:rPr lang="en-US" sz="2800" dirty="0"/>
              <a:t>Parameter</a:t>
            </a:r>
          </a:p>
          <a:p>
            <a:r>
              <a:rPr lang="en-US" sz="2800" dirty="0" smtClean="0"/>
              <a:t>Population</a:t>
            </a:r>
          </a:p>
          <a:p>
            <a:r>
              <a:rPr lang="en-US" sz="2800" dirty="0"/>
              <a:t>Probability Sampling</a:t>
            </a:r>
          </a:p>
          <a:p>
            <a:r>
              <a:rPr lang="en-US" sz="2800" dirty="0"/>
              <a:t>Proportionate Stratified Sample</a:t>
            </a:r>
          </a:p>
          <a:p>
            <a:r>
              <a:rPr lang="en-US" sz="2800" dirty="0"/>
              <a:t>Sample</a:t>
            </a:r>
          </a:p>
          <a:p>
            <a:r>
              <a:rPr lang="en-US" sz="2800" dirty="0"/>
              <a:t>Sampling Distribution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513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Distribution of the Mean</a:t>
            </a:r>
          </a:p>
          <a:p>
            <a:r>
              <a:rPr lang="en-US" dirty="0"/>
              <a:t>Sampling Error</a:t>
            </a:r>
          </a:p>
          <a:p>
            <a:r>
              <a:rPr lang="en-US" dirty="0"/>
              <a:t>Simple Random Sample</a:t>
            </a:r>
          </a:p>
          <a:p>
            <a:r>
              <a:rPr lang="en-US" dirty="0"/>
              <a:t>Standard Error of the </a:t>
            </a:r>
            <a:r>
              <a:rPr lang="en-US" dirty="0" smtClean="0"/>
              <a:t>Mean</a:t>
            </a:r>
          </a:p>
          <a:p>
            <a:r>
              <a:rPr lang="en-US" dirty="0"/>
              <a:t>Statistic</a:t>
            </a:r>
          </a:p>
          <a:p>
            <a:r>
              <a:rPr lang="en-US" dirty="0"/>
              <a:t>Stratified Random Sample</a:t>
            </a:r>
          </a:p>
          <a:p>
            <a:r>
              <a:rPr lang="en-US" dirty="0"/>
              <a:t>Systematic Random Sampling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Sampling</a:t>
            </a:r>
            <a:endParaRPr lang="en-US" sz="4000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The process of selecting a subset of cases (a sample)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Basis for inferential statistics, where we make inferences/predictions/generalizations about the population from our sample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Sampling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Parameter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measure (for example, </a:t>
            </a:r>
            <a:r>
              <a:rPr lang="en-US" dirty="0" smtClean="0"/>
              <a:t>mean, </a:t>
            </a:r>
            <a:r>
              <a:rPr lang="en-US" dirty="0"/>
              <a:t>or standard deviation) used to describe a population distribution</a:t>
            </a:r>
          </a:p>
          <a:p>
            <a:r>
              <a:rPr lang="en-US" dirty="0"/>
              <a:t>Statistic </a:t>
            </a:r>
          </a:p>
          <a:p>
            <a:pPr lvl="1"/>
            <a:r>
              <a:rPr lang="en-US" dirty="0"/>
              <a:t>A measure (for example, </a:t>
            </a:r>
            <a:r>
              <a:rPr lang="en-US" dirty="0" smtClean="0"/>
              <a:t>mean, </a:t>
            </a:r>
            <a:r>
              <a:rPr lang="en-US" dirty="0"/>
              <a:t>or standard deviation) used to describe a </a:t>
            </a:r>
            <a:r>
              <a:rPr lang="en-US" dirty="0" smtClean="0"/>
              <a:t>sample distribution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Notation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Table 7.1 Sample and Population Notations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20" y="2184592"/>
            <a:ext cx="6597584" cy="2308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9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Sampling: Parameter and Statistic</a:t>
            </a:r>
            <a:endParaRPr lang="en-US" sz="4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72" y="1682981"/>
            <a:ext cx="6949785" cy="50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84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Probability Sampling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make statistical inferences about a population from a sample, our sample must be selected using the statistical logic of probability</a:t>
            </a:r>
          </a:p>
          <a:p>
            <a:endParaRPr lang="en-US" dirty="0" smtClean="0"/>
          </a:p>
          <a:p>
            <a:r>
              <a:rPr lang="en-US" dirty="0" smtClean="0"/>
              <a:t>Such methods provide a “probability” that a given case will be included in our sample</a:t>
            </a:r>
          </a:p>
          <a:p>
            <a:pPr lvl="1"/>
            <a:r>
              <a:rPr lang="en-US" dirty="0" smtClean="0"/>
              <a:t>Enables us to specify, </a:t>
            </a:r>
            <a:r>
              <a:rPr lang="en-US" dirty="0"/>
              <a:t>for each case in the </a:t>
            </a:r>
            <a:r>
              <a:rPr lang="en-US" dirty="0" smtClean="0"/>
              <a:t>population, </a:t>
            </a:r>
            <a:r>
              <a:rPr lang="en-US" dirty="0"/>
              <a:t>the probability of its inclusion in the </a:t>
            </a:r>
            <a:r>
              <a:rPr lang="en-US" dirty="0" smtClean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2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Probability Sampling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nsures </a:t>
            </a:r>
            <a:r>
              <a:rPr lang="en-US" dirty="0"/>
              <a:t>that our sample is representative of our population</a:t>
            </a:r>
          </a:p>
          <a:p>
            <a:r>
              <a:rPr lang="en-US" dirty="0"/>
              <a:t>Allows us to conduct statistical analyses on our sample</a:t>
            </a:r>
          </a:p>
          <a:p>
            <a:r>
              <a:rPr lang="en-US" dirty="0"/>
              <a:t>Tells us how close or how far our sample statistics are to the population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4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Simple Random Sampling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sample </a:t>
            </a:r>
            <a:r>
              <a:rPr lang="en-US" dirty="0" smtClean="0"/>
              <a:t>design where: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member of the population has an equal chance of being chosen and 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combination of N members has an equal chance of being chosen </a:t>
            </a:r>
          </a:p>
          <a:p>
            <a:endParaRPr lang="en-US" dirty="0" smtClean="0"/>
          </a:p>
          <a:p>
            <a:r>
              <a:rPr lang="en-US" dirty="0" smtClean="0"/>
              <a:t>You need the sampling frame</a:t>
            </a:r>
          </a:p>
          <a:p>
            <a:pPr lvl="1"/>
            <a:r>
              <a:rPr lang="en-US" dirty="0" smtClean="0"/>
              <a:t>A list of all the cases in the population, then use it to randomly select a number of cases from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8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786</TotalTime>
  <Words>830</Words>
  <Application>Microsoft Macintosh PowerPoint</Application>
  <PresentationFormat>On-screen Show (4:3)</PresentationFormat>
  <Paragraphs>144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Custom Design</vt:lpstr>
      <vt:lpstr>Methods Theme</vt:lpstr>
      <vt:lpstr>Chapter 7 Sampling and Sampling Distributions</vt:lpstr>
      <vt:lpstr>Populations and Samples</vt:lpstr>
      <vt:lpstr>Sampling</vt:lpstr>
      <vt:lpstr>Sampling</vt:lpstr>
      <vt:lpstr>Notation</vt:lpstr>
      <vt:lpstr>Sampling: Parameter and Statistic</vt:lpstr>
      <vt:lpstr>Probability Sampling</vt:lpstr>
      <vt:lpstr>Probability Sampling</vt:lpstr>
      <vt:lpstr>Simple Random Sampling</vt:lpstr>
      <vt:lpstr>Example: Simple Random Sampling</vt:lpstr>
      <vt:lpstr>Systematic Random Sampling</vt:lpstr>
      <vt:lpstr>Systematic Random Sampling</vt:lpstr>
      <vt:lpstr>Stratified Random Sampling</vt:lpstr>
      <vt:lpstr>Stratified Random Sampling</vt:lpstr>
      <vt:lpstr>Stratified Random Sampling</vt:lpstr>
      <vt:lpstr>Sampling Distributions</vt:lpstr>
      <vt:lpstr>Sampling Distributions</vt:lpstr>
      <vt:lpstr>Example: Sampling Distributions</vt:lpstr>
      <vt:lpstr>Sampling Distributions</vt:lpstr>
      <vt:lpstr>Sampling Distributions</vt:lpstr>
      <vt:lpstr>Sampling Distributions</vt:lpstr>
      <vt:lpstr>The Central Limit Theorem</vt:lpstr>
      <vt:lpstr>Example: Three Income Distributions</vt:lpstr>
      <vt:lpstr>Example: Three Income Distributions</vt:lpstr>
      <vt:lpstr>Example: Three Income Distributions</vt:lpstr>
      <vt:lpstr>Key Terms</vt:lpstr>
      <vt:lpstr>Key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100</cp:revision>
  <dcterms:created xsi:type="dcterms:W3CDTF">2013-12-06T01:46:03Z</dcterms:created>
  <dcterms:modified xsi:type="dcterms:W3CDTF">2017-03-17T20:08:21Z</dcterms:modified>
</cp:coreProperties>
</file>