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38"/>
  </p:notesMasterIdLst>
  <p:sldIdLst>
    <p:sldId id="256" r:id="rId3"/>
    <p:sldId id="257" r:id="rId4"/>
    <p:sldId id="293" r:id="rId5"/>
    <p:sldId id="381" r:id="rId6"/>
    <p:sldId id="292" r:id="rId7"/>
    <p:sldId id="382" r:id="rId8"/>
    <p:sldId id="353" r:id="rId9"/>
    <p:sldId id="364" r:id="rId10"/>
    <p:sldId id="387" r:id="rId11"/>
    <p:sldId id="383" r:id="rId12"/>
    <p:sldId id="359" r:id="rId13"/>
    <p:sldId id="360" r:id="rId14"/>
    <p:sldId id="386" r:id="rId15"/>
    <p:sldId id="362" r:id="rId16"/>
    <p:sldId id="388" r:id="rId17"/>
    <p:sldId id="389" r:id="rId18"/>
    <p:sldId id="365" r:id="rId19"/>
    <p:sldId id="366" r:id="rId20"/>
    <p:sldId id="390" r:id="rId21"/>
    <p:sldId id="369" r:id="rId22"/>
    <p:sldId id="367" r:id="rId23"/>
    <p:sldId id="385" r:id="rId24"/>
    <p:sldId id="368" r:id="rId25"/>
    <p:sldId id="370" r:id="rId26"/>
    <p:sldId id="372" r:id="rId27"/>
    <p:sldId id="373" r:id="rId28"/>
    <p:sldId id="374" r:id="rId29"/>
    <p:sldId id="375" r:id="rId30"/>
    <p:sldId id="376" r:id="rId31"/>
    <p:sldId id="384" r:id="rId32"/>
    <p:sldId id="377" r:id="rId33"/>
    <p:sldId id="378" r:id="rId34"/>
    <p:sldId id="380" r:id="rId35"/>
    <p:sldId id="379" r:id="rId36"/>
    <p:sldId id="34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504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18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8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7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0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1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58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7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3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88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3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77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1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57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88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97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27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82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71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01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07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72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53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429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7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8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862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3/24/17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8</a:t>
            </a:r>
            <a:br>
              <a:rPr lang="en-US" dirty="0" smtClean="0"/>
            </a:br>
            <a:r>
              <a:rPr lang="en-US" dirty="0" smtClean="0"/>
              <a:t>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Confidence Level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Confidence </a:t>
            </a:r>
            <a:r>
              <a:rPr lang="en-US" dirty="0"/>
              <a:t>Level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likelihood, expressed as a percentage or a probability, </a:t>
            </a:r>
            <a:r>
              <a:rPr lang="en-US" dirty="0" smtClean="0"/>
              <a:t>the confidence interval will </a:t>
            </a:r>
            <a:r>
              <a:rPr lang="en-US" dirty="0"/>
              <a:t>contain the population </a:t>
            </a:r>
            <a:r>
              <a:rPr lang="en-US" dirty="0" smtClean="0"/>
              <a:t>parameter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Confidence </a:t>
            </a:r>
            <a:r>
              <a:rPr lang="en-US" sz="4000" dirty="0" smtClean="0"/>
              <a:t>Level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95</a:t>
            </a:r>
            <a:r>
              <a:rPr lang="en-US" dirty="0"/>
              <a:t>% confidence level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.95 probability that a specified interval </a:t>
            </a:r>
            <a:r>
              <a:rPr lang="en-US" dirty="0" smtClean="0"/>
              <a:t>does contain </a:t>
            </a:r>
            <a:r>
              <a:rPr lang="en-US" dirty="0"/>
              <a:t>the population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other words, there are 5 chances out of 100 (or 1 chance out of 20) that the interval </a:t>
            </a:r>
            <a:r>
              <a:rPr lang="en-US" dirty="0" smtClean="0"/>
              <a:t>does not contain </a:t>
            </a:r>
            <a:r>
              <a:rPr lang="en-US" dirty="0"/>
              <a:t>the population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You’re willing to be wrong 5% of the time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5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Confidence </a:t>
            </a:r>
            <a:r>
              <a:rPr lang="en-US" sz="4000" dirty="0" smtClean="0"/>
              <a:t>Level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99</a:t>
            </a:r>
            <a:r>
              <a:rPr lang="en-US" dirty="0"/>
              <a:t>% confidence level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is 1 chance out of 100 that the interval </a:t>
            </a:r>
            <a:r>
              <a:rPr lang="en-US" dirty="0" smtClean="0"/>
              <a:t>does not </a:t>
            </a:r>
            <a:r>
              <a:rPr lang="en-US" dirty="0"/>
              <a:t>contain the population </a:t>
            </a:r>
            <a:r>
              <a:rPr lang="en-US" dirty="0" smtClean="0"/>
              <a:t>mean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1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Confidence </a:t>
            </a:r>
            <a:r>
              <a:rPr lang="en-US" sz="4000" dirty="0" smtClean="0"/>
              <a:t>Level Corresponding Z Scores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or Z Score units for various Confidence Levels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68% of all sample means fall within ___ of pop mean</a:t>
            </a:r>
          </a:p>
          <a:p>
            <a:pPr lvl="2"/>
            <a:r>
              <a:rPr lang="en-US" dirty="0" smtClean="0"/>
              <a:t>± 1 SD units/Z scores</a:t>
            </a:r>
          </a:p>
          <a:p>
            <a:pPr lvl="1"/>
            <a:r>
              <a:rPr lang="en-US" dirty="0" smtClean="0"/>
              <a:t>95% of all sample means </a:t>
            </a:r>
            <a:r>
              <a:rPr lang="en-US" dirty="0"/>
              <a:t>fall within ___ of pop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± 1.96 SD units/Z scores</a:t>
            </a:r>
          </a:p>
          <a:p>
            <a:pPr lvl="1"/>
            <a:r>
              <a:rPr lang="en-US" dirty="0" smtClean="0"/>
              <a:t>99% of all sample means fall </a:t>
            </a:r>
            <a:r>
              <a:rPr lang="en-US" dirty="0"/>
              <a:t>within ___ of pop mean</a:t>
            </a:r>
          </a:p>
          <a:p>
            <a:pPr lvl="2"/>
            <a:r>
              <a:rPr lang="en-US" dirty="0" smtClean="0"/>
              <a:t>2.58 SD units/Z scores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8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Constructing Confidence Interval Estimates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</a:t>
            </a:r>
            <a:r>
              <a:rPr lang="en-US" dirty="0" smtClean="0"/>
              <a:t>mean (point estimate)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error of the mean </a:t>
            </a:r>
            <a:r>
              <a:rPr lang="en-US" dirty="0" smtClean="0"/>
              <a:t>of the sampling distribution (point estimate)</a:t>
            </a:r>
          </a:p>
          <a:p>
            <a:pPr lvl="1"/>
            <a:r>
              <a:rPr lang="en-US" dirty="0"/>
              <a:t>The Z score associated with a given confidence </a:t>
            </a:r>
            <a:r>
              <a:rPr lang="en-US" dirty="0" smtClean="0"/>
              <a:t>level</a:t>
            </a:r>
            <a:r>
              <a:rPr lang="en-US" dirty="0"/>
              <a:t> </a:t>
            </a:r>
            <a:r>
              <a:rPr lang="en-US" dirty="0" smtClean="0"/>
              <a:t>(interval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3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Constructing Confidence Interval Estimates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sample </a:t>
            </a:r>
            <a:r>
              <a:rPr lang="en-US" dirty="0" smtClean="0"/>
              <a:t>mean (point estimate)</a:t>
            </a:r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standard error of the mean </a:t>
            </a:r>
            <a:r>
              <a:rPr lang="en-US" dirty="0" smtClean="0">
                <a:solidFill>
                  <a:srgbClr val="98A0B2"/>
                </a:solidFill>
              </a:rPr>
              <a:t>of the sampling distribution (point estimate)</a:t>
            </a:r>
          </a:p>
          <a:p>
            <a:pPr lvl="1"/>
            <a:r>
              <a:rPr lang="en-US" dirty="0">
                <a:solidFill>
                  <a:srgbClr val="98A0B2"/>
                </a:solidFill>
              </a:rPr>
              <a:t>The Z score associated with a given confidence </a:t>
            </a:r>
            <a:r>
              <a:rPr lang="en-US" dirty="0" smtClean="0">
                <a:solidFill>
                  <a:srgbClr val="98A0B2"/>
                </a:solidFill>
              </a:rPr>
              <a:t>level</a:t>
            </a:r>
            <a:r>
              <a:rPr lang="en-US" dirty="0">
                <a:solidFill>
                  <a:srgbClr val="98A0B2"/>
                </a:solidFill>
              </a:rPr>
              <a:t> </a:t>
            </a:r>
            <a:r>
              <a:rPr lang="en-US" dirty="0" smtClean="0">
                <a:solidFill>
                  <a:srgbClr val="98A0B2"/>
                </a:solidFill>
              </a:rPr>
              <a:t>(interval estimate)</a:t>
            </a:r>
            <a:endParaRPr lang="en-US" dirty="0">
              <a:solidFill>
                <a:srgbClr val="98A0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6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Constructing Confidence Interval Estimates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sample </a:t>
            </a:r>
            <a:r>
              <a:rPr lang="en-US" dirty="0" smtClean="0">
                <a:solidFill>
                  <a:srgbClr val="98A0B2"/>
                </a:solidFill>
              </a:rPr>
              <a:t>mean (point estimate)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standard error of the mean </a:t>
            </a:r>
            <a:r>
              <a:rPr lang="en-US" dirty="0" smtClean="0"/>
              <a:t>of the sampling distribution (point estimate)</a:t>
            </a:r>
          </a:p>
          <a:p>
            <a:pPr lvl="1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 Z score associated with a given confidence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level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(interval estimate)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5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</a:t>
            </a:r>
            <a:r>
              <a:rPr lang="en-US" dirty="0" smtClean="0"/>
              <a:t>Error of the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AKA the </a:t>
            </a:r>
            <a:r>
              <a:rPr lang="en-US" dirty="0" smtClean="0"/>
              <a:t>standard deviation of </a:t>
            </a:r>
            <a:r>
              <a:rPr lang="en-US" dirty="0" smtClean="0"/>
              <a:t>the </a:t>
            </a:r>
            <a:r>
              <a:rPr lang="en-US" dirty="0" smtClean="0"/>
              <a:t>sampling distribution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02" y="2741740"/>
            <a:ext cx="26289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4372" y="3256024"/>
            <a:ext cx="11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9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</a:t>
            </a:r>
            <a:r>
              <a:rPr lang="en-US" dirty="0" smtClean="0"/>
              <a:t>the Standard Error of the Mean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standard error is generally not known, we work with the estimated standard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2876677"/>
            <a:ext cx="2200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53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Constructing Confidence Interval Estimates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sample </a:t>
            </a:r>
            <a:r>
              <a:rPr lang="en-US" dirty="0" smtClean="0">
                <a:solidFill>
                  <a:srgbClr val="98A0B2"/>
                </a:solidFill>
              </a:rPr>
              <a:t>mean (point estimate)</a:t>
            </a:r>
          </a:p>
          <a:p>
            <a:pPr lvl="1"/>
            <a:r>
              <a:rPr lang="en-US" dirty="0" smtClean="0">
                <a:solidFill>
                  <a:srgbClr val="98A0B2"/>
                </a:solidFill>
              </a:rPr>
              <a:t>The </a:t>
            </a:r>
            <a:r>
              <a:rPr lang="en-US" dirty="0">
                <a:solidFill>
                  <a:srgbClr val="98A0B2"/>
                </a:solidFill>
              </a:rPr>
              <a:t>standard error of the mean </a:t>
            </a:r>
            <a:r>
              <a:rPr lang="en-US" dirty="0" smtClean="0">
                <a:solidFill>
                  <a:srgbClr val="98A0B2"/>
                </a:solidFill>
              </a:rPr>
              <a:t>of the sampling distribution (point estimate)</a:t>
            </a:r>
          </a:p>
          <a:p>
            <a:pPr lvl="1"/>
            <a:r>
              <a:rPr lang="en-US" dirty="0"/>
              <a:t>The Z score associated with a given confidence </a:t>
            </a:r>
            <a:r>
              <a:rPr lang="en-US" dirty="0" smtClean="0"/>
              <a:t>level</a:t>
            </a:r>
            <a:r>
              <a:rPr lang="en-US" dirty="0"/>
              <a:t> </a:t>
            </a:r>
            <a:r>
              <a:rPr lang="en-US" dirty="0" smtClean="0"/>
              <a:t>(interval estimate)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4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Why Estimate?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tries to say something abou</a:t>
            </a:r>
            <a:r>
              <a:rPr lang="en-US" dirty="0" smtClean="0"/>
              <a:t>t population parameters</a:t>
            </a:r>
          </a:p>
          <a:p>
            <a:endParaRPr lang="en-US" dirty="0" smtClean="0"/>
          </a:p>
          <a:p>
            <a:r>
              <a:rPr lang="en-US" dirty="0" smtClean="0"/>
              <a:t>Many times we don’t have population data/values</a:t>
            </a:r>
          </a:p>
          <a:p>
            <a:pPr lvl="1"/>
            <a:r>
              <a:rPr lang="en-US" dirty="0" smtClean="0"/>
              <a:t>Too time intensive</a:t>
            </a:r>
          </a:p>
          <a:p>
            <a:pPr lvl="1"/>
            <a:r>
              <a:rPr lang="en-US" dirty="0" smtClean="0"/>
              <a:t>Too costly</a:t>
            </a:r>
          </a:p>
          <a:p>
            <a:endParaRPr lang="en-US" dirty="0"/>
          </a:p>
          <a:p>
            <a:r>
              <a:rPr lang="en-US" dirty="0" smtClean="0"/>
              <a:t>Instead, we use the sample to tell us about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a Z Score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2428494"/>
            <a:ext cx="74580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</a:t>
            </a:r>
            <a:r>
              <a:rPr lang="en-US" dirty="0" smtClean="0"/>
              <a:t>a Confidence Interval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00258" y="2804160"/>
            <a:ext cx="6794500" cy="34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1650" indent="-17716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where:</a:t>
            </a:r>
          </a:p>
          <a:p>
            <a:pPr>
              <a:spcAft>
                <a:spcPct val="200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     = sample </a:t>
            </a:r>
            <a:r>
              <a:rPr lang="en-US" altLang="en-US" sz="2800" dirty="0">
                <a:solidFill>
                  <a:srgbClr val="000000"/>
                </a:solidFill>
              </a:rPr>
              <a:t>mean (estimate of </a:t>
            </a:r>
            <a:r>
              <a:rPr lang="en-US" altLang="en-US" sz="2800" dirty="0">
                <a:solidFill>
                  <a:srgbClr val="000000"/>
                </a:solidFill>
                <a:latin typeface="Symbol" pitchFamily="18" charset="2"/>
              </a:rPr>
              <a:t>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Z   = Z </a:t>
            </a:r>
            <a:r>
              <a:rPr lang="en-US" altLang="en-US" sz="2800" dirty="0">
                <a:solidFill>
                  <a:srgbClr val="000000"/>
                </a:solidFill>
              </a:rPr>
              <a:t>score </a:t>
            </a:r>
            <a:r>
              <a:rPr lang="en-US" altLang="en-US" sz="2800" dirty="0" smtClean="0">
                <a:solidFill>
                  <a:srgbClr val="000000"/>
                </a:solidFill>
              </a:rPr>
              <a:t>associated with a confidence level</a:t>
            </a:r>
          </a:p>
          <a:p>
            <a:pPr>
              <a:spcAft>
                <a:spcPct val="20000"/>
              </a:spcAft>
            </a:pPr>
            <a:r>
              <a:rPr lang="en-US" altLang="en-US" sz="2800" dirty="0" err="1" smtClean="0">
                <a:solidFill>
                  <a:srgbClr val="000000"/>
                </a:solidFill>
              </a:rPr>
              <a:t>σ</a:t>
            </a:r>
            <a:r>
              <a:rPr lang="en-US" altLang="en-US" sz="2800" dirty="0" smtClean="0">
                <a:solidFill>
                  <a:srgbClr val="000000"/>
                </a:solidFill>
              </a:rPr>
              <a:t>    </a:t>
            </a:r>
            <a:r>
              <a:rPr lang="en-US" altLang="en-US" sz="2800" dirty="0" smtClean="0">
                <a:solidFill>
                  <a:srgbClr val="000000"/>
                </a:solidFill>
              </a:rPr>
              <a:t>= </a:t>
            </a:r>
            <a:r>
              <a:rPr lang="en-US" altLang="en-US" sz="2800" dirty="0" smtClean="0">
                <a:solidFill>
                  <a:srgbClr val="000000"/>
                </a:solidFill>
              </a:rPr>
              <a:t>standard error of the mean of the sampling distribution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33" y="3344092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14" y="4994263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Screen Shot 2017-03-24 at 10.48.1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44" y="1924959"/>
            <a:ext cx="3428884" cy="8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0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a </a:t>
            </a:r>
            <a:r>
              <a:rPr lang="en-US" dirty="0" smtClean="0"/>
              <a:t>Confidence Interval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2476" y="1685862"/>
            <a:ext cx="4619048" cy="138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00258" y="2804160"/>
            <a:ext cx="6794500" cy="345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1771650" indent="-17716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1371600" algn="l"/>
                <a:tab pos="1943100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Aft>
                <a:spcPct val="200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where:</a:t>
            </a:r>
          </a:p>
          <a:p>
            <a:pPr>
              <a:spcAft>
                <a:spcPct val="200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     = sample </a:t>
            </a:r>
            <a:r>
              <a:rPr lang="en-US" altLang="en-US" sz="2800" dirty="0">
                <a:solidFill>
                  <a:srgbClr val="000000"/>
                </a:solidFill>
              </a:rPr>
              <a:t>mean (estimate of </a:t>
            </a:r>
            <a:r>
              <a:rPr lang="en-US" altLang="en-US" sz="2800" dirty="0">
                <a:solidFill>
                  <a:srgbClr val="000000"/>
                </a:solidFill>
                <a:latin typeface="Symbol" pitchFamily="18" charset="2"/>
              </a:rPr>
              <a:t></a:t>
            </a:r>
            <a:r>
              <a:rPr lang="en-US" altLang="en-US" sz="2800" dirty="0">
                <a:solidFill>
                  <a:srgbClr val="000000"/>
                </a:solidFill>
              </a:rPr>
              <a:t>)</a:t>
            </a:r>
          </a:p>
          <a:p>
            <a:pPr>
              <a:spcAft>
                <a:spcPct val="200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Z   = Z </a:t>
            </a:r>
            <a:r>
              <a:rPr lang="en-US" altLang="en-US" sz="2800" dirty="0">
                <a:solidFill>
                  <a:srgbClr val="000000"/>
                </a:solidFill>
              </a:rPr>
              <a:t>score </a:t>
            </a:r>
            <a:r>
              <a:rPr lang="en-US" altLang="en-US" sz="2800" dirty="0" smtClean="0">
                <a:solidFill>
                  <a:srgbClr val="000000"/>
                </a:solidFill>
              </a:rPr>
              <a:t>associated with a confidence level</a:t>
            </a:r>
          </a:p>
          <a:p>
            <a:pPr>
              <a:spcAft>
                <a:spcPct val="200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S    </a:t>
            </a:r>
            <a:r>
              <a:rPr lang="en-US" altLang="en-US" sz="2800" dirty="0" smtClean="0">
                <a:solidFill>
                  <a:srgbClr val="000000"/>
                </a:solidFill>
              </a:rPr>
              <a:t>= estimated </a:t>
            </a:r>
            <a:r>
              <a:rPr lang="en-US" altLang="en-US" sz="2800" dirty="0">
                <a:solidFill>
                  <a:srgbClr val="000000"/>
                </a:solidFill>
              </a:rPr>
              <a:t>standard </a:t>
            </a:r>
            <a:r>
              <a:rPr lang="en-US" altLang="en-US" sz="2800" dirty="0" smtClean="0">
                <a:solidFill>
                  <a:srgbClr val="000000"/>
                </a:solidFill>
              </a:rPr>
              <a:t>error of the mean of the sampling distribution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>
              <a:spcAft>
                <a:spcPct val="200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33" y="3344092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14" y="4994263"/>
            <a:ext cx="285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53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Note on Confidence </a:t>
            </a:r>
            <a:r>
              <a:rPr lang="en-US" dirty="0" smtClean="0"/>
              <a:t>Interval Width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Level </a:t>
            </a:r>
            <a:endParaRPr lang="en-US" dirty="0" smtClean="0"/>
          </a:p>
          <a:p>
            <a:pPr lvl="1"/>
            <a:r>
              <a:rPr lang="en-US" dirty="0" smtClean="0"/>
              <a:t>Increasing </a:t>
            </a:r>
            <a:r>
              <a:rPr lang="en-US" dirty="0"/>
              <a:t>our confidence level from 95% to 99% means we are less willing to draw the wrong </a:t>
            </a:r>
            <a:r>
              <a:rPr lang="en-US" dirty="0" smtClean="0"/>
              <a:t>conclusion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reduce our risk of being wrong, then we need a wider range of values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interval becomes less precise</a:t>
            </a:r>
          </a:p>
        </p:txBody>
      </p:sp>
    </p:spTree>
    <p:extLst>
      <p:ext uri="{BB962C8B-B14F-4D97-AF65-F5344CB8AC3E}">
        <p14:creationId xmlns:p14="http://schemas.microsoft.com/office/powerpoint/2010/main" val="173626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 Width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99" y="2602421"/>
            <a:ext cx="72294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9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Affects </a:t>
            </a:r>
            <a:r>
              <a:rPr lang="en-US" dirty="0" smtClean="0"/>
              <a:t>Confidence </a:t>
            </a:r>
            <a:r>
              <a:rPr lang="en-US" dirty="0" smtClean="0"/>
              <a:t>Interval </a:t>
            </a:r>
            <a:r>
              <a:rPr lang="en-US" dirty="0" smtClean="0"/>
              <a:t>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</a:p>
          <a:p>
            <a:pPr lvl="1"/>
            <a:r>
              <a:rPr lang="en-US" dirty="0"/>
              <a:t>Larger samples result in smaller standard </a:t>
            </a:r>
            <a:r>
              <a:rPr lang="en-US" dirty="0" smtClean="0"/>
              <a:t>errors (standard error of the mean of sampling distribution), </a:t>
            </a:r>
            <a:r>
              <a:rPr lang="en-US" dirty="0"/>
              <a:t>and therefore, in sampling distributions that are more clustered around the population mean.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more closely clustered sampling distribution indicates that our confidence intervals will be narrower and more </a:t>
            </a:r>
            <a:r>
              <a:rPr lang="en-US" dirty="0" smtClean="0"/>
              <a:t>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0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Affects Confidence Interval Width?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 </a:t>
            </a:r>
          </a:p>
          <a:p>
            <a:pPr lvl="1"/>
            <a:r>
              <a:rPr lang="en-US" dirty="0"/>
              <a:t>Smaller sample standard deviations result in smaller, more precise confidence </a:t>
            </a:r>
            <a:r>
              <a:rPr lang="en-US" dirty="0" smtClean="0"/>
              <a:t>intervals </a:t>
            </a:r>
            <a:endParaRPr lang="en-US" dirty="0"/>
          </a:p>
          <a:p>
            <a:pPr lvl="2"/>
            <a:r>
              <a:rPr lang="en-US" dirty="0" smtClean="0"/>
              <a:t>Unlike </a:t>
            </a:r>
            <a:r>
              <a:rPr lang="en-US" dirty="0"/>
              <a:t>sample size and confidence level, the researcher plays no role in determining the standard deviation of a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3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873481"/>
            <a:ext cx="8686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38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42" y="1654129"/>
            <a:ext cx="4501003" cy="50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1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3" y="1668076"/>
            <a:ext cx="7235994" cy="497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56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Estimations lead to interferences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05" y="1853385"/>
            <a:ext cx="64897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413005" y="3253632"/>
            <a:ext cx="496637" cy="428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Average Time Commuter Students Spend Commuting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Population of Commuters on Campus = 15,000</a:t>
            </a:r>
          </a:p>
          <a:p>
            <a:r>
              <a:rPr lang="en-US" dirty="0" smtClean="0"/>
              <a:t>Random Sample = 500</a:t>
            </a:r>
          </a:p>
          <a:p>
            <a:r>
              <a:rPr lang="en-US" dirty="0" smtClean="0"/>
              <a:t>Y = 7.5 hours/week</a:t>
            </a:r>
          </a:p>
          <a:p>
            <a:endParaRPr lang="en-US" baseline="-25000" dirty="0"/>
          </a:p>
          <a:p>
            <a:r>
              <a:rPr lang="en-US" dirty="0" smtClean="0"/>
              <a:t>Estimate the Population Mean (</a:t>
            </a:r>
            <a:r>
              <a:rPr lang="en-US" dirty="0" err="1" smtClean="0"/>
              <a:t>μ</a:t>
            </a:r>
            <a:r>
              <a:rPr lang="en-US" baseline="-25000" dirty="0" err="1" smtClean="0"/>
              <a:t>Y</a:t>
            </a:r>
            <a:r>
              <a:rPr lang="en-US" dirty="0" smtClean="0"/>
              <a:t>) with</a:t>
            </a:r>
          </a:p>
          <a:p>
            <a:pPr lvl="1"/>
            <a:r>
              <a:rPr lang="en-US" dirty="0" smtClean="0"/>
              <a:t>95% CI</a:t>
            </a:r>
          </a:p>
          <a:p>
            <a:pPr lvl="1"/>
            <a:r>
              <a:rPr lang="en-US" dirty="0" smtClean="0"/>
              <a:t>99% CI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317" y="2458298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 </a:t>
            </a:r>
            <a:r>
              <a:rPr lang="en-US" dirty="0"/>
              <a:t>Intervals </a:t>
            </a:r>
            <a:r>
              <a:rPr lang="en-US" dirty="0" smtClean="0"/>
              <a:t>for </a:t>
            </a:r>
            <a:r>
              <a:rPr lang="en-US" dirty="0"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Estimating the standard error of a proportion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the Central Limit Theorem, a sampling distribution of proportions is approximately normal, with a mean, </a:t>
            </a:r>
            <a:r>
              <a:rPr lang="en-US" dirty="0" smtClean="0"/>
              <a:t>    , equal </a:t>
            </a:r>
            <a:r>
              <a:rPr lang="en-US" dirty="0"/>
              <a:t>to the population proportion, </a:t>
            </a:r>
            <a:r>
              <a:rPr lang="en-US" dirty="0" smtClean="0"/>
              <a:t>  , </a:t>
            </a:r>
            <a:r>
              <a:rPr lang="en-US" dirty="0"/>
              <a:t>and with a standard error of proportions equal to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7" y="2769854"/>
            <a:ext cx="6826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95" y="3244754"/>
            <a:ext cx="566737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07" y="3772599"/>
            <a:ext cx="2352675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88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 </a:t>
            </a:r>
            <a:r>
              <a:rPr lang="en-US" dirty="0"/>
              <a:t>Intervals </a:t>
            </a:r>
            <a:r>
              <a:rPr lang="en-US" dirty="0" smtClean="0"/>
              <a:t>for </a:t>
            </a:r>
            <a:r>
              <a:rPr lang="en-US" dirty="0"/>
              <a:t>Proportions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standard error of proportions is generally not know, we work with the estimated standard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11" y="3051366"/>
            <a:ext cx="2432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12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 Intervals </a:t>
            </a:r>
            <a:r>
              <a:rPr lang="en-US" dirty="0"/>
              <a:t>for Proportions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2476" y="1509627"/>
            <a:ext cx="3019048" cy="11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83790"/>
            <a:ext cx="79438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77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Confidence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Intervals </a:t>
            </a:r>
            <a:r>
              <a:rPr lang="en-US" dirty="0" smtClean="0"/>
              <a:t>for </a:t>
            </a:r>
            <a:r>
              <a:rPr lang="en-US" dirty="0"/>
              <a:t>Proportions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" y="1832166"/>
            <a:ext cx="84105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99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 interval</a:t>
            </a:r>
            <a:r>
              <a:rPr lang="en-US" dirty="0"/>
              <a:t> </a:t>
            </a:r>
            <a:r>
              <a:rPr lang="en-US" dirty="0" smtClean="0"/>
              <a:t>(interval estimate)</a:t>
            </a:r>
          </a:p>
          <a:p>
            <a:r>
              <a:rPr lang="en-US" dirty="0" smtClean="0"/>
              <a:t>Confidence level</a:t>
            </a:r>
          </a:p>
          <a:p>
            <a:r>
              <a:rPr lang="en-US" dirty="0" smtClean="0"/>
              <a:t>Estimation</a:t>
            </a:r>
          </a:p>
          <a:p>
            <a:r>
              <a:rPr lang="en-US" dirty="0" smtClean="0"/>
              <a:t>Margin of error</a:t>
            </a:r>
          </a:p>
          <a:p>
            <a:r>
              <a:rPr lang="en-US" dirty="0" smtClean="0"/>
              <a:t>Point estimate</a:t>
            </a:r>
          </a:p>
        </p:txBody>
      </p:sp>
    </p:spTree>
    <p:extLst>
      <p:ext uri="{BB962C8B-B14F-4D97-AF65-F5344CB8AC3E}">
        <p14:creationId xmlns:p14="http://schemas.microsoft.com/office/powerpoint/2010/main" val="112566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Estimation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process whereby we </a:t>
            </a:r>
            <a:r>
              <a:rPr lang="en-US" dirty="0" smtClean="0"/>
              <a:t>use </a:t>
            </a:r>
            <a:r>
              <a:rPr lang="en-US" dirty="0" smtClean="0"/>
              <a:t>a sample statistic to estimate a population </a:t>
            </a:r>
            <a:r>
              <a:rPr lang="en-US" dirty="0" smtClean="0"/>
              <a:t>parameter</a:t>
            </a:r>
          </a:p>
          <a:p>
            <a:endParaRPr lang="en-US" dirty="0"/>
          </a:p>
          <a:p>
            <a:r>
              <a:rPr lang="en-US" dirty="0" smtClean="0"/>
              <a:t>From a sample we can estimate</a:t>
            </a:r>
          </a:p>
          <a:p>
            <a:pPr lvl="1"/>
            <a:r>
              <a:rPr lang="en-US" dirty="0" smtClean="0"/>
              <a:t>Population means (and SD/Variances)</a:t>
            </a:r>
          </a:p>
          <a:p>
            <a:pPr lvl="1"/>
            <a:r>
              <a:rPr lang="en-US" dirty="0" smtClean="0"/>
              <a:t>Population proportions (and percentages)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Two Types of Estimation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Point Estimates</a:t>
            </a:r>
          </a:p>
          <a:p>
            <a:endParaRPr lang="en-US" dirty="0"/>
          </a:p>
          <a:p>
            <a:r>
              <a:rPr lang="en-US" dirty="0"/>
              <a:t>Interval Estimates</a:t>
            </a:r>
          </a:p>
          <a:p>
            <a:pPr lvl="1"/>
            <a:r>
              <a:rPr lang="en-US" dirty="0"/>
              <a:t>Confidence Interval</a:t>
            </a:r>
          </a:p>
          <a:p>
            <a:pPr lvl="1"/>
            <a:r>
              <a:rPr lang="en-US" dirty="0"/>
              <a:t>Confidence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Point Estimate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 </a:t>
            </a:r>
            <a:r>
              <a:rPr lang="en-US" dirty="0" smtClean="0"/>
              <a:t>Estimate </a:t>
            </a:r>
          </a:p>
          <a:p>
            <a:pPr lvl="1"/>
            <a:r>
              <a:rPr lang="en-US" dirty="0" smtClean="0"/>
              <a:t>A sample statistic used to estimate the exact value of a population parameter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The sample mean</a:t>
            </a:r>
          </a:p>
          <a:p>
            <a:pPr lvl="3"/>
            <a:r>
              <a:rPr lang="en-US" dirty="0"/>
              <a:t>The point estimate of the population mean</a:t>
            </a:r>
          </a:p>
          <a:p>
            <a:pPr lvl="2"/>
            <a:r>
              <a:rPr lang="en-US" dirty="0"/>
              <a:t>The sample standard deviation</a:t>
            </a:r>
          </a:p>
          <a:p>
            <a:pPr lvl="3"/>
            <a:r>
              <a:rPr lang="en-US" dirty="0"/>
              <a:t>The point estimate of population standard deviation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1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Confidence Interval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Confidence </a:t>
            </a:r>
            <a:r>
              <a:rPr lang="en-US" dirty="0" smtClean="0"/>
              <a:t>Interval (CI)</a:t>
            </a:r>
            <a:endParaRPr lang="en-US" dirty="0" smtClean="0"/>
          </a:p>
          <a:p>
            <a:pPr lvl="1"/>
            <a:r>
              <a:rPr lang="en-US" dirty="0"/>
              <a:t>A range of values </a:t>
            </a:r>
            <a:r>
              <a:rPr lang="en-US" dirty="0" smtClean="0"/>
              <a:t>within </a:t>
            </a:r>
            <a:r>
              <a:rPr lang="en-US" dirty="0"/>
              <a:t>which the population parameter is estimated to </a:t>
            </a:r>
            <a:r>
              <a:rPr lang="en-US" dirty="0" smtClean="0"/>
              <a:t>fall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Half the confidence interval is also called the margin of error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04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construct an estimate of where the population mean falls based on our sample statistics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8" t="11494" r="22089" b="80762"/>
          <a:stretch>
            <a:fillRect/>
          </a:stretch>
        </p:blipFill>
        <p:spPr bwMode="auto">
          <a:xfrm>
            <a:off x="2490839" y="4392692"/>
            <a:ext cx="4013408" cy="112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3093" y="3194305"/>
            <a:ext cx="3380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actual population parameter </a:t>
            </a:r>
          </a:p>
          <a:p>
            <a:r>
              <a:rPr lang="en-US" b="1" dirty="0" smtClean="0"/>
              <a:t>falls somewhere on this line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2239" y="3840636"/>
            <a:ext cx="660227" cy="552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V="1">
            <a:off x="2576612" y="5120210"/>
            <a:ext cx="296481" cy="1090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 flipH="1" flipV="1">
            <a:off x="5828784" y="5087944"/>
            <a:ext cx="403884" cy="112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6612" y="6026063"/>
            <a:ext cx="365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our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0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Confidence Interval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width of the confidence interval </a:t>
            </a:r>
            <a:r>
              <a:rPr lang="en-US" dirty="0" smtClean="0"/>
              <a:t>will </a:t>
            </a:r>
            <a:r>
              <a:rPr lang="en-US" dirty="0"/>
              <a:t>be determined by the </a:t>
            </a:r>
            <a:r>
              <a:rPr lang="en-US" i="1" u="sng" dirty="0" smtClean="0"/>
              <a:t>confidence level</a:t>
            </a:r>
            <a:r>
              <a:rPr lang="en-US" dirty="0" smtClean="0"/>
              <a:t> you </a:t>
            </a:r>
            <a:r>
              <a:rPr lang="en-US" dirty="0"/>
              <a:t>choose</a:t>
            </a:r>
          </a:p>
          <a:p>
            <a:pPr lvl="1"/>
            <a:r>
              <a:rPr lang="en-US" dirty="0"/>
              <a:t>Based on the Z score associated with your confidence level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3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782</TotalTime>
  <Words>961</Words>
  <Application>Microsoft Macintosh PowerPoint</Application>
  <PresentationFormat>On-screen Show (4:3)</PresentationFormat>
  <Paragraphs>176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Custom Design</vt:lpstr>
      <vt:lpstr>Methods Theme</vt:lpstr>
      <vt:lpstr>Chapter 8 Estimation</vt:lpstr>
      <vt:lpstr>Why Estimate?</vt:lpstr>
      <vt:lpstr>Estimations lead to interferences</vt:lpstr>
      <vt:lpstr>Estimation</vt:lpstr>
      <vt:lpstr>Two Types of Estimation</vt:lpstr>
      <vt:lpstr>Point Estimate</vt:lpstr>
      <vt:lpstr>Confidence Interval</vt:lpstr>
      <vt:lpstr>Confidence Interval</vt:lpstr>
      <vt:lpstr>Confidence Interval</vt:lpstr>
      <vt:lpstr>Confidence Level</vt:lpstr>
      <vt:lpstr>Confidence Level</vt:lpstr>
      <vt:lpstr>Confidence Level</vt:lpstr>
      <vt:lpstr>Confidence Level Corresponding Z Scores</vt:lpstr>
      <vt:lpstr>Constructing Confidence Interval Estimates</vt:lpstr>
      <vt:lpstr>Constructing Confidence Interval Estimates</vt:lpstr>
      <vt:lpstr>Constructing Confidence Interval Estimates</vt:lpstr>
      <vt:lpstr>The Standard Error of the Mean</vt:lpstr>
      <vt:lpstr>Estimating the Standard Error of the Mean</vt:lpstr>
      <vt:lpstr>Constructing Confidence Interval Estimates</vt:lpstr>
      <vt:lpstr>Choosing a Z Score</vt:lpstr>
      <vt:lpstr>Calculating a Confidence Interval</vt:lpstr>
      <vt:lpstr>Calculating a Confidence Interval</vt:lpstr>
      <vt:lpstr>A Note on Confidence Interval Width</vt:lpstr>
      <vt:lpstr>Confidence Interval Width</vt:lpstr>
      <vt:lpstr>What Affects Confidence Interval Width?</vt:lpstr>
      <vt:lpstr>What Affects Confidence Interval Width?</vt:lpstr>
      <vt:lpstr>Example</vt:lpstr>
      <vt:lpstr>Example</vt:lpstr>
      <vt:lpstr>Example</vt:lpstr>
      <vt:lpstr>Example: Average Time Commuter Students Spend Commuting</vt:lpstr>
      <vt:lpstr>Confidence Intervals for Proportions</vt:lpstr>
      <vt:lpstr>Confidence Intervals for Proportions</vt:lpstr>
      <vt:lpstr>Confidence Intervals for Proportions</vt:lpstr>
      <vt:lpstr>Confidence  Intervals for Proportions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137</cp:revision>
  <dcterms:created xsi:type="dcterms:W3CDTF">2013-12-06T01:46:03Z</dcterms:created>
  <dcterms:modified xsi:type="dcterms:W3CDTF">2017-03-24T18:26:25Z</dcterms:modified>
</cp:coreProperties>
</file>