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  <p:sldMasterId id="2147483680" r:id="rId3"/>
  </p:sldMasterIdLst>
  <p:notesMasterIdLst>
    <p:notesMasterId r:id="rId42"/>
  </p:notesMasterIdLst>
  <p:sldIdLst>
    <p:sldId id="256" r:id="rId4"/>
    <p:sldId id="381" r:id="rId5"/>
    <p:sldId id="257" r:id="rId6"/>
    <p:sldId id="382" r:id="rId7"/>
    <p:sldId id="403" r:id="rId8"/>
    <p:sldId id="409" r:id="rId9"/>
    <p:sldId id="386" r:id="rId10"/>
    <p:sldId id="383" r:id="rId11"/>
    <p:sldId id="384" r:id="rId12"/>
    <p:sldId id="385" r:id="rId13"/>
    <p:sldId id="387" r:id="rId14"/>
    <p:sldId id="388" r:id="rId15"/>
    <p:sldId id="389" r:id="rId16"/>
    <p:sldId id="390" r:id="rId17"/>
    <p:sldId id="404" r:id="rId18"/>
    <p:sldId id="405" r:id="rId19"/>
    <p:sldId id="391" r:id="rId20"/>
    <p:sldId id="392" r:id="rId21"/>
    <p:sldId id="292" r:id="rId22"/>
    <p:sldId id="353" r:id="rId23"/>
    <p:sldId id="393" r:id="rId24"/>
    <p:sldId id="394" r:id="rId25"/>
    <p:sldId id="395" r:id="rId26"/>
    <p:sldId id="406" r:id="rId27"/>
    <p:sldId id="407" r:id="rId28"/>
    <p:sldId id="408" r:id="rId29"/>
    <p:sldId id="410" r:id="rId30"/>
    <p:sldId id="411" r:id="rId31"/>
    <p:sldId id="412" r:id="rId32"/>
    <p:sldId id="397" r:id="rId33"/>
    <p:sldId id="414" r:id="rId34"/>
    <p:sldId id="415" r:id="rId35"/>
    <p:sldId id="413" r:id="rId36"/>
    <p:sldId id="398" r:id="rId37"/>
    <p:sldId id="399" r:id="rId38"/>
    <p:sldId id="401" r:id="rId39"/>
    <p:sldId id="402" r:id="rId40"/>
    <p:sldId id="34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1" autoAdjust="0"/>
  </p:normalViewPr>
  <p:slideViewPr>
    <p:cSldViewPr snapToGrid="0" snapToObjects="1">
      <p:cViewPr>
        <p:scale>
          <a:sx n="78" d="100"/>
          <a:sy n="78" d="100"/>
        </p:scale>
        <p:origin x="-1776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5A8BE-F54B-40BC-8972-325E59CDB8F3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F5D-7434-4989-8564-166DEB06C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take a sample of N=100</a:t>
            </a:r>
            <a:r>
              <a:rPr lang="en-US" baseline="0" dirty="0" smtClean="0"/>
              <a:t> gas stations in </a:t>
            </a:r>
            <a:r>
              <a:rPr lang="en-US" baseline="0" dirty="0" err="1" smtClean="0"/>
              <a:t>california</a:t>
            </a:r>
            <a:r>
              <a:rPr lang="en-US" baseline="0" dirty="0" smtClean="0"/>
              <a:t> and compare that to the national gas average.</a:t>
            </a:r>
          </a:p>
          <a:p>
            <a:r>
              <a:rPr lang="en-US" baseline="0" dirty="0" smtClean="0"/>
              <a:t>We find that price in </a:t>
            </a:r>
            <a:r>
              <a:rPr lang="en-US" baseline="0" dirty="0" err="1" smtClean="0"/>
              <a:t>california</a:t>
            </a:r>
            <a:r>
              <a:rPr lang="en-US" baseline="0" dirty="0" smtClean="0"/>
              <a:t> sample is 3.90 and the average national is 3.53</a:t>
            </a:r>
          </a:p>
          <a:p>
            <a:r>
              <a:rPr lang="en-US" baseline="0" dirty="0" smtClean="0"/>
              <a:t>Is this diff large enough to convince us that the sample from </a:t>
            </a:r>
            <a:r>
              <a:rPr lang="en-US" baseline="0" dirty="0" err="1" smtClean="0"/>
              <a:t>california</a:t>
            </a:r>
            <a:r>
              <a:rPr lang="en-US" baseline="0" dirty="0" smtClean="0"/>
              <a:t> is non-representative?</a:t>
            </a:r>
          </a:p>
          <a:p>
            <a:r>
              <a:rPr lang="en-US" baseline="0" dirty="0" smtClean="0"/>
              <a:t>This diff can mean two things 1) that the average price in </a:t>
            </a:r>
            <a:r>
              <a:rPr lang="en-US" baseline="0" dirty="0" err="1" smtClean="0"/>
              <a:t>california</a:t>
            </a:r>
            <a:r>
              <a:rPr lang="en-US" baseline="0" dirty="0" smtClean="0"/>
              <a:t> is actually higher, or 2) the average price in </a:t>
            </a:r>
            <a:r>
              <a:rPr lang="en-US" baseline="0" dirty="0" err="1" smtClean="0"/>
              <a:t>california</a:t>
            </a:r>
            <a:r>
              <a:rPr lang="en-US" baseline="0" dirty="0" smtClean="0"/>
              <a:t> is about the same as national average, but the sample has a high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94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least strict level is .05, meaning that we are willing to be wrong 5% of the time</a:t>
            </a:r>
            <a:r>
              <a:rPr lang="is-IS" baseline="0" dirty="0" smtClean="0"/>
              <a:t>… our most strict is .001, or .1% of the time. </a:t>
            </a:r>
          </a:p>
          <a:p>
            <a:endParaRPr lang="is-IS" baseline="0" dirty="0" smtClean="0"/>
          </a:p>
          <a:p>
            <a:r>
              <a:rPr lang="is-IS" baseline="0" dirty="0" smtClean="0"/>
              <a:t>If p is less than or equal to our alpha (.05), then we can say that our z score is statistically significant... </a:t>
            </a:r>
            <a:r>
              <a:rPr lang="en-US" baseline="0" dirty="0" smtClean="0"/>
              <a:t>I</a:t>
            </a:r>
            <a:r>
              <a:rPr lang="is-IS" baseline="0" dirty="0" smtClean="0"/>
              <a:t>t is unlikely to have occured by chance or sampling error.</a:t>
            </a:r>
          </a:p>
          <a:p>
            <a:endParaRPr lang="is-I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we have a non-directional</a:t>
            </a:r>
            <a:r>
              <a:rPr lang="en-US" baseline="0" dirty="0" smtClean="0"/>
              <a:t> research hypothesis (h1 =/= value), </a:t>
            </a:r>
            <a:r>
              <a:rPr lang="en-US" dirty="0" smtClean="0"/>
              <a:t>This means that we </a:t>
            </a:r>
            <a:r>
              <a:rPr lang="en-US" dirty="0" err="1" smtClean="0"/>
              <a:t>mulitiply</a:t>
            </a:r>
            <a:r>
              <a:rPr lang="en-US" baseline="0" dirty="0" smtClean="0"/>
              <a:t> our p-value (associated with our z score, by 2. since we are looking in both tails of the distribution.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59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  <a:r>
              <a:rPr lang="en-US" baseline="0" dirty="0" smtClean="0"/>
              <a:t> random sample, specify variable type (</a:t>
            </a:r>
            <a:r>
              <a:rPr lang="en-US" baseline="0" dirty="0" err="1" smtClean="0"/>
              <a:t>n,o,i</a:t>
            </a:r>
            <a:r>
              <a:rPr lang="en-US" baseline="0" dirty="0" smtClean="0"/>
              <a:t>), specify distribution of sample (normal if N&gt;50)</a:t>
            </a:r>
          </a:p>
          <a:p>
            <a:r>
              <a:rPr lang="en-US" baseline="0" dirty="0" smtClean="0"/>
              <a:t>Stating null and research hypotheses, and alpha: null: no relationship, research is specific, and alpha is always at least .05.</a:t>
            </a:r>
          </a:p>
          <a:p>
            <a:r>
              <a:rPr lang="en-US" dirty="0" smtClean="0"/>
              <a:t>Selecting</a:t>
            </a:r>
            <a:r>
              <a:rPr lang="en-US" baseline="0" dirty="0" smtClean="0"/>
              <a:t> sampling distribution and test: sample is normal if over 50 cases, and the test statistic is based on the variable type you have. Chi, t-test, </a:t>
            </a:r>
            <a:r>
              <a:rPr lang="en-US" baseline="0" dirty="0" err="1" smtClean="0"/>
              <a:t>anova</a:t>
            </a:r>
            <a:r>
              <a:rPr lang="en-US" baseline="0" dirty="0" smtClean="0"/>
              <a:t>, and correlation.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85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combat this by making our alpha more stringent (decreasing from .05,</a:t>
            </a:r>
            <a:r>
              <a:rPr lang="en-US" baseline="0" dirty="0" smtClean="0"/>
              <a:t> to .01, or .001)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98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we never really know the population</a:t>
            </a:r>
            <a:r>
              <a:rPr lang="en-US" baseline="0" dirty="0" smtClean="0"/>
              <a:t> parameters, we instead use the SD of the sample,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48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r>
              <a:rPr lang="en-US" dirty="0" smtClean="0"/>
              <a:t> for t distribution is:</a:t>
            </a:r>
            <a:r>
              <a:rPr lang="en-US" baseline="0" dirty="0" smtClean="0"/>
              <a:t> N-1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86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trying to find population mean earnings for white women.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82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trying to find population mean earnings for white women.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82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trying to find population mean earnings for white women.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82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1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6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using</a:t>
            </a:r>
            <a:r>
              <a:rPr lang="en-US" baseline="0" dirty="0" smtClean="0"/>
              <a:t> our example, the null is that there is no diff between mean price of gas in </a:t>
            </a:r>
            <a:r>
              <a:rPr lang="en-US" baseline="0" dirty="0" err="1" smtClean="0"/>
              <a:t>california</a:t>
            </a:r>
            <a:r>
              <a:rPr lang="en-US" baseline="0" dirty="0" smtClean="0"/>
              <a:t> and national mean of gas prices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01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r>
              <a:rPr lang="en-US" baseline="0" dirty="0" smtClean="0"/>
              <a:t> our Z scores? The ones associated with 95% confidence intervals and 99% confidence intervals? 1.96 and 2.58? Because the t-test is based on the same formula and similar distribution as the Z-statistic, we can use these values as a measure. If our t is greater than 1.96, we know that it is significant at (at least) the alpha=.05 level. So p&lt;.05. If our t (or Z) is greater than 2.58, then we know its (at least) significant at the .01 level, so p&lt;.01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87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often, social scientists are</a:t>
            </a:r>
            <a:r>
              <a:rPr lang="en-US" baseline="0" dirty="0" smtClean="0"/>
              <a:t> more interested in looking at two parameters, between men and women, or between </a:t>
            </a:r>
            <a:r>
              <a:rPr lang="en-US" baseline="0" dirty="0" err="1" smtClean="0"/>
              <a:t>dems</a:t>
            </a:r>
            <a:r>
              <a:rPr lang="en-US" baseline="0" dirty="0" smtClean="0"/>
              <a:t> and republicans, or whites and non-whites.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assume that our two samples, (blacks versus whites) are independent of one another)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0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0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often, social scientists are</a:t>
            </a:r>
            <a:r>
              <a:rPr lang="en-US" baseline="0" dirty="0" smtClean="0"/>
              <a:t> more interested in looking at two parameters, between men and women, or between </a:t>
            </a:r>
            <a:r>
              <a:rPr lang="en-US" baseline="0" dirty="0" err="1" smtClean="0"/>
              <a:t>dems</a:t>
            </a:r>
            <a:r>
              <a:rPr lang="en-US" baseline="0" dirty="0" smtClean="0"/>
              <a:t> and republicans, or whites and non-whites.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assume that our two samples, (blacks versus whites) are independent of one another)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0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1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19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Two-tailed,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46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5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56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to back of book,</a:t>
            </a:r>
            <a:r>
              <a:rPr lang="en-US" baseline="0" dirty="0" smtClean="0"/>
              <a:t> appendix B, and see that the probability associated with getting a Z score (</a:t>
            </a:r>
            <a:r>
              <a:rPr lang="en-US" baseline="0" dirty="0" err="1" smtClean="0"/>
              <a:t>prob</a:t>
            </a:r>
            <a:r>
              <a:rPr lang="en-US" baseline="0" dirty="0" smtClean="0"/>
              <a:t> that falls beyond that z score) is below .0001. That means that our p-value (significance) for our z-score</a:t>
            </a:r>
            <a:r>
              <a:rPr lang="is-IS" baseline="0" dirty="0" smtClean="0"/>
              <a:t>… is p &lt; .0001. Means that our california data are significantly different from our national average. </a:t>
            </a:r>
            <a:r>
              <a:rPr lang="en-US" baseline="0" dirty="0" smtClean="0"/>
              <a:t>W</a:t>
            </a:r>
            <a:r>
              <a:rPr lang="is-IS" baseline="0" dirty="0" smtClean="0"/>
              <a:t>e’re looking for a p-value of less than .05... </a:t>
            </a:r>
            <a:r>
              <a:rPr lang="en-US" baseline="0" dirty="0" smtClean="0"/>
              <a:t>M</a:t>
            </a:r>
            <a:r>
              <a:rPr lang="is-IS" baseline="0" dirty="0" smtClean="0"/>
              <a:t>eaning that we are willing to be wrong only 5% of the time. </a:t>
            </a:r>
          </a:p>
          <a:p>
            <a:r>
              <a:rPr lang="is-IS" baseline="0" dirty="0" smtClean="0"/>
              <a:t>This is the probability of obtaining our z score... </a:t>
            </a:r>
            <a:r>
              <a:rPr lang="en-US" baseline="0" dirty="0" smtClean="0"/>
              <a:t>T</a:t>
            </a:r>
            <a:r>
              <a:rPr lang="is-IS" baseline="0" dirty="0" smtClean="0"/>
              <a:t>hat means that our z score is rare.</a:t>
            </a:r>
          </a:p>
          <a:p>
            <a:endParaRPr lang="is-I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</a:t>
            </a:r>
            <a:r>
              <a:rPr lang="is-IS" baseline="0" dirty="0" smtClean="0"/>
              <a:t>he smaller the p-value, the more evidence we have that the null hypothesis should be rejected.</a:t>
            </a:r>
            <a:endParaRPr lang="en-US" dirty="0" smtClean="0"/>
          </a:p>
          <a:p>
            <a:endParaRPr lang="is-IS" baseline="0" dirty="0" smtClean="0"/>
          </a:p>
          <a:p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90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335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054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16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5/5/17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br>
              <a:rPr lang="en-US" dirty="0" smtClean="0"/>
            </a:br>
            <a:r>
              <a:rPr lang="en-US" dirty="0" smtClean="0"/>
              <a:t>Testing 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Research Hypothesis (H</a:t>
            </a:r>
            <a:r>
              <a:rPr lang="en-US" baseline="-25000" dirty="0"/>
              <a:t>1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research hypothesis can be one of three things:</a:t>
            </a:r>
          </a:p>
          <a:p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214" y="2867024"/>
            <a:ext cx="5324475" cy="150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90689" y="2867024"/>
            <a:ext cx="2009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Two-tailed</a:t>
            </a:r>
          </a:p>
          <a:p>
            <a:endParaRPr lang="en-US" dirty="0"/>
          </a:p>
          <a:p>
            <a:r>
              <a:rPr lang="en-US" dirty="0" smtClean="0"/>
              <a:t>One-tailed</a:t>
            </a:r>
          </a:p>
          <a:p>
            <a:endParaRPr lang="en-US" dirty="0"/>
          </a:p>
          <a:p>
            <a:r>
              <a:rPr lang="en-US" dirty="0" smtClean="0"/>
              <a:t>One-tailed</a:t>
            </a:r>
          </a:p>
        </p:txBody>
      </p:sp>
    </p:spTree>
    <p:extLst>
      <p:ext uri="{BB962C8B-B14F-4D97-AF65-F5344CB8AC3E}">
        <p14:creationId xmlns:p14="http://schemas.microsoft.com/office/powerpoint/2010/main" val="8975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One-Tailed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research hypothesis is directional</a:t>
            </a:r>
          </a:p>
          <a:p>
            <a:pPr lvl="1"/>
            <a:r>
              <a:rPr lang="en-US" dirty="0" smtClean="0"/>
              <a:t>That the population mean is less than or greater than some value</a:t>
            </a:r>
            <a:endParaRPr lang="en-US" dirty="0"/>
          </a:p>
        </p:txBody>
      </p:sp>
      <p:pic>
        <p:nvPicPr>
          <p:cNvPr id="4" name="Picture 3" descr="Screen Shot 2017-04-29 at 3.37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3548236"/>
            <a:ext cx="4038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One-Tailed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Right-Tailed Test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one-tailed test in which the sample outcome is hypothesized to be at the right tail of the sampling </a:t>
            </a:r>
            <a:r>
              <a:rPr lang="en-US" dirty="0" smtClean="0"/>
              <a:t>distribution (greater than)</a:t>
            </a:r>
            <a:endParaRPr lang="en-US" dirty="0"/>
          </a:p>
          <a:p>
            <a:r>
              <a:rPr lang="en-US" dirty="0" smtClean="0"/>
              <a:t>Left-Tailed Test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one-tailed test in which the sample outcome is hypothesized to be at the left tail of the sampling </a:t>
            </a:r>
            <a:r>
              <a:rPr lang="en-US" dirty="0" smtClean="0"/>
              <a:t>distribution (less than)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7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Two-Tailed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hypothesis test in which the region of rejection falls equally within both tails of the sampling </a:t>
            </a:r>
            <a:r>
              <a:rPr lang="en-US" dirty="0" smtClean="0"/>
              <a:t>distribution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7-04-29 at 3.41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3632200"/>
            <a:ext cx="3937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4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 statistic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test statistic computed by converting a sample statistic </a:t>
            </a:r>
            <a:r>
              <a:rPr lang="en-US" dirty="0" smtClean="0"/>
              <a:t>to </a:t>
            </a:r>
            <a:r>
              <a:rPr lang="en-US" dirty="0"/>
              <a:t>a Z </a:t>
            </a:r>
            <a:r>
              <a:rPr lang="en-US" dirty="0" smtClean="0"/>
              <a:t>score</a:t>
            </a:r>
          </a:p>
          <a:p>
            <a:endParaRPr lang="en-US" dirty="0" smtClean="0"/>
          </a:p>
          <a:p>
            <a:r>
              <a:rPr lang="en-US" dirty="0" smtClean="0"/>
              <a:t>P </a:t>
            </a:r>
            <a:r>
              <a:rPr lang="en-US" dirty="0"/>
              <a:t>value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probability associated with the obtained value of </a:t>
            </a:r>
            <a:r>
              <a:rPr lang="en-U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4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we are comparing our statistic to a population parameter, we modify the Z-score formula</a:t>
            </a:r>
          </a:p>
          <a:p>
            <a:endParaRPr lang="en-US" dirty="0"/>
          </a:p>
        </p:txBody>
      </p:sp>
      <p:pic>
        <p:nvPicPr>
          <p:cNvPr id="5" name="Picture 4" descr="Screen Shot 2017-04-29 at 5.02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448" y="3964886"/>
            <a:ext cx="2668673" cy="13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National Average Price: $3.53</a:t>
            </a:r>
          </a:p>
          <a:p>
            <a:r>
              <a:rPr lang="en-US" dirty="0" smtClean="0"/>
              <a:t>National Standard Deviation: $.21</a:t>
            </a:r>
          </a:p>
          <a:p>
            <a:r>
              <a:rPr lang="en-US" dirty="0" smtClean="0"/>
              <a:t>California Average Price (sample): $3.90</a:t>
            </a:r>
          </a:p>
          <a:p>
            <a:r>
              <a:rPr lang="en-US" dirty="0" smtClean="0"/>
              <a:t>California Sample Size (N): 100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7-04-29 at 5.07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21" y="4446131"/>
            <a:ext cx="4925820" cy="13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6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 Values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995107"/>
            <a:ext cx="718185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12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Alpha 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The level of probability at which the null hypothesis is </a:t>
            </a:r>
            <a:r>
              <a:rPr lang="en-US" dirty="0" smtClean="0"/>
              <a:t>rejected</a:t>
            </a:r>
            <a:endParaRPr lang="en-US" dirty="0"/>
          </a:p>
          <a:p>
            <a:pPr lvl="2"/>
            <a:r>
              <a:rPr lang="en-US" dirty="0" smtClean="0"/>
              <a:t>It </a:t>
            </a:r>
            <a:r>
              <a:rPr lang="en-US" dirty="0"/>
              <a:t>is customary to set alpha at the .05, .01, </a:t>
            </a:r>
            <a:r>
              <a:rPr lang="en-US" dirty="0" smtClean="0"/>
              <a:t>or .001 level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If your obtained p-value is less that alpha (which is usually set at .05), then it’s safe to reject the null hypothesis.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6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Hypothesis Testing Steps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A</a:t>
            </a:r>
            <a:r>
              <a:rPr lang="en-US" sz="2800" dirty="0" smtClean="0"/>
              <a:t>ssumptions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Stating research </a:t>
            </a:r>
            <a:r>
              <a:rPr lang="en-US" sz="2800" dirty="0"/>
              <a:t>and null </a:t>
            </a:r>
            <a:r>
              <a:rPr lang="en-US" sz="2800" dirty="0" smtClean="0"/>
              <a:t>hypotheses, selecting alpha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Selecting </a:t>
            </a:r>
            <a:r>
              <a:rPr lang="en-US" sz="2800" dirty="0"/>
              <a:t>the sampling distribution and specifying the test statistic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Computing </a:t>
            </a:r>
            <a:r>
              <a:rPr lang="en-US" sz="2800" dirty="0"/>
              <a:t>the test statistic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Making </a:t>
            </a:r>
            <a:r>
              <a:rPr lang="en-US" sz="2800" dirty="0"/>
              <a:t>a decision and interpr</a:t>
            </a:r>
            <a:r>
              <a:rPr lang="en-US" dirty="0"/>
              <a:t>eting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Example: Average Gas Prices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average price of gas in California is higher than the average national price of </a:t>
            </a:r>
            <a:r>
              <a:rPr lang="en-US" dirty="0" smtClean="0"/>
              <a:t>gas</a:t>
            </a:r>
          </a:p>
        </p:txBody>
      </p:sp>
    </p:spTree>
    <p:extLst>
      <p:ext uri="{BB962C8B-B14F-4D97-AF65-F5344CB8AC3E}">
        <p14:creationId xmlns:p14="http://schemas.microsoft.com/office/powerpoint/2010/main" val="35014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Hypothesis Testing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I Error</a:t>
            </a:r>
          </a:p>
          <a:p>
            <a:pPr lvl="1"/>
            <a:r>
              <a:rPr lang="en-US" dirty="0" smtClean="0"/>
              <a:t>Null is true, but you reject it</a:t>
            </a:r>
          </a:p>
          <a:p>
            <a:pPr lvl="2"/>
            <a:r>
              <a:rPr lang="en-US" dirty="0" smtClean="0"/>
              <a:t>No relationship/no difference, but you say there is</a:t>
            </a:r>
          </a:p>
          <a:p>
            <a:r>
              <a:rPr lang="en-US" dirty="0" smtClean="0"/>
              <a:t>Type II Error</a:t>
            </a:r>
          </a:p>
          <a:p>
            <a:pPr lvl="1"/>
            <a:r>
              <a:rPr lang="en-US" dirty="0" smtClean="0"/>
              <a:t>Null is false, but you fail to reject</a:t>
            </a:r>
          </a:p>
          <a:p>
            <a:pPr lvl="2"/>
            <a:r>
              <a:rPr lang="en-US" dirty="0" smtClean="0"/>
              <a:t>There is a relationship/difference, but you say there isn’t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4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(one sample)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 statistic (obtained) </a:t>
            </a:r>
            <a:endParaRPr lang="en-US" dirty="0" smtClean="0"/>
          </a:p>
          <a:p>
            <a:pPr lvl="1"/>
            <a:r>
              <a:rPr lang="en-US" dirty="0" smtClean="0"/>
              <a:t>Because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Y</a:t>
            </a:r>
            <a:r>
              <a:rPr lang="en-US" dirty="0" smtClean="0"/>
              <a:t> is usually unknown, we estimate it by substituting with S</a:t>
            </a:r>
            <a:r>
              <a:rPr lang="en-US" baseline="-25000" dirty="0" smtClean="0"/>
              <a:t>Y</a:t>
            </a:r>
            <a:r>
              <a:rPr lang="en-US" dirty="0" smtClean="0"/>
              <a:t>, which is known as the t-test.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number of standard deviation units that our sample mean is from the hypothesized value of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Y</a:t>
            </a:r>
            <a:endParaRPr lang="en-US" baseline="-25000" dirty="0" smtClean="0"/>
          </a:p>
          <a:p>
            <a:pPr lvl="1"/>
            <a:endParaRPr lang="en-US" baseline="-25000" dirty="0"/>
          </a:p>
        </p:txBody>
      </p:sp>
      <p:pic>
        <p:nvPicPr>
          <p:cNvPr id="4" name="Picture 3" descr="Screen Shot 2017-04-30 at 9.01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9" y="3297741"/>
            <a:ext cx="1753819" cy="8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 distribution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family of curves, each determined by its degrees of freedom </a:t>
            </a:r>
            <a:r>
              <a:rPr lang="en-US" dirty="0" smtClean="0"/>
              <a:t>(the </a:t>
            </a:r>
            <a:r>
              <a:rPr lang="en-US" dirty="0"/>
              <a:t>number of scores that are free to vary in calculating a </a:t>
            </a:r>
            <a:r>
              <a:rPr lang="en-US" dirty="0" smtClean="0"/>
              <a:t>statistic)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when the population standard deviation is unknown and the standard error is estimated from the sample standard </a:t>
            </a:r>
            <a:r>
              <a:rPr lang="en-US" dirty="0" smtClean="0"/>
              <a:t>deviation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df</a:t>
            </a:r>
            <a:r>
              <a:rPr lang="en-US" dirty="0" smtClean="0"/>
              <a:t> = N-1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4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distributions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63942"/>
            <a:ext cx="72009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Mean Earnings of White Women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 = 320</a:t>
            </a:r>
          </a:p>
          <a:p>
            <a:r>
              <a:rPr lang="en-US" u="sng" dirty="0" smtClean="0"/>
              <a:t>Y</a:t>
            </a:r>
            <a:r>
              <a:rPr lang="en-US" dirty="0" smtClean="0"/>
              <a:t> = $36,471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Y</a:t>
            </a:r>
            <a:r>
              <a:rPr lang="en-US" dirty="0" smtClean="0"/>
              <a:t> = $28,563</a:t>
            </a:r>
          </a:p>
          <a:p>
            <a:r>
              <a:rPr lang="en-US" dirty="0" err="1" smtClean="0"/>
              <a:t>μ</a:t>
            </a:r>
            <a:r>
              <a:rPr lang="en-US" baseline="-25000" dirty="0" err="1" smtClean="0"/>
              <a:t>Y</a:t>
            </a:r>
            <a:r>
              <a:rPr lang="en-US" dirty="0" smtClean="0"/>
              <a:t> = $33,797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Mean Earnings of White Women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US" dirty="0" err="1"/>
              <a:t>μ</a:t>
            </a:r>
            <a:r>
              <a:rPr lang="en-US" baseline="-25000" dirty="0" err="1"/>
              <a:t>Y</a:t>
            </a:r>
            <a:r>
              <a:rPr lang="en-US" dirty="0"/>
              <a:t> </a:t>
            </a:r>
            <a:r>
              <a:rPr lang="en-US" dirty="0" smtClean="0"/>
              <a:t>≠ </a:t>
            </a:r>
            <a:r>
              <a:rPr lang="en-US" dirty="0"/>
              <a:t>$</a:t>
            </a:r>
            <a:r>
              <a:rPr lang="en-US" dirty="0" smtClean="0"/>
              <a:t>33,797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</a:t>
            </a:r>
            <a:r>
              <a:rPr lang="en-US" dirty="0" err="1"/>
              <a:t>μ</a:t>
            </a:r>
            <a:r>
              <a:rPr lang="en-US" baseline="-25000" dirty="0" err="1"/>
              <a:t>Y</a:t>
            </a:r>
            <a:r>
              <a:rPr lang="en-US" dirty="0"/>
              <a:t> = $</a:t>
            </a:r>
            <a:r>
              <a:rPr lang="en-US" dirty="0" smtClean="0"/>
              <a:t>33,797</a:t>
            </a:r>
          </a:p>
          <a:p>
            <a:endParaRPr lang="en-US" dirty="0"/>
          </a:p>
          <a:p>
            <a:r>
              <a:rPr lang="en-US" dirty="0" err="1" smtClean="0"/>
              <a:t>df</a:t>
            </a:r>
            <a:r>
              <a:rPr lang="en-US" dirty="0"/>
              <a:t> </a:t>
            </a:r>
            <a:r>
              <a:rPr lang="en-US" dirty="0" smtClean="0"/>
              <a:t>= (N-1) = 320-1 = </a:t>
            </a:r>
            <a:r>
              <a:rPr lang="en-US" dirty="0" smtClean="0">
                <a:solidFill>
                  <a:srgbClr val="FFE193"/>
                </a:solidFill>
              </a:rPr>
              <a:t>319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 = </a:t>
            </a:r>
            <a:r>
              <a:rPr lang="en-US" dirty="0" smtClean="0">
                <a:solidFill>
                  <a:srgbClr val="FFE193"/>
                </a:solidFill>
              </a:rPr>
              <a:t>1.67</a:t>
            </a:r>
          </a:p>
          <a:p>
            <a:endParaRPr lang="en-US" dirty="0"/>
          </a:p>
        </p:txBody>
      </p:sp>
      <p:pic>
        <p:nvPicPr>
          <p:cNvPr id="4" name="Picture 3" descr="Screen Shot 2017-04-30 at 9.15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49" y="4232529"/>
            <a:ext cx="42418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4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Mean Earnings of White Women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our </a:t>
            </a:r>
            <a:r>
              <a:rPr lang="en-US" dirty="0" err="1" smtClean="0"/>
              <a:t>df</a:t>
            </a:r>
            <a:r>
              <a:rPr lang="en-US" dirty="0" smtClean="0"/>
              <a:t> and our obtained t, we can determine the significance between these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E193"/>
                </a:solidFill>
              </a:rPr>
              <a:t>319</a:t>
            </a:r>
            <a:endParaRPr lang="en-US" dirty="0"/>
          </a:p>
          <a:p>
            <a:r>
              <a:rPr lang="en-US" dirty="0" smtClean="0"/>
              <a:t>t = </a:t>
            </a:r>
            <a:r>
              <a:rPr lang="en-US" dirty="0" smtClean="0">
                <a:solidFill>
                  <a:srgbClr val="FFE193"/>
                </a:solidFill>
              </a:rPr>
              <a:t>1.67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4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Mean Earnings of White Women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Next, we use our obtained t, and our degrees of freedom (</a:t>
            </a:r>
            <a:r>
              <a:rPr lang="en-US" i="1" dirty="0" err="1" smtClean="0"/>
              <a:t>df</a:t>
            </a:r>
            <a:r>
              <a:rPr lang="en-US" dirty="0" smtClean="0"/>
              <a:t>) and look up the significance level in </a:t>
            </a:r>
            <a:r>
              <a:rPr lang="en-US" dirty="0" smtClean="0">
                <a:solidFill>
                  <a:srgbClr val="FFE193"/>
                </a:solidFill>
              </a:rPr>
              <a:t>Appendix C (p 484)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r>
              <a:rPr lang="en-US" dirty="0" smtClean="0"/>
              <a:t>Using our </a:t>
            </a:r>
            <a:r>
              <a:rPr lang="en-US" i="1" dirty="0" err="1" smtClean="0"/>
              <a:t>df</a:t>
            </a:r>
            <a:r>
              <a:rPr lang="en-US" dirty="0" smtClean="0"/>
              <a:t>, we follow the table down that row and stop when we reach a value greater than our obtained t. Then go back one column.</a:t>
            </a:r>
          </a:p>
          <a:p>
            <a:pPr lvl="1"/>
            <a:r>
              <a:rPr lang="en-US" dirty="0" smtClean="0"/>
              <a:t>Go up to that column, and report that value as your p-value (significance level).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3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Mean Earnings of White Women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our example, we have the following:</a:t>
            </a:r>
          </a:p>
          <a:p>
            <a:pPr lvl="1"/>
            <a:r>
              <a:rPr lang="en-US" dirty="0" smtClean="0"/>
              <a:t>t = </a:t>
            </a:r>
            <a:r>
              <a:rPr lang="en-US" dirty="0" smtClean="0">
                <a:solidFill>
                  <a:srgbClr val="FFE193"/>
                </a:solidFill>
              </a:rPr>
              <a:t>1.67</a:t>
            </a:r>
          </a:p>
          <a:p>
            <a:pPr lvl="1"/>
            <a:r>
              <a:rPr lang="en-US" dirty="0" err="1" smtClean="0"/>
              <a:t>df</a:t>
            </a:r>
            <a:r>
              <a:rPr lang="en-US" dirty="0" smtClean="0"/>
              <a:t> = (320-1) = </a:t>
            </a:r>
            <a:r>
              <a:rPr lang="en-US" dirty="0" smtClean="0">
                <a:solidFill>
                  <a:srgbClr val="FFE193"/>
                </a:solidFill>
              </a:rPr>
              <a:t>319</a:t>
            </a:r>
          </a:p>
          <a:p>
            <a:endParaRPr lang="en-US" dirty="0"/>
          </a:p>
          <a:p>
            <a:pPr lvl="1"/>
            <a:r>
              <a:rPr lang="en-US" sz="2400" dirty="0" smtClean="0"/>
              <a:t>In our Appendix C, we follow the </a:t>
            </a:r>
            <a:r>
              <a:rPr lang="en-US" sz="2400" dirty="0" err="1" smtClean="0"/>
              <a:t>df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FFE193"/>
                </a:solidFill>
              </a:rPr>
              <a:t>∞</a:t>
            </a:r>
            <a:r>
              <a:rPr lang="en-US" sz="2400" dirty="0" smtClean="0"/>
              <a:t> row, down to find a value greater than </a:t>
            </a:r>
            <a:r>
              <a:rPr lang="en-US" sz="2400" dirty="0" smtClean="0">
                <a:solidFill>
                  <a:srgbClr val="FFE193"/>
                </a:solidFill>
              </a:rPr>
              <a:t>1.67</a:t>
            </a:r>
            <a:r>
              <a:rPr lang="en-US" sz="2400" dirty="0" smtClean="0"/>
              <a:t>. Then go back one column</a:t>
            </a:r>
            <a:r>
              <a:rPr lang="en-US" sz="2400" dirty="0"/>
              <a:t>. 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there is no value greater than your obtained value, use the final column</a:t>
            </a:r>
            <a:r>
              <a:rPr lang="en-US" dirty="0" smtClean="0"/>
              <a:t>.</a:t>
            </a:r>
          </a:p>
          <a:p>
            <a:pPr lvl="1"/>
            <a:r>
              <a:rPr lang="en-US" sz="2000" dirty="0" smtClean="0"/>
              <a:t>Our p-value (our likelihood of being wrong) is less than .1 (less than 10 percent), but greater than our traditional cutoff of .05, since our t is not large enough to reach the next column.</a:t>
            </a:r>
          </a:p>
          <a:p>
            <a:pPr lvl="1"/>
            <a:r>
              <a:rPr lang="en-US" i="1" dirty="0" smtClean="0">
                <a:solidFill>
                  <a:srgbClr val="FFE193"/>
                </a:solidFill>
              </a:rPr>
              <a:t>P</a:t>
            </a:r>
            <a:r>
              <a:rPr lang="en-US" dirty="0" smtClean="0">
                <a:solidFill>
                  <a:srgbClr val="FFE193"/>
                </a:solidFill>
              </a:rPr>
              <a:t> </a:t>
            </a:r>
            <a:r>
              <a:rPr lang="en-US" dirty="0" smtClean="0">
                <a:solidFill>
                  <a:srgbClr val="FFE193"/>
                </a:solidFill>
              </a:rPr>
              <a:t>&gt; .05</a:t>
            </a:r>
            <a:endParaRPr lang="en-US" dirty="0">
              <a:solidFill>
                <a:srgbClr val="FFE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80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Report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test used</a:t>
            </a:r>
          </a:p>
          <a:p>
            <a:pPr lvl="1"/>
            <a:r>
              <a:rPr lang="en-US" dirty="0" smtClean="0"/>
              <a:t>If you reject or fail to reject the null hypothesis</a:t>
            </a:r>
          </a:p>
          <a:p>
            <a:pPr lvl="1"/>
            <a:r>
              <a:rPr lang="en-US" dirty="0" smtClean="0"/>
              <a:t>The variables used in the analysis</a:t>
            </a:r>
          </a:p>
          <a:p>
            <a:pPr lvl="1"/>
            <a:r>
              <a:rPr lang="en-US" dirty="0" smtClean="0"/>
              <a:t>The degrees of freedom,</a:t>
            </a:r>
            <a:r>
              <a:rPr lang="en-US" dirty="0"/>
              <a:t> </a:t>
            </a:r>
            <a:r>
              <a:rPr lang="en-US" dirty="0" smtClean="0"/>
              <a:t>calculated value of the test, and p-value</a:t>
            </a:r>
          </a:p>
          <a:p>
            <a:pPr lvl="2"/>
            <a:r>
              <a:rPr lang="en-US" dirty="0" smtClean="0"/>
              <a:t>t(</a:t>
            </a:r>
            <a:r>
              <a:rPr lang="en-US" b="1" u="sng" dirty="0" err="1" smtClean="0">
                <a:solidFill>
                  <a:srgbClr val="FFE193"/>
                </a:solidFill>
              </a:rPr>
              <a:t>df</a:t>
            </a:r>
            <a:r>
              <a:rPr lang="en-US" dirty="0" smtClean="0"/>
              <a:t>) = </a:t>
            </a:r>
            <a:r>
              <a:rPr lang="en-US" b="1" u="sng" dirty="0" smtClean="0">
                <a:solidFill>
                  <a:srgbClr val="FFE193"/>
                </a:solidFill>
              </a:rPr>
              <a:t>t value</a:t>
            </a:r>
            <a:r>
              <a:rPr lang="en-US" dirty="0" smtClean="0"/>
              <a:t>, </a:t>
            </a:r>
            <a:r>
              <a:rPr lang="en-US" b="1" u="sng" dirty="0" smtClean="0">
                <a:solidFill>
                  <a:srgbClr val="FFE193"/>
                </a:solidFill>
              </a:rPr>
              <a:t>p-value</a:t>
            </a:r>
          </a:p>
          <a:p>
            <a:pPr lvl="2"/>
            <a:endParaRPr lang="en-US" dirty="0"/>
          </a:p>
          <a:p>
            <a:pPr lvl="1"/>
            <a:r>
              <a:rPr lang="en-US" sz="2400" dirty="0" smtClean="0"/>
              <a:t>“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Using a one-sample t-test, I fail to reject the null hypothesis that there is no mean difference between </a:t>
            </a:r>
            <a:r>
              <a:rPr lang="en-US" sz="24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our sample mean of women’s earnings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and </a:t>
            </a:r>
            <a:r>
              <a:rPr lang="en-US" sz="24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women’s mean earnings in the population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t(</a:t>
            </a:r>
            <a:r>
              <a:rPr lang="en-US" sz="24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319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 = 1.67, </a:t>
            </a:r>
            <a:r>
              <a:rPr lang="en-US" sz="24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.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05</a:t>
            </a:r>
            <a:r>
              <a:rPr lang="en-US" sz="2400" dirty="0" smtClean="0"/>
              <a:t>”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598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Hypothesis Testing 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</a:t>
            </a:r>
            <a:r>
              <a:rPr lang="en-US" dirty="0"/>
              <a:t>us to evaluate hypotheses about population parameters based on sample </a:t>
            </a:r>
            <a:r>
              <a:rPr lang="en-US" dirty="0" smtClean="0"/>
              <a:t>statistics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(two-sample/independent samples) t-Test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93132"/>
            <a:ext cx="8229600" cy="4871943"/>
          </a:xfrm>
        </p:spPr>
        <p:txBody>
          <a:bodyPr>
            <a:normAutofit/>
          </a:bodyPr>
          <a:lstStyle/>
          <a:p>
            <a:r>
              <a:rPr lang="en-US" sz="2400" dirty="0"/>
              <a:t>Difference Between </a:t>
            </a:r>
            <a:r>
              <a:rPr lang="en-US" sz="2400" dirty="0" smtClean="0"/>
              <a:t>Two Sample Means</a:t>
            </a:r>
          </a:p>
          <a:p>
            <a:endParaRPr lang="en-US" sz="2400" dirty="0"/>
          </a:p>
          <a:p>
            <a:r>
              <a:rPr lang="en-US" sz="2400" dirty="0" smtClean="0"/>
              <a:t>Example: Average Education For Blacks versus Whites</a:t>
            </a:r>
          </a:p>
          <a:p>
            <a:endParaRPr lang="en-US" sz="2400" dirty="0"/>
          </a:p>
          <a:p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: There is no difference in mean education between Blacks and Whites</a:t>
            </a:r>
          </a:p>
          <a:p>
            <a:pPr lvl="1"/>
            <a:r>
              <a:rPr lang="en-US" sz="2100" dirty="0" smtClean="0"/>
              <a:t>H</a:t>
            </a:r>
            <a:r>
              <a:rPr lang="en-US" sz="2100" baseline="-25000" dirty="0" smtClean="0"/>
              <a:t>0</a:t>
            </a:r>
            <a:r>
              <a:rPr lang="en-US" sz="2100" dirty="0" smtClean="0"/>
              <a:t>: μ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 = μ</a:t>
            </a:r>
            <a:r>
              <a:rPr lang="en-US" sz="2100" baseline="-25000" dirty="0" smtClean="0"/>
              <a:t>2</a:t>
            </a:r>
          </a:p>
          <a:p>
            <a:r>
              <a:rPr lang="en-US" sz="2400" dirty="0" smtClean="0"/>
              <a:t>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</a:t>
            </a:r>
            <a:r>
              <a:rPr lang="en-US" sz="2400" dirty="0"/>
              <a:t>There </a:t>
            </a:r>
            <a:r>
              <a:rPr lang="en-US" sz="2400" i="1" u="sng" dirty="0" smtClean="0"/>
              <a:t>is</a:t>
            </a:r>
            <a:r>
              <a:rPr lang="en-US" sz="2400" dirty="0" smtClean="0"/>
              <a:t> a difference </a:t>
            </a:r>
            <a:r>
              <a:rPr lang="en-US" sz="2400" dirty="0"/>
              <a:t>in mean education between Blacks and Whites</a:t>
            </a:r>
          </a:p>
          <a:p>
            <a:pPr lvl="1"/>
            <a:r>
              <a:rPr lang="en-US" sz="2100" dirty="0" smtClean="0"/>
              <a:t>H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: </a:t>
            </a:r>
            <a:r>
              <a:rPr lang="en-US" sz="2100" dirty="0"/>
              <a:t>μ</a:t>
            </a:r>
            <a:r>
              <a:rPr lang="en-US" sz="2100" baseline="-25000" dirty="0"/>
              <a:t>1</a:t>
            </a:r>
            <a:r>
              <a:rPr lang="en-US" sz="2100" dirty="0"/>
              <a:t> </a:t>
            </a:r>
            <a:r>
              <a:rPr lang="en-US" sz="2100" dirty="0" smtClean="0"/>
              <a:t>≠ </a:t>
            </a:r>
            <a:r>
              <a:rPr lang="en-US" sz="2100" dirty="0"/>
              <a:t>μ</a:t>
            </a:r>
            <a:r>
              <a:rPr lang="en-US" sz="2100" baseline="-25000" dirty="0"/>
              <a:t>2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1856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(two-sample/independent samples) t-Test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93132"/>
            <a:ext cx="8229600" cy="487194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Tests about differences between two sample means based on</a:t>
            </a:r>
            <a:r>
              <a:rPr lang="is-IS" sz="2800" dirty="0" smtClean="0"/>
              <a:t>…</a:t>
            </a:r>
          </a:p>
          <a:p>
            <a:pPr lvl="1"/>
            <a:r>
              <a:rPr lang="is-IS" sz="2400" dirty="0" smtClean="0"/>
              <a:t>Sampling distribution of difference between means</a:t>
            </a:r>
          </a:p>
          <a:p>
            <a:pPr lvl="2"/>
            <a:r>
              <a:rPr lang="is-IS" sz="2100" dirty="0" smtClean="0"/>
              <a:t>Theoretical probability distribution obtained by calculating all possibile mean differences created by drawing all possible independent random samples of size N</a:t>
            </a:r>
            <a:r>
              <a:rPr lang="is-IS" sz="2100" baseline="-25000" dirty="0" smtClean="0"/>
              <a:t>1</a:t>
            </a:r>
            <a:r>
              <a:rPr lang="is-IS" sz="2100" dirty="0" smtClean="0"/>
              <a:t> and N</a:t>
            </a:r>
            <a:r>
              <a:rPr lang="is-IS" sz="2100" baseline="-25000" dirty="0" smtClean="0"/>
              <a:t>2</a:t>
            </a:r>
            <a:r>
              <a:rPr lang="is-IS" sz="2100" dirty="0" smtClean="0"/>
              <a:t> from the two populations.</a:t>
            </a:r>
          </a:p>
          <a:p>
            <a:pPr lvl="2"/>
            <a:endParaRPr lang="is-IS" sz="2100" dirty="0"/>
          </a:p>
          <a:p>
            <a:pPr lvl="2"/>
            <a:r>
              <a:rPr lang="is-IS" sz="2100" dirty="0" smtClean="0"/>
              <a:t>Provides estimate of the standard error between the two samples</a:t>
            </a:r>
          </a:p>
          <a:p>
            <a:pPr lvl="1"/>
            <a:endParaRPr lang="en-US" sz="2800" baseline="-250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9757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Standard Error for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Assuming equal variance (for the samples):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Assuming unequal variance (for the samples):</a:t>
            </a:r>
            <a:endParaRPr lang="en-US" dirty="0"/>
          </a:p>
        </p:txBody>
      </p:sp>
      <p:pic>
        <p:nvPicPr>
          <p:cNvPr id="5" name="Picture 4" descr="Screen Shot 2017-04-30 at 10.02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2399358"/>
            <a:ext cx="5934804" cy="1413629"/>
          </a:xfrm>
          <a:prstGeom prst="rect">
            <a:avLst/>
          </a:prstGeom>
        </p:spPr>
      </p:pic>
      <p:pic>
        <p:nvPicPr>
          <p:cNvPr id="6" name="Picture 5" descr="Screen Shot 2017-04-30 at 10.04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4762274"/>
            <a:ext cx="26289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4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(two-sample/independent samples) t-Test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93132"/>
            <a:ext cx="8229600" cy="4871943"/>
          </a:xfrm>
        </p:spPr>
        <p:txBody>
          <a:bodyPr>
            <a:normAutofit/>
          </a:bodyPr>
          <a:lstStyle/>
          <a:p>
            <a:r>
              <a:rPr lang="en-US" sz="2400" dirty="0"/>
              <a:t>Difference Between Two </a:t>
            </a:r>
            <a:r>
              <a:rPr lang="en-US" sz="2400" dirty="0" smtClean="0"/>
              <a:t>Means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df</a:t>
            </a:r>
            <a:r>
              <a:rPr lang="en-US" sz="2400" dirty="0" smtClean="0"/>
              <a:t> = (N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- 2</a:t>
            </a:r>
            <a:endParaRPr lang="en-US" sz="2400" dirty="0"/>
          </a:p>
        </p:txBody>
      </p:sp>
      <p:pic>
        <p:nvPicPr>
          <p:cNvPr id="3" name="Picture 2" descr="Screen Shot 2017-04-30 at 10.07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10" y="2463800"/>
            <a:ext cx="2364535" cy="13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t-Test and Confidence Intervals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8718" y="1466406"/>
            <a:ext cx="85180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 sz="2000" dirty="0">
                <a:latin typeface="+mj-lt"/>
                <a:cs typeface="Times New Roman" pitchFamily="18" charset="0"/>
              </a:rPr>
              <a:t>The </a:t>
            </a:r>
            <a:r>
              <a:rPr lang="en-US" altLang="en-US" sz="2000" i="1" dirty="0">
                <a:latin typeface="+mj-lt"/>
                <a:cs typeface="Times New Roman" pitchFamily="18" charset="0"/>
              </a:rPr>
              <a:t>t</a:t>
            </a:r>
            <a:r>
              <a:rPr lang="en-US" altLang="en-US" sz="2000" dirty="0">
                <a:latin typeface="+mj-lt"/>
                <a:cs typeface="Times New Roman" pitchFamily="18" charset="0"/>
              </a:rPr>
              <a:t>-test is essentially creating a confidence interval around the difference score. Rearranging the above formula, we can calculate the confidence interval around the difference between two means:</a:t>
            </a:r>
            <a:endParaRPr lang="en-US" altLang="en-US" sz="2000" dirty="0">
              <a:latin typeface="+mj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200979"/>
              </p:ext>
            </p:extLst>
          </p:nvPr>
        </p:nvGraphicFramePr>
        <p:xfrm>
          <a:off x="2383536" y="2727695"/>
          <a:ext cx="46767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3" imgW="1205977" imgH="253890" progId="Equation.3">
                  <p:embed/>
                </p:oleObj>
              </mc:Choice>
              <mc:Fallback>
                <p:oleObj name="Equation" r:id="rId3" imgW="1205977" imgH="25389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536" y="2727695"/>
                        <a:ext cx="4676775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68719" y="3717297"/>
            <a:ext cx="8518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this confidence interval overlaps with zero, then we cannot be certain that there is a difference between the means for the two </a:t>
            </a:r>
            <a:r>
              <a:rPr lang="en-US" sz="2400" dirty="0" smtClean="0"/>
              <a:t>samples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814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 t Score </a:t>
            </a:r>
            <a:r>
              <a:rPr lang="en-US" dirty="0" smtClean="0"/>
              <a:t>and not </a:t>
            </a:r>
            <a:r>
              <a:rPr lang="en-US" dirty="0"/>
              <a:t>a Z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of the Z </a:t>
            </a:r>
            <a:r>
              <a:rPr lang="en-US" sz="2800" dirty="0" smtClean="0"/>
              <a:t>distribution assumes </a:t>
            </a:r>
            <a:r>
              <a:rPr lang="en-US" sz="2800" dirty="0"/>
              <a:t>the population standard error of the difference is known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In practice, we have to estimate it and so we use a t </a:t>
            </a:r>
            <a:r>
              <a:rPr lang="en-US" sz="2400" dirty="0" smtClean="0"/>
              <a:t>score</a:t>
            </a:r>
            <a:endParaRPr lang="en-US" sz="2400" dirty="0"/>
          </a:p>
          <a:p>
            <a:r>
              <a:rPr lang="en-US" sz="2800" dirty="0"/>
              <a:t>When N gets larger than 50, the t distribution converges with a Z distribution so the results would be identical regardless of whether you used a t or </a:t>
            </a:r>
            <a:r>
              <a:rPr lang="en-US" sz="2800" dirty="0" smtClean="0"/>
              <a:t>Z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9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533" y="4719616"/>
            <a:ext cx="6151397" cy="123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613928"/>
              </p:ext>
            </p:extLst>
          </p:nvPr>
        </p:nvGraphicFramePr>
        <p:xfrm>
          <a:off x="4357370" y="1514856"/>
          <a:ext cx="4603750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4" imgW="2286000" imgH="1333500" progId="Equation.3">
                  <p:embed/>
                </p:oleObj>
              </mc:Choice>
              <mc:Fallback>
                <p:oleObj name="Equation" r:id="rId4" imgW="2286000" imgH="1333500" progId="Equation.3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370" y="1514856"/>
                        <a:ext cx="4603750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32"/>
          <p:cNvSpPr txBox="1">
            <a:spLocks noChangeArrowheads="1"/>
          </p:cNvSpPr>
          <p:nvPr/>
        </p:nvSpPr>
        <p:spPr bwMode="auto">
          <a:xfrm>
            <a:off x="257366" y="2355977"/>
            <a:ext cx="37877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What can we conclude about the difference in wages?</a:t>
            </a:r>
          </a:p>
        </p:txBody>
      </p:sp>
    </p:spTree>
    <p:extLst>
      <p:ext uri="{BB962C8B-B14F-4D97-AF65-F5344CB8AC3E}">
        <p14:creationId xmlns:p14="http://schemas.microsoft.com/office/powerpoint/2010/main" val="236304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Alpha</a:t>
            </a:r>
          </a:p>
          <a:p>
            <a:r>
              <a:rPr lang="en-US" dirty="0" smtClean="0"/>
              <a:t>Degrees of freedom</a:t>
            </a:r>
          </a:p>
          <a:p>
            <a:r>
              <a:rPr lang="en-US" dirty="0" smtClean="0"/>
              <a:t>Left-tailed test</a:t>
            </a:r>
          </a:p>
          <a:p>
            <a:r>
              <a:rPr lang="en-US" dirty="0" smtClean="0"/>
              <a:t>Null hypothesis</a:t>
            </a:r>
          </a:p>
          <a:p>
            <a:r>
              <a:rPr lang="en-US" dirty="0" smtClean="0"/>
              <a:t>One-tailed test</a:t>
            </a:r>
          </a:p>
          <a:p>
            <a:r>
              <a:rPr lang="en-US" dirty="0" smtClean="0"/>
              <a:t>P value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65650" y="1600200"/>
            <a:ext cx="4578350" cy="4525963"/>
          </a:xfrm>
        </p:spPr>
        <p:txBody>
          <a:bodyPr/>
          <a:lstStyle/>
          <a:p>
            <a:r>
              <a:rPr lang="en-US" dirty="0" smtClean="0"/>
              <a:t>Research hypothesis</a:t>
            </a:r>
          </a:p>
          <a:p>
            <a:r>
              <a:rPr lang="en-US" dirty="0" smtClean="0"/>
              <a:t>Right-tailed test</a:t>
            </a:r>
          </a:p>
          <a:p>
            <a:r>
              <a:rPr lang="en-US" dirty="0" smtClean="0"/>
              <a:t>Sampling distribution of the difference between means</a:t>
            </a:r>
          </a:p>
          <a:p>
            <a:r>
              <a:rPr lang="en-US" dirty="0" smtClean="0"/>
              <a:t>Statistical hypothesis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0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 distribution</a:t>
            </a:r>
          </a:p>
          <a:p>
            <a:r>
              <a:rPr lang="en-US" dirty="0" smtClean="0"/>
              <a:t>t statistic</a:t>
            </a:r>
          </a:p>
          <a:p>
            <a:r>
              <a:rPr lang="en-US" dirty="0" smtClean="0"/>
              <a:t>Two-tailed test</a:t>
            </a:r>
          </a:p>
          <a:p>
            <a:r>
              <a:rPr lang="en-US" dirty="0" smtClean="0"/>
              <a:t>Type I error</a:t>
            </a:r>
          </a:p>
          <a:p>
            <a:r>
              <a:rPr lang="en-US" dirty="0" smtClean="0"/>
              <a:t>Type II error</a:t>
            </a:r>
          </a:p>
          <a:p>
            <a:r>
              <a:rPr lang="en-US" dirty="0" smtClean="0"/>
              <a:t>Z statistic (obtained)</a:t>
            </a:r>
          </a:p>
        </p:txBody>
      </p:sp>
    </p:spTree>
    <p:extLst>
      <p:ext uri="{BB962C8B-B14F-4D97-AF65-F5344CB8AC3E}">
        <p14:creationId xmlns:p14="http://schemas.microsoft.com/office/powerpoint/2010/main" val="112566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Hypothesis Testing 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Assumptions (that must be met)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sample </a:t>
            </a:r>
            <a:r>
              <a:rPr lang="en-US" dirty="0" smtClean="0"/>
              <a:t>was </a:t>
            </a:r>
            <a:r>
              <a:rPr lang="en-US" dirty="0"/>
              <a:t>randomly </a:t>
            </a:r>
            <a:r>
              <a:rPr lang="en-US" dirty="0" smtClean="0"/>
              <a:t>selected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variable </a:t>
            </a:r>
            <a:r>
              <a:rPr lang="en-US" dirty="0" smtClean="0"/>
              <a:t>is </a:t>
            </a:r>
            <a:r>
              <a:rPr lang="en-US" dirty="0"/>
              <a:t>measured at the interval-ratio </a:t>
            </a:r>
            <a:r>
              <a:rPr lang="en-US" dirty="0" smtClean="0"/>
              <a:t>level</a:t>
            </a:r>
            <a:endParaRPr lang="en-US" dirty="0"/>
          </a:p>
          <a:p>
            <a:pPr lvl="1"/>
            <a:r>
              <a:rPr lang="en-US" dirty="0" smtClean="0"/>
              <a:t>The population </a:t>
            </a:r>
            <a:r>
              <a:rPr lang="en-US" dirty="0"/>
              <a:t>is normally </a:t>
            </a:r>
            <a:r>
              <a:rPr lang="en-US" dirty="0" smtClean="0"/>
              <a:t>distributed (assumed if sample is N&gt;50)</a:t>
            </a:r>
          </a:p>
          <a:p>
            <a:pPr marL="120015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4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Testing the null hypothesis versus alternative hypotheses (various research hypotheses)</a:t>
            </a:r>
          </a:p>
          <a:p>
            <a:endParaRPr lang="en-US" dirty="0"/>
          </a:p>
          <a:p>
            <a:r>
              <a:rPr lang="en-US" dirty="0" smtClean="0"/>
              <a:t>We are testing whether or not the null hypothesis is true. </a:t>
            </a:r>
          </a:p>
          <a:p>
            <a:endParaRPr lang="en-US" dirty="0"/>
          </a:p>
          <a:p>
            <a:r>
              <a:rPr lang="en-US" dirty="0" smtClean="0"/>
              <a:t>We are trying to reject the null hypotheses in favor of our research hypothesis or hypotheses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4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(Important)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Z tests and t-tests, we are testing differences in means.</a:t>
            </a:r>
          </a:p>
          <a:p>
            <a:pPr lvl="1"/>
            <a:r>
              <a:rPr lang="en-US" sz="2000" dirty="0" smtClean="0"/>
              <a:t>In Z-tests, we test whether or not our sample mean differs from the population mean (when we know the population standard error)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In a one-sample t-test, we </a:t>
            </a:r>
            <a:r>
              <a:rPr lang="en-US" sz="2000" dirty="0"/>
              <a:t>test whether or not our sample mean differs from the population mean </a:t>
            </a:r>
            <a:r>
              <a:rPr lang="en-US" sz="2000" dirty="0" smtClean="0"/>
              <a:t>(when we don’t know the population standard error)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In a two-sample or independent samples t-test, we </a:t>
            </a:r>
            <a:r>
              <a:rPr lang="en-US" sz="2000" dirty="0"/>
              <a:t>test whether or not </a:t>
            </a:r>
            <a:r>
              <a:rPr lang="en-US" sz="2000" dirty="0" smtClean="0"/>
              <a:t>one of our sample means </a:t>
            </a:r>
            <a:r>
              <a:rPr lang="en-US" sz="2000" dirty="0"/>
              <a:t>differs </a:t>
            </a:r>
            <a:r>
              <a:rPr lang="en-US" sz="2000" dirty="0" smtClean="0"/>
              <a:t>from another sample mean (e.g. men vs. women)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2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Null Hypothesis (H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statement that contradicts the research hypothesis</a:t>
            </a:r>
          </a:p>
          <a:p>
            <a:r>
              <a:rPr lang="en-US" dirty="0"/>
              <a:t>I</a:t>
            </a:r>
            <a:r>
              <a:rPr lang="en-US" dirty="0" smtClean="0"/>
              <a:t>s always expressed in terms of population parameters</a:t>
            </a:r>
          </a:p>
          <a:p>
            <a:r>
              <a:rPr lang="en-US" dirty="0" smtClean="0"/>
              <a:t>Says there is “</a:t>
            </a:r>
            <a:r>
              <a:rPr lang="en-US" dirty="0" smtClean="0">
                <a:solidFill>
                  <a:srgbClr val="FFE193"/>
                </a:solidFill>
              </a:rPr>
              <a:t>no mean difference</a:t>
            </a:r>
            <a:r>
              <a:rPr lang="en-US" dirty="0" smtClean="0"/>
              <a:t>” between the population mean and the sample mean or that there is “</a:t>
            </a:r>
            <a:r>
              <a:rPr lang="en-US" dirty="0" smtClean="0">
                <a:solidFill>
                  <a:srgbClr val="FFE193"/>
                </a:solidFill>
              </a:rPr>
              <a:t>no relationship</a:t>
            </a:r>
            <a:r>
              <a:rPr lang="en-US" dirty="0" smtClean="0"/>
              <a:t>” between the two variables</a:t>
            </a:r>
            <a:endParaRPr lang="en-US" dirty="0"/>
          </a:p>
        </p:txBody>
      </p:sp>
      <p:pic>
        <p:nvPicPr>
          <p:cNvPr id="4" name="Picture 3" descr="Screen Shot 2017-04-29 at 4.29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714" y="5702677"/>
            <a:ext cx="2978017" cy="78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The Research Hypothesis (H</a:t>
            </a:r>
            <a:r>
              <a:rPr lang="en-US" sz="4000" baseline="-25000" dirty="0" smtClean="0"/>
              <a:t>1</a:t>
            </a:r>
            <a:r>
              <a:rPr lang="en-US" sz="4000" dirty="0" smtClean="0"/>
              <a:t>) 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statement reflecting the substantive </a:t>
            </a:r>
            <a:r>
              <a:rPr lang="en-US" dirty="0" smtClean="0"/>
              <a:t>hypothesis </a:t>
            </a:r>
          </a:p>
          <a:p>
            <a:r>
              <a:rPr lang="en-US" dirty="0" smtClean="0"/>
              <a:t>It </a:t>
            </a:r>
            <a:r>
              <a:rPr lang="en-US" dirty="0"/>
              <a:t>is always expressed in terms of population parameters, but its specific form varies from test to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9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The Research Hypothesis (H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average price of gas in California is higher than the average price of gas </a:t>
            </a:r>
            <a:r>
              <a:rPr lang="en-US" dirty="0" smtClean="0"/>
              <a:t>nationally</a:t>
            </a:r>
          </a:p>
          <a:p>
            <a:endParaRPr 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96" y="2852928"/>
            <a:ext cx="2527842" cy="83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8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4226</TotalTime>
  <Words>2383</Words>
  <Application>Microsoft Macintosh PowerPoint</Application>
  <PresentationFormat>On-screen Show (4:3)</PresentationFormat>
  <Paragraphs>251</Paragraphs>
  <Slides>38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Custom Design</vt:lpstr>
      <vt:lpstr>methods_theme</vt:lpstr>
      <vt:lpstr>Methods Theme</vt:lpstr>
      <vt:lpstr>Equation</vt:lpstr>
      <vt:lpstr>Chapter 9 Testing Hypotheses</vt:lpstr>
      <vt:lpstr>Example: Average Gas Prices</vt:lpstr>
      <vt:lpstr>Hypothesis Testing </vt:lpstr>
      <vt:lpstr>Hypothesis Testing </vt:lpstr>
      <vt:lpstr>Hypothesis Testing</vt:lpstr>
      <vt:lpstr>Hypothesis Testing (Important)</vt:lpstr>
      <vt:lpstr>The Null Hypothesis (H0)</vt:lpstr>
      <vt:lpstr>The Research Hypothesis (H1) </vt:lpstr>
      <vt:lpstr>Example: The Research Hypothesis (H1)</vt:lpstr>
      <vt:lpstr>The Research Hypothesis (H1) </vt:lpstr>
      <vt:lpstr>One-Tailed Tests</vt:lpstr>
      <vt:lpstr>One-Tailed Tests</vt:lpstr>
      <vt:lpstr>Two-Tailed Tests</vt:lpstr>
      <vt:lpstr>Probability Values</vt:lpstr>
      <vt:lpstr>Probability Values</vt:lpstr>
      <vt:lpstr>Example: Gas</vt:lpstr>
      <vt:lpstr>Probability Values</vt:lpstr>
      <vt:lpstr>Probability Values</vt:lpstr>
      <vt:lpstr>Hypothesis Testing Steps</vt:lpstr>
      <vt:lpstr>Hypothesis Testing</vt:lpstr>
      <vt:lpstr>The (one sample) t-Test</vt:lpstr>
      <vt:lpstr>The t-Test</vt:lpstr>
      <vt:lpstr>t distributions</vt:lpstr>
      <vt:lpstr>Example: Mean Earnings of White Women</vt:lpstr>
      <vt:lpstr>Example: Mean Earnings of White Women</vt:lpstr>
      <vt:lpstr>Example: Mean Earnings of White Women</vt:lpstr>
      <vt:lpstr>Example: Mean Earnings of White Women</vt:lpstr>
      <vt:lpstr>Example: Mean Earnings of White Women</vt:lpstr>
      <vt:lpstr>Reporting t</vt:lpstr>
      <vt:lpstr>The (two-sample/independent samples) t-Test</vt:lpstr>
      <vt:lpstr>The (two-sample/independent samples) t-Test</vt:lpstr>
      <vt:lpstr>Estimating Standard Error for t-test</vt:lpstr>
      <vt:lpstr>The (two-sample/independent samples) t-Test</vt:lpstr>
      <vt:lpstr>t-Test and Confidence Intervals</vt:lpstr>
      <vt:lpstr>Why a t Score and not a Z Score</vt:lpstr>
      <vt:lpstr>Example</vt:lpstr>
      <vt:lpstr>Key Terms</vt:lpstr>
      <vt:lpstr>Key Terms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Burrel Vann</cp:lastModifiedBy>
  <cp:revision>81</cp:revision>
  <dcterms:created xsi:type="dcterms:W3CDTF">2013-12-06T01:46:03Z</dcterms:created>
  <dcterms:modified xsi:type="dcterms:W3CDTF">2017-05-05T22:19:48Z</dcterms:modified>
</cp:coreProperties>
</file>