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827" r:id="rId3"/>
  </p:sldMasterIdLst>
  <p:sldIdLst>
    <p:sldId id="313"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404" r:id="rId20"/>
    <p:sldId id="405" r:id="rId21"/>
    <p:sldId id="406" r:id="rId22"/>
    <p:sldId id="407" r:id="rId23"/>
    <p:sldId id="408" r:id="rId24"/>
    <p:sldId id="409" r:id="rId25"/>
    <p:sldId id="410" r:id="rId26"/>
    <p:sldId id="411" r:id="rId27"/>
    <p:sldId id="412" r:id="rId28"/>
    <p:sldId id="413" r:id="rId29"/>
    <p:sldId id="414" r:id="rId30"/>
    <p:sldId id="307" r:id="rId31"/>
    <p:sldId id="415" r:id="rId32"/>
    <p:sldId id="310" r:id="rId33"/>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5211C2E-C343-4CF7-AE0C-FBD107596EA2}" type="datetimeFigureOut">
              <a:rPr lang="en-US" smtClean="0"/>
              <a:t>3/26/2024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B7B1D84-6B22-40AE-B8CD-5106A14F5F83}" type="datetimeFigureOut">
              <a:rPr lang="en-US" smtClean="0"/>
              <a:t>3/26/2024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210B285-20CA-42AC-A90E-72F2559771E9}" type="datetimeFigureOut">
              <a:rPr lang="en-US" smtClean="0"/>
              <a:t>3/26/2024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155150" y="0"/>
            <a:ext cx="5036849" cy="6857996"/>
          </a:xfrm>
          <a:prstGeom prst="rect">
            <a:avLst/>
          </a:prstGeom>
        </p:spPr>
      </p:pic>
      <p:pic>
        <p:nvPicPr>
          <p:cNvPr id="17" name="bg object 17"/>
          <p:cNvPicPr/>
          <p:nvPr/>
        </p:nvPicPr>
        <p:blipFill>
          <a:blip r:embed="rId3"/>
          <a:stretch>
            <a:fillRect/>
          </a:stretch>
        </p:blipFill>
        <p:spPr>
          <a:xfrm>
            <a:off x="3176016" y="291083"/>
            <a:ext cx="7694676" cy="6566916"/>
          </a:xfrm>
          <a:prstGeom prst="rect">
            <a:avLst/>
          </a:prstGeom>
        </p:spPr>
      </p:pic>
      <p:sp>
        <p:nvSpPr>
          <p:cNvPr id="2" name="Holder 2"/>
          <p:cNvSpPr>
            <a:spLocks noGrp="1"/>
          </p:cNvSpPr>
          <p:nvPr>
            <p:ph type="ctrTitle"/>
          </p:nvPr>
        </p:nvSpPr>
        <p:spPr>
          <a:xfrm>
            <a:off x="603605" y="457327"/>
            <a:ext cx="1596389" cy="452119"/>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4" y="0"/>
            <a:ext cx="4981575" cy="6765034"/>
          </a:xfrm>
          <a:prstGeom prst="rect">
            <a:avLst/>
          </a:prstGeom>
        </p:spPr>
      </p:pic>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5" y="0"/>
            <a:ext cx="4981575" cy="683513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1406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a:t>‹#›</a:t>
            </a:fld>
            <a:endParaRPr lang="en-US"/>
          </a:p>
        </p:txBody>
      </p:sp>
    </p:spTree>
    <p:extLst>
      <p:ext uri="{BB962C8B-B14F-4D97-AF65-F5344CB8AC3E}">
        <p14:creationId xmlns:p14="http://schemas.microsoft.com/office/powerpoint/2010/main" val="390477276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5009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DC305C9-DAAE-460C-BF24-EF0EFC54DB3F}" type="datetimeFigureOut">
              <a:rPr lang="en-US" smtClean="0"/>
              <a:t>3/26/2024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35987012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046195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8785193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4D94136C-8742-45B2-AF27-D93DF72833A9}" type="datetimeFigureOut">
              <a:rPr lang="en-US"/>
              <a:t>3/26/2024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2539558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a:t>3/26/2024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t>‹#›</a:t>
            </a:fld>
            <a:endParaRPr lang="en-US"/>
          </a:p>
        </p:txBody>
      </p:sp>
    </p:spTree>
    <p:extLst>
      <p:ext uri="{BB962C8B-B14F-4D97-AF65-F5344CB8AC3E}">
        <p14:creationId xmlns:p14="http://schemas.microsoft.com/office/powerpoint/2010/main" val="13194973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6356163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7727124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669035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02612EC-23A4-4394-A11A-16B84997FF17}" type="datetimeFigureOut">
              <a:rPr lang="en-US" smtClean="0"/>
              <a:t>3/26/2024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C6B1239-1D4B-49A3-88FE-CAB288FF7867}" type="datetimeFigureOut">
              <a:rPr lang="en-US" smtClean="0"/>
              <a:t>3/26/2024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FEDF56-6835-4DA3-BBC0-AC8E479F93AF}" type="datetimeFigureOut">
              <a:rPr lang="en-US" smtClean="0"/>
              <a:t>3/26/2024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EDF8FF2-EBA8-480B-92F7-9FD8FBC2CBE1}" type="datetimeFigureOut">
              <a:rPr lang="en-US" smtClean="0"/>
              <a:t>3/26/2024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3BFA8EC-484A-43FC-B5CC-6BD4E0FDA5C5}" type="datetimeFigureOut">
              <a:rPr lang="en-US" smtClean="0"/>
              <a:t>3/26/2024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7B3E9C6-D76B-4669-802C-DAB132238657}" type="datetimeFigureOut">
              <a:rPr lang="en-US" smtClean="0"/>
              <a:t>3/26/2024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B0A217B-D5CA-4E42-A70A-66ACA7144065}" type="datetimeFigureOut">
              <a:rPr lang="en-US" smtClean="0"/>
              <a:t>3/26/2024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605" y="67817"/>
            <a:ext cx="10984788" cy="1124204"/>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38834" y="1374774"/>
            <a:ext cx="10217150" cy="368363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a:t>3/26/2024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332805"/>
      </p:ext>
    </p:extLst>
  </p:cSld>
  <p:clrMap bg1="lt1" tx1="dk1" bg2="lt2" tx2="dk2" accent1="accent1" accent2="accent2" accent3="accent3" accent4="accent4" accent5="accent5" accent6="accent6" hlink="hlink" folHlink="folHlink"/>
  <p:sldLayoutIdLst>
    <p:sldLayoutId id="214748366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632A-5070-A412-3EBC-D60E86FE0ACC}"/>
              </a:ext>
            </a:extLst>
          </p:cNvPr>
          <p:cNvSpPr>
            <a:spLocks noGrp="1"/>
          </p:cNvSpPr>
          <p:nvPr>
            <p:ph type="ctrTitle"/>
          </p:nvPr>
        </p:nvSpPr>
        <p:spPr>
          <a:xfrm>
            <a:off x="545938" y="440999"/>
            <a:ext cx="11100121" cy="2283047"/>
          </a:xfrm>
        </p:spPr>
        <p:txBody>
          <a:bodyPr>
            <a:noAutofit/>
          </a:bodyPr>
          <a:lstStyle/>
          <a:p>
            <a:pPr algn="ctr"/>
            <a:r>
              <a:rPr lang="en-IN" sz="2800" b="1">
                <a:solidFill>
                  <a:srgbClr val="00B0F0"/>
                </a:solidFill>
                <a:latin typeface="Times New Roman" panose="02020603050405020304" pitchFamily="18" charset="0"/>
                <a:cs typeface="Times New Roman" panose="02020603050405020304" pitchFamily="18" charset="0"/>
              </a:rPr>
              <a:t>CMR TECHNICAL CAMPUS</a:t>
            </a:r>
            <a:br>
              <a:rPr lang="en-IN" sz="2800" b="1">
                <a:solidFill>
                  <a:srgbClr val="00B0F0"/>
                </a:solidFill>
                <a:latin typeface="Times New Roman" panose="02020603050405020304" pitchFamily="18" charset="0"/>
                <a:cs typeface="Times New Roman" panose="02020603050405020304" pitchFamily="18" charset="0"/>
              </a:rPr>
            </a:br>
            <a:r>
              <a:rPr lang="en-IN" sz="2800" b="1">
                <a:solidFill>
                  <a:srgbClr val="00B0F0"/>
                </a:solidFill>
                <a:latin typeface="Times New Roman" panose="02020603050405020304" pitchFamily="18" charset="0"/>
                <a:cs typeface="Times New Roman" panose="02020603050405020304" pitchFamily="18" charset="0"/>
              </a:rPr>
              <a:t>UGC (Autonomous)</a:t>
            </a:r>
            <a:br>
              <a:rPr lang="en-IN" sz="2800" b="1">
                <a:solidFill>
                  <a:schemeClr val="tx1"/>
                </a:solidFill>
                <a:latin typeface="Times New Roman" panose="02020603050405020304" pitchFamily="18" charset="0"/>
                <a:cs typeface="Times New Roman" panose="02020603050405020304" pitchFamily="18" charset="0"/>
              </a:rPr>
            </a:br>
            <a:r>
              <a:rPr lang="en-IN" sz="2800">
                <a:solidFill>
                  <a:schemeClr val="tx1"/>
                </a:solidFill>
                <a:latin typeface="Times New Roman" panose="02020603050405020304" pitchFamily="18" charset="0"/>
                <a:cs typeface="Times New Roman" panose="02020603050405020304" pitchFamily="18" charset="0"/>
              </a:rPr>
              <a:t>Kandlakoya, Medchal Road, Hyd-501401</a:t>
            </a:r>
            <a:br>
              <a:rPr lang="en-IN" sz="2800">
                <a:solidFill>
                  <a:schemeClr val="tx1"/>
                </a:solidFill>
                <a:latin typeface="Times New Roman" panose="02020603050405020304" pitchFamily="18" charset="0"/>
                <a:cs typeface="Times New Roman" panose="02020603050405020304" pitchFamily="18" charset="0"/>
              </a:rPr>
            </a:br>
            <a:r>
              <a:rPr lang="en-IN" sz="2800" b="1">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400" b="1">
                <a:solidFill>
                  <a:srgbClr val="FF0000"/>
                </a:solidFill>
                <a:latin typeface="Times New Roman" panose="02020603050405020304" pitchFamily="18" charset="0"/>
                <a:cs typeface="Times New Roman" panose="02020603050405020304" pitchFamily="18" charset="0"/>
              </a:rPr>
            </a:br>
            <a:br>
              <a:rPr lang="en-IN" sz="2800" b="1">
                <a:solidFill>
                  <a:srgbClr val="FF0000"/>
                </a:solidFill>
                <a:latin typeface="Times New Roman" panose="02020603050405020304" pitchFamily="18" charset="0"/>
                <a:cs typeface="Times New Roman" panose="02020603050405020304" pitchFamily="18" charset="0"/>
              </a:rPr>
            </a:br>
            <a:endParaRPr lang="en-IN" sz="2800"/>
          </a:p>
        </p:txBody>
      </p:sp>
      <p:sp>
        <p:nvSpPr>
          <p:cNvPr id="5" name="TextBox 4">
            <a:extLst>
              <a:ext uri="{FF2B5EF4-FFF2-40B4-BE49-F238E27FC236}">
                <a16:creationId xmlns:a16="http://schemas.microsoft.com/office/drawing/2014/main" id="{9980AD53-A953-DC34-289C-F995C43DBD97}"/>
              </a:ext>
            </a:extLst>
          </p:cNvPr>
          <p:cNvSpPr txBox="1"/>
          <p:nvPr/>
        </p:nvSpPr>
        <p:spPr>
          <a:xfrm>
            <a:off x="671443" y="1799173"/>
            <a:ext cx="10559969" cy="35394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2800" b="1">
              <a:latin typeface="Times New Roman" panose="02020603050405020304" pitchFamily="18" charset="0"/>
            </a:endParaRPr>
          </a:p>
          <a:p>
            <a:pPr algn="ctr"/>
            <a:r>
              <a:rPr lang="en-IN" sz="2800" b="1">
                <a:solidFill>
                  <a:srgbClr val="00B050"/>
                </a:solidFill>
                <a:latin typeface="Times New Roman" panose="02020603050405020304" pitchFamily="18" charset="0"/>
                <a:cs typeface="Times New Roman" panose="02020603050405020304" pitchFamily="18" charset="0"/>
              </a:rPr>
              <a:t>A</a:t>
            </a:r>
          </a:p>
          <a:p>
            <a:pPr algn="ctr"/>
            <a:r>
              <a:rPr lang="en-IN" sz="2800" b="1">
                <a:solidFill>
                  <a:srgbClr val="00B050"/>
                </a:solidFill>
                <a:latin typeface="Times New Roman" panose="02020603050405020304" pitchFamily="18" charset="0"/>
                <a:cs typeface="Times New Roman" panose="02020603050405020304" pitchFamily="18" charset="0"/>
              </a:rPr>
              <a:t> Major Project On</a:t>
            </a:r>
          </a:p>
          <a:p>
            <a:pPr algn="ctr"/>
            <a:r>
              <a:rPr lang="en-US" sz="2800" b="1" kern="0">
                <a:effectLst/>
                <a:latin typeface="Times New Roman" panose="02020603050405020304" pitchFamily="18" charset="0"/>
                <a:ea typeface="Times New Roman" panose="02020603050405020304" pitchFamily="18" charset="0"/>
              </a:rPr>
              <a:t>E-Pilots: A System to Predict Hard Landing During the Approach Phase of Commercial Flights</a:t>
            </a:r>
            <a:endParaRPr lang="en-IN" sz="2800" b="1" kern="0">
              <a:effectLst/>
              <a:latin typeface="Times New Roman" panose="02020603050405020304" pitchFamily="18" charset="0"/>
              <a:ea typeface="Times New Roman" panose="02020603050405020304" pitchFamily="18" charset="0"/>
            </a:endParaRPr>
          </a:p>
          <a:p>
            <a:pPr algn="ctr"/>
            <a:br>
              <a:rPr lang="en-IN" sz="2800" b="1">
                <a:solidFill>
                  <a:schemeClr val="accent1">
                    <a:lumMod val="50000"/>
                  </a:schemeClr>
                </a:solidFill>
                <a:latin typeface="Times New Roman" panose="02020603050405020304" pitchFamily="18" charset="0"/>
                <a:cs typeface="Times New Roman" panose="02020603050405020304" pitchFamily="18" charset="0"/>
              </a:rPr>
            </a:br>
            <a:endParaRPr lang="en-US" sz="2800" b="1">
              <a:latin typeface="Times New Roman" panose="02020603050405020304" pitchFamily="18" charset="0"/>
              <a:ea typeface="Times New Roman" panose="02020603050405020304" pitchFamily="18" charset="0"/>
            </a:endParaRPr>
          </a:p>
          <a:p>
            <a:pPr algn="ctr"/>
            <a:r>
              <a:rPr lang="en-US" sz="2800" b="1">
                <a:effectLst/>
                <a:latin typeface="Times New Roman" panose="02020603050405020304" pitchFamily="18" charset="0"/>
                <a:ea typeface="Times New Roman" panose="02020603050405020304" pitchFamily="18" charset="0"/>
              </a:rPr>
              <a:t>  </a:t>
            </a:r>
            <a:endParaRPr lang="en-IN" sz="2800" b="1">
              <a:effectLst/>
              <a:latin typeface="Times New Roman" panose="02020603050405020304" pitchFamily="18" charset="0"/>
              <a:ea typeface="Times New Roman" panose="02020603050405020304" pitchFamily="18" charset="0"/>
            </a:endParaRPr>
          </a:p>
        </p:txBody>
      </p:sp>
      <p:pic>
        <p:nvPicPr>
          <p:cNvPr id="6" name="Picture 5" descr="CMRGI Logo New2">
            <a:extLst>
              <a:ext uri="{FF2B5EF4-FFF2-40B4-BE49-F238E27FC236}">
                <a16:creationId xmlns:a16="http://schemas.microsoft.com/office/drawing/2014/main" id="{68246E58-B987-FDF9-35DF-1BB553310CA6}"/>
              </a:ext>
            </a:extLst>
          </p:cNvPr>
          <p:cNvPicPr/>
          <p:nvPr/>
        </p:nvPicPr>
        <p:blipFill>
          <a:blip r:embed="rId2"/>
          <a:stretch>
            <a:fillRect/>
          </a:stretch>
        </p:blipFill>
        <p:spPr bwMode="auto">
          <a:xfrm>
            <a:off x="20690" y="162022"/>
            <a:ext cx="1428760" cy="1071570"/>
          </a:xfrm>
          <a:prstGeom prst="rect">
            <a:avLst/>
          </a:prstGeom>
          <a:noFill/>
          <a:ln w="9525">
            <a:noFill/>
            <a:miter lim="800000"/>
          </a:ln>
        </p:spPr>
      </p:pic>
      <p:pic>
        <p:nvPicPr>
          <p:cNvPr id="7" name="Picture 6" descr="C:\Users\Dean Academic\Desktop\Images for Canva\naac_a_grade.jpg">
            <a:extLst>
              <a:ext uri="{FF2B5EF4-FFF2-40B4-BE49-F238E27FC236}">
                <a16:creationId xmlns:a16="http://schemas.microsoft.com/office/drawing/2014/main" id="{F693B3B8-014C-94D7-64A1-9D576ECF0986}"/>
              </a:ext>
            </a:extLst>
          </p:cNvPr>
          <p:cNvPicPr/>
          <p:nvPr/>
        </p:nvPicPr>
        <p:blipFill>
          <a:blip r:embed="rId3"/>
          <a:stretch>
            <a:fillRect/>
          </a:stretch>
        </p:blipFill>
        <p:spPr bwMode="auto">
          <a:xfrm>
            <a:off x="10885458" y="141824"/>
            <a:ext cx="1285852" cy="1071546"/>
          </a:xfrm>
          <a:prstGeom prst="rect">
            <a:avLst/>
          </a:prstGeom>
          <a:noFill/>
          <a:ln w="9525">
            <a:noFill/>
            <a:miter lim="800000"/>
          </a:ln>
        </p:spPr>
      </p:pic>
      <p:sp>
        <p:nvSpPr>
          <p:cNvPr id="9" name="TextBox 8">
            <a:extLst>
              <a:ext uri="{FF2B5EF4-FFF2-40B4-BE49-F238E27FC236}">
                <a16:creationId xmlns:a16="http://schemas.microsoft.com/office/drawing/2014/main" id="{B8820D64-C9BA-BBCE-6923-69044FB0B83C}"/>
              </a:ext>
            </a:extLst>
          </p:cNvPr>
          <p:cNvSpPr txBox="1"/>
          <p:nvPr/>
        </p:nvSpPr>
        <p:spPr>
          <a:xfrm>
            <a:off x="4692655" y="4133954"/>
            <a:ext cx="2806688"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a:solidFill>
                  <a:srgbClr val="FF0000"/>
                </a:solidFill>
                <a:latin typeface="Times New Roman" panose="02020603050405020304" pitchFamily="18" charset="0"/>
                <a:cs typeface="Times New Roman" panose="02020603050405020304" pitchFamily="18" charset="0"/>
              </a:rPr>
              <a:t>BATCH NO</a:t>
            </a:r>
            <a:r>
              <a:rPr lang="en-IN" sz="2000">
                <a:solidFill>
                  <a:srgbClr val="FF0000"/>
                </a:solidFill>
                <a:latin typeface="Times New Roman" panose="02020603050405020304" pitchFamily="18" charset="0"/>
                <a:cs typeface="Times New Roman" panose="02020603050405020304" pitchFamily="18" charset="0"/>
              </a:rPr>
              <a:t>:  </a:t>
            </a:r>
            <a:r>
              <a:rPr lang="en-IN" sz="2000" b="1">
                <a:solidFill>
                  <a:srgbClr val="FF0000"/>
                </a:solidFill>
                <a:latin typeface="Times New Roman" panose="02020603050405020304" pitchFamily="18" charset="0"/>
                <a:cs typeface="Times New Roman" panose="02020603050405020304" pitchFamily="18" charset="0"/>
              </a:rPr>
              <a:t>11</a:t>
            </a:r>
          </a:p>
        </p:txBody>
      </p:sp>
      <p:sp>
        <p:nvSpPr>
          <p:cNvPr id="11" name="TextBox 10">
            <a:extLst>
              <a:ext uri="{FF2B5EF4-FFF2-40B4-BE49-F238E27FC236}">
                <a16:creationId xmlns:a16="http://schemas.microsoft.com/office/drawing/2014/main" id="{88D4ECD5-D9CD-04F3-FBD5-084FFBB465BC}"/>
              </a:ext>
            </a:extLst>
          </p:cNvPr>
          <p:cNvSpPr txBox="1"/>
          <p:nvPr/>
        </p:nvSpPr>
        <p:spPr>
          <a:xfrm>
            <a:off x="8197007" y="4973642"/>
            <a:ext cx="3449052" cy="984885"/>
          </a:xfrm>
          <a:prstGeom prst="rect">
            <a:avLst/>
          </a:prstGeom>
          <a:solidFill>
            <a:schemeClr val="bg1"/>
          </a:solidFill>
          <a:effectLst>
            <a:reflection endPos="0" dist="50800" dir="5400000" sy="-100000" algn="bl" rotWithShape="0"/>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UNDER THE GUIDENCE OF: </a:t>
            </a:r>
          </a:p>
          <a:p>
            <a:r>
              <a:rPr lang="en-IN" sz="2000" b="1">
                <a:latin typeface="Times New Roman" panose="02020603050405020304" pitchFamily="18" charset="0"/>
                <a:cs typeface="Times New Roman" panose="02020603050405020304" pitchFamily="18" charset="0"/>
              </a:rPr>
              <a:t>    Dr . J. Narasimharao </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(Associate Professor)</a:t>
            </a:r>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9126A857-AEB4-1EAE-E196-1CBE5416AF7F}"/>
              </a:ext>
            </a:extLst>
          </p:cNvPr>
          <p:cNvSpPr txBox="1"/>
          <p:nvPr/>
        </p:nvSpPr>
        <p:spPr>
          <a:xfrm>
            <a:off x="0" y="4865921"/>
            <a:ext cx="4882207" cy="12003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           GROUP MEMBERS :</a:t>
            </a:r>
            <a:endParaRPr lang="en-IN">
              <a:solidFill>
                <a:srgbClr val="FF0000"/>
              </a:solidFill>
              <a:latin typeface="Times New Roman" panose="02020603050405020304" pitchFamily="18" charset="0"/>
              <a:cs typeface="Times New Roman" panose="02020603050405020304" pitchFamily="18" charset="0"/>
            </a:endParaRPr>
          </a:p>
          <a:p>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207R1A0569    B. Vedika</a:t>
            </a:r>
          </a:p>
          <a:p>
            <a:r>
              <a:rPr lang="en-IN">
                <a:latin typeface="Times New Roman" panose="02020603050405020304" pitchFamily="18" charset="0"/>
                <a:cs typeface="Times New Roman" panose="02020603050405020304" pitchFamily="18" charset="0"/>
              </a:rPr>
              <a:t>          207R1A0561    A. Harshitha Naidu</a:t>
            </a:r>
          </a:p>
          <a:p>
            <a:r>
              <a:rPr lang="en-IN">
                <a:latin typeface="Times New Roman" panose="02020603050405020304" pitchFamily="18" charset="0"/>
                <a:cs typeface="Times New Roman" panose="02020603050405020304" pitchFamily="18" charset="0"/>
              </a:rPr>
              <a:t>          207R1A0565    B. Ashok</a:t>
            </a:r>
          </a:p>
        </p:txBody>
      </p:sp>
    </p:spTree>
    <p:extLst>
      <p:ext uri="{BB962C8B-B14F-4D97-AF65-F5344CB8AC3E}">
        <p14:creationId xmlns:p14="http://schemas.microsoft.com/office/powerpoint/2010/main" val="34152008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B2BE37-9211-91EC-D3E1-153D3B066B28}"/>
              </a:ext>
            </a:extLst>
          </p:cNvPr>
          <p:cNvSpPr txBox="1"/>
          <p:nvPr/>
        </p:nvSpPr>
        <p:spPr>
          <a:xfrm>
            <a:off x="228600" y="304800"/>
            <a:ext cx="4682692" cy="523220"/>
          </a:xfrm>
          <a:prstGeom prst="rect">
            <a:avLst/>
          </a:prstGeom>
          <a:noFill/>
        </p:spPr>
        <p:txBody>
          <a:bodyPr wrap="none" rtlCol="0">
            <a:spAutoFit/>
          </a:bodyPr>
          <a:lstStyle/>
          <a:p>
            <a:r>
              <a:rPr lang="en-IN" sz="2800" b="1">
                <a:latin typeface="Times New Roman" panose="02020603050405020304" pitchFamily="18" charset="0"/>
                <a:cs typeface="Times New Roman" panose="02020603050405020304" pitchFamily="18" charset="0"/>
              </a:rPr>
              <a:t>SYSTEM ARCHITECTURE</a:t>
            </a:r>
          </a:p>
        </p:txBody>
      </p:sp>
      <p:pic>
        <p:nvPicPr>
          <p:cNvPr id="8" name="Picture 7">
            <a:extLst>
              <a:ext uri="{FF2B5EF4-FFF2-40B4-BE49-F238E27FC236}">
                <a16:creationId xmlns:a16="http://schemas.microsoft.com/office/drawing/2014/main" id="{F85AC18D-1FEA-A7E7-ADB5-8BB8F8974B74}"/>
              </a:ext>
            </a:extLst>
          </p:cNvPr>
          <p:cNvPicPr>
            <a:picLocks noChangeAspect="1"/>
          </p:cNvPicPr>
          <p:nvPr/>
        </p:nvPicPr>
        <p:blipFill>
          <a:blip r:embed="rId2"/>
          <a:stretch>
            <a:fillRect/>
          </a:stretch>
        </p:blipFill>
        <p:spPr>
          <a:xfrm>
            <a:off x="1828800" y="828020"/>
            <a:ext cx="8153400" cy="5917790"/>
          </a:xfrm>
          <a:prstGeom prst="rect">
            <a:avLst/>
          </a:prstGeom>
        </p:spPr>
      </p:pic>
      <p:pic>
        <p:nvPicPr>
          <p:cNvPr id="3" name="Picture 2">
            <a:extLst>
              <a:ext uri="{FF2B5EF4-FFF2-40B4-BE49-F238E27FC236}">
                <a16:creationId xmlns:a16="http://schemas.microsoft.com/office/drawing/2014/main" id="{80EABB0D-6E3A-170A-FD13-A5F6C649946E}"/>
              </a:ext>
            </a:extLst>
          </p:cNvPr>
          <p:cNvPicPr>
            <a:picLocks noChangeAspect="1"/>
          </p:cNvPicPr>
          <p:nvPr/>
        </p:nvPicPr>
        <p:blipFill>
          <a:blip r:embed="rId3"/>
          <a:stretch>
            <a:fillRect/>
          </a:stretch>
        </p:blipFill>
        <p:spPr>
          <a:xfrm>
            <a:off x="1828800" y="820433"/>
            <a:ext cx="8686800" cy="5925377"/>
          </a:xfrm>
          <a:prstGeom prst="rect">
            <a:avLst/>
          </a:prstGeom>
        </p:spPr>
      </p:pic>
    </p:spTree>
    <p:extLst>
      <p:ext uri="{BB962C8B-B14F-4D97-AF65-F5344CB8AC3E}">
        <p14:creationId xmlns:p14="http://schemas.microsoft.com/office/powerpoint/2010/main" val="24984322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2CA9-3118-7B53-5434-7D8C4C4DE2AA}"/>
              </a:ext>
            </a:extLst>
          </p:cNvPr>
          <p:cNvSpPr>
            <a:spLocks noGrp="1"/>
          </p:cNvSpPr>
          <p:nvPr>
            <p:ph type="title"/>
          </p:nvPr>
        </p:nvSpPr>
        <p:spPr>
          <a:xfrm>
            <a:off x="381000" y="685800"/>
            <a:ext cx="10984788" cy="1292662"/>
          </a:xfrm>
        </p:spPr>
        <p:txBody>
          <a:bodyPr/>
          <a:lstStyle/>
          <a:p>
            <a:r>
              <a:rPr lang="en-IN" sz="2800"/>
              <a:t>MODULES</a:t>
            </a:r>
            <a:br>
              <a:rPr lang="en-IN" sz="2800"/>
            </a:br>
            <a:br>
              <a:rPr lang="en-IN" sz="2800"/>
            </a:br>
            <a:endParaRPr lang="en-IN" sz="2800"/>
          </a:p>
        </p:txBody>
      </p:sp>
      <p:sp>
        <p:nvSpPr>
          <p:cNvPr id="3" name="TextBox 2">
            <a:extLst>
              <a:ext uri="{FF2B5EF4-FFF2-40B4-BE49-F238E27FC236}">
                <a16:creationId xmlns:a16="http://schemas.microsoft.com/office/drawing/2014/main" id="{495DA087-C3CD-D439-0EF2-819E9801F826}"/>
              </a:ext>
            </a:extLst>
          </p:cNvPr>
          <p:cNvSpPr txBox="1"/>
          <p:nvPr/>
        </p:nvSpPr>
        <p:spPr>
          <a:xfrm>
            <a:off x="609600" y="1447800"/>
            <a:ext cx="11353800" cy="4439933"/>
          </a:xfrm>
          <a:prstGeom prst="rect">
            <a:avLst/>
          </a:prstGeom>
          <a:noFill/>
        </p:spPr>
        <p:txBody>
          <a:bodyPr wrap="square" rtlCol="0">
            <a:spAutoFit/>
          </a:bodyPr>
          <a:lstStyle/>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Upload Dataset : </a:t>
            </a:r>
            <a:r>
              <a:rPr lang="en-US" b="0" i="0">
                <a:solidFill>
                  <a:srgbClr val="0D0D0D"/>
                </a:solidFill>
                <a:effectLst/>
                <a:latin typeface="Times New Roman" panose="02020603050405020304" pitchFamily="18" charset="0"/>
                <a:cs typeface="Times New Roman" panose="02020603050405020304" pitchFamily="18" charset="0"/>
              </a:rPr>
              <a:t>This module involves the process of acquiring the necessary data for training and testing your machine learning model. The dataset likely contains information on various parameters or variables recorded during the approach phase of commercial flights, such as altitude, airspeed, pitch angle, etc. The dataset could be collected from flight data recorders.</a:t>
            </a:r>
            <a:endParaRPr lang="en-IN" b="1">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Preprocessing Data :</a:t>
            </a:r>
            <a:r>
              <a:rPr lang="en-US" b="0" i="0">
                <a:solidFill>
                  <a:srgbClr val="0D0D0D"/>
                </a:solidFill>
                <a:effectLst/>
                <a:latin typeface="Times New Roman" panose="02020603050405020304" pitchFamily="18" charset="0"/>
                <a:cs typeface="Times New Roman" panose="02020603050405020304" pitchFamily="18" charset="0"/>
              </a:rPr>
              <a:t>Preprocessing the collected data to clean, normalize, and transform it into a suitable format for training the machine learning models.</a:t>
            </a:r>
            <a:endParaRPr lang="en-IN" b="1" i="0">
              <a:solidFill>
                <a:srgbClr val="0D0D0D"/>
              </a:solidFill>
              <a:effectLst/>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err="1">
                <a:latin typeface="Times New Roman" panose="02020603050405020304" pitchFamily="18" charset="0"/>
                <a:cs typeface="Times New Roman" panose="02020603050405020304" pitchFamily="18" charset="0"/>
              </a:rPr>
              <a:t>Comparision : </a:t>
            </a:r>
            <a:r>
              <a:rPr lang="en-IN">
                <a:latin typeface="Times New Roman" panose="02020603050405020304" pitchFamily="18" charset="0"/>
                <a:cs typeface="Times New Roman" panose="02020603050405020304" pitchFamily="18" charset="0"/>
              </a:rPr>
              <a:t>This module involves the comparision of results after performing the execution with the various algorithms. The result may be in the form of Bar Graphs.</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709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71349-432C-3238-96B4-022C952AE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7CB94-7122-F5AE-A28B-13B9FF4A9BFB}"/>
              </a:ext>
            </a:extLst>
          </p:cNvPr>
          <p:cNvSpPr>
            <a:spLocks noGrp="1"/>
          </p:cNvSpPr>
          <p:nvPr>
            <p:ph type="title"/>
          </p:nvPr>
        </p:nvSpPr>
        <p:spPr>
          <a:xfrm>
            <a:off x="457200" y="1371600"/>
            <a:ext cx="10984788" cy="1292662"/>
          </a:xfrm>
        </p:spPr>
        <p:txBody>
          <a:bodyPr/>
          <a:lstStyle/>
          <a:p>
            <a:r>
              <a:rPr lang="en-IN" sz="2800"/>
              <a:t>UML DIAGRAMS</a:t>
            </a:r>
            <a:br>
              <a:rPr lang="en-IN" sz="2800"/>
            </a:br>
            <a:br>
              <a:rPr lang="en-IN" sz="2800"/>
            </a:br>
            <a:endParaRPr lang="en-IN" sz="2800"/>
          </a:p>
        </p:txBody>
      </p:sp>
      <p:sp>
        <p:nvSpPr>
          <p:cNvPr id="3" name="TextBox 2">
            <a:extLst>
              <a:ext uri="{FF2B5EF4-FFF2-40B4-BE49-F238E27FC236}">
                <a16:creationId xmlns:a16="http://schemas.microsoft.com/office/drawing/2014/main" id="{34295B6C-7A88-03CB-C0A0-5F4E416199BF}"/>
              </a:ext>
            </a:extLst>
          </p:cNvPr>
          <p:cNvSpPr txBox="1"/>
          <p:nvPr/>
        </p:nvSpPr>
        <p:spPr>
          <a:xfrm>
            <a:off x="914400" y="2207062"/>
            <a:ext cx="2223686" cy="2223942"/>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Use Case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Class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Sequence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0562356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BC81-DC91-C0D4-0A0E-58FF752837C4}"/>
              </a:ext>
            </a:extLst>
          </p:cNvPr>
          <p:cNvSpPr>
            <a:spLocks noGrp="1"/>
          </p:cNvSpPr>
          <p:nvPr>
            <p:ph type="title"/>
          </p:nvPr>
        </p:nvSpPr>
        <p:spPr>
          <a:xfrm>
            <a:off x="304800" y="381000"/>
            <a:ext cx="10984788" cy="430887"/>
          </a:xfrm>
        </p:spPr>
        <p:txBody>
          <a:bodyPr/>
          <a:lstStyle/>
          <a:p>
            <a:r>
              <a:rPr lang="en-IN" sz="2800"/>
              <a:t>USECASE</a:t>
            </a:r>
            <a:r>
              <a:rPr lang="en-IN" sz="2800" spc="-85"/>
              <a:t> </a:t>
            </a:r>
            <a:r>
              <a:rPr lang="en-IN" sz="2800" spc="-10"/>
              <a:t>DIAGRAM</a:t>
            </a:r>
            <a:endParaRPr lang="en-IN"/>
          </a:p>
        </p:txBody>
      </p:sp>
      <p:pic>
        <p:nvPicPr>
          <p:cNvPr id="4" name="Picture 3">
            <a:extLst>
              <a:ext uri="{FF2B5EF4-FFF2-40B4-BE49-F238E27FC236}">
                <a16:creationId xmlns:a16="http://schemas.microsoft.com/office/drawing/2014/main" id="{D5535E61-9C97-DB79-434C-C7A1F6EA22A0}"/>
              </a:ext>
            </a:extLst>
          </p:cNvPr>
          <p:cNvPicPr>
            <a:picLocks noChangeAspect="1"/>
          </p:cNvPicPr>
          <p:nvPr/>
        </p:nvPicPr>
        <p:blipFill>
          <a:blip r:embed="rId2"/>
          <a:stretch>
            <a:fillRect/>
          </a:stretch>
        </p:blipFill>
        <p:spPr>
          <a:xfrm>
            <a:off x="152400" y="1178407"/>
            <a:ext cx="6735115" cy="5649113"/>
          </a:xfrm>
          <a:prstGeom prst="rect">
            <a:avLst/>
          </a:prstGeom>
        </p:spPr>
      </p:pic>
      <p:pic>
        <p:nvPicPr>
          <p:cNvPr id="5" name="Picture 4">
            <a:extLst>
              <a:ext uri="{FF2B5EF4-FFF2-40B4-BE49-F238E27FC236}">
                <a16:creationId xmlns:a16="http://schemas.microsoft.com/office/drawing/2014/main" id="{863244A8-0AFE-49F3-15E6-2000463F5B9C}"/>
              </a:ext>
            </a:extLst>
          </p:cNvPr>
          <p:cNvPicPr>
            <a:picLocks noChangeAspect="1"/>
          </p:cNvPicPr>
          <p:nvPr/>
        </p:nvPicPr>
        <p:blipFill>
          <a:blip r:embed="rId3"/>
          <a:stretch>
            <a:fillRect/>
          </a:stretch>
        </p:blipFill>
        <p:spPr>
          <a:xfrm>
            <a:off x="247663" y="908720"/>
            <a:ext cx="6544588" cy="5760640"/>
          </a:xfrm>
          <a:prstGeom prst="rect">
            <a:avLst/>
          </a:prstGeom>
        </p:spPr>
      </p:pic>
    </p:spTree>
    <p:extLst>
      <p:ext uri="{BB962C8B-B14F-4D97-AF65-F5344CB8AC3E}">
        <p14:creationId xmlns:p14="http://schemas.microsoft.com/office/powerpoint/2010/main" val="23843282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458-7C6E-6D70-1F0D-F6FCFFCAAD04}"/>
              </a:ext>
            </a:extLst>
          </p:cNvPr>
          <p:cNvSpPr>
            <a:spLocks noGrp="1"/>
          </p:cNvSpPr>
          <p:nvPr>
            <p:ph type="title"/>
          </p:nvPr>
        </p:nvSpPr>
        <p:spPr>
          <a:xfrm>
            <a:off x="381000" y="228600"/>
            <a:ext cx="10984788" cy="430887"/>
          </a:xfrm>
        </p:spPr>
        <p:txBody>
          <a:bodyPr/>
          <a:lstStyle/>
          <a:p>
            <a:r>
              <a:rPr lang="en-IN" sz="2800"/>
              <a:t>CLASS DIAGRAM</a:t>
            </a:r>
          </a:p>
        </p:txBody>
      </p:sp>
      <p:pic>
        <p:nvPicPr>
          <p:cNvPr id="4" name="Picture 3">
            <a:extLst>
              <a:ext uri="{FF2B5EF4-FFF2-40B4-BE49-F238E27FC236}">
                <a16:creationId xmlns:a16="http://schemas.microsoft.com/office/drawing/2014/main" id="{8818E7E4-F71A-E7A8-9054-AA020911ABFD}"/>
              </a:ext>
            </a:extLst>
          </p:cNvPr>
          <p:cNvPicPr>
            <a:picLocks noChangeAspect="1"/>
          </p:cNvPicPr>
          <p:nvPr/>
        </p:nvPicPr>
        <p:blipFill>
          <a:blip r:embed="rId2"/>
          <a:stretch>
            <a:fillRect/>
          </a:stretch>
        </p:blipFill>
        <p:spPr>
          <a:xfrm>
            <a:off x="228600" y="664567"/>
            <a:ext cx="6639852" cy="5888633"/>
          </a:xfrm>
          <a:prstGeom prst="rect">
            <a:avLst/>
          </a:prstGeom>
        </p:spPr>
      </p:pic>
      <p:pic>
        <p:nvPicPr>
          <p:cNvPr id="5" name="Picture 4">
            <a:extLst>
              <a:ext uri="{FF2B5EF4-FFF2-40B4-BE49-F238E27FC236}">
                <a16:creationId xmlns:a16="http://schemas.microsoft.com/office/drawing/2014/main" id="{A29733F3-CE99-39A8-BBE4-3C12066AFB32}"/>
              </a:ext>
            </a:extLst>
          </p:cNvPr>
          <p:cNvPicPr>
            <a:picLocks noChangeAspect="1"/>
          </p:cNvPicPr>
          <p:nvPr/>
        </p:nvPicPr>
        <p:blipFill>
          <a:blip r:embed="rId3"/>
          <a:stretch>
            <a:fillRect/>
          </a:stretch>
        </p:blipFill>
        <p:spPr>
          <a:xfrm>
            <a:off x="633278" y="836712"/>
            <a:ext cx="6220693" cy="5716488"/>
          </a:xfrm>
          <a:prstGeom prst="rect">
            <a:avLst/>
          </a:prstGeom>
        </p:spPr>
      </p:pic>
    </p:spTree>
    <p:extLst>
      <p:ext uri="{BB962C8B-B14F-4D97-AF65-F5344CB8AC3E}">
        <p14:creationId xmlns:p14="http://schemas.microsoft.com/office/powerpoint/2010/main" val="12625558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451E-85D4-AB17-E42C-C893EBD7FBDC}"/>
              </a:ext>
            </a:extLst>
          </p:cNvPr>
          <p:cNvSpPr>
            <a:spLocks noGrp="1"/>
          </p:cNvSpPr>
          <p:nvPr>
            <p:ph type="title"/>
          </p:nvPr>
        </p:nvSpPr>
        <p:spPr>
          <a:xfrm>
            <a:off x="603606" y="304800"/>
            <a:ext cx="10984788" cy="430887"/>
          </a:xfrm>
        </p:spPr>
        <p:txBody>
          <a:bodyPr/>
          <a:lstStyle/>
          <a:p>
            <a:r>
              <a:rPr lang="en-IN" sz="2800"/>
              <a:t>SEQUENCE DIAGRAM</a:t>
            </a:r>
          </a:p>
        </p:txBody>
      </p:sp>
      <p:pic>
        <p:nvPicPr>
          <p:cNvPr id="4" name="Picture 3">
            <a:extLst>
              <a:ext uri="{FF2B5EF4-FFF2-40B4-BE49-F238E27FC236}">
                <a16:creationId xmlns:a16="http://schemas.microsoft.com/office/drawing/2014/main" id="{72B227AD-7DB9-4ADD-80DE-B2404DAF86DD}"/>
              </a:ext>
            </a:extLst>
          </p:cNvPr>
          <p:cNvPicPr>
            <a:picLocks noChangeAspect="1"/>
          </p:cNvPicPr>
          <p:nvPr/>
        </p:nvPicPr>
        <p:blipFill>
          <a:blip r:embed="rId2"/>
          <a:stretch>
            <a:fillRect/>
          </a:stretch>
        </p:blipFill>
        <p:spPr>
          <a:xfrm>
            <a:off x="1295400" y="766167"/>
            <a:ext cx="5277587" cy="5939433"/>
          </a:xfrm>
          <a:prstGeom prst="rect">
            <a:avLst/>
          </a:prstGeom>
        </p:spPr>
      </p:pic>
      <p:pic>
        <p:nvPicPr>
          <p:cNvPr id="5" name="Picture 4">
            <a:extLst>
              <a:ext uri="{FF2B5EF4-FFF2-40B4-BE49-F238E27FC236}">
                <a16:creationId xmlns:a16="http://schemas.microsoft.com/office/drawing/2014/main" id="{FEA5B365-59E6-B572-A633-504F641447E5}"/>
              </a:ext>
            </a:extLst>
          </p:cNvPr>
          <p:cNvPicPr>
            <a:picLocks noChangeAspect="1"/>
          </p:cNvPicPr>
          <p:nvPr/>
        </p:nvPicPr>
        <p:blipFill>
          <a:blip r:embed="rId3"/>
          <a:stretch>
            <a:fillRect/>
          </a:stretch>
        </p:blipFill>
        <p:spPr>
          <a:xfrm>
            <a:off x="983432" y="820392"/>
            <a:ext cx="5277587" cy="5776960"/>
          </a:xfrm>
          <a:prstGeom prst="rect">
            <a:avLst/>
          </a:prstGeom>
        </p:spPr>
      </p:pic>
    </p:spTree>
    <p:extLst>
      <p:ext uri="{BB962C8B-B14F-4D97-AF65-F5344CB8AC3E}">
        <p14:creationId xmlns:p14="http://schemas.microsoft.com/office/powerpoint/2010/main" val="30588285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4FC7-F1E7-2F55-D414-62725EAFD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B99CD-C006-422F-0AD7-2EF191ABCD83}"/>
              </a:ext>
            </a:extLst>
          </p:cNvPr>
          <p:cNvSpPr>
            <a:spLocks noGrp="1"/>
          </p:cNvSpPr>
          <p:nvPr>
            <p:ph type="title"/>
          </p:nvPr>
        </p:nvSpPr>
        <p:spPr>
          <a:xfrm>
            <a:off x="603606" y="304800"/>
            <a:ext cx="10984788" cy="430887"/>
          </a:xfrm>
        </p:spPr>
        <p:txBody>
          <a:bodyPr/>
          <a:lstStyle/>
          <a:p>
            <a:r>
              <a:rPr lang="en-IN" sz="2800" dirty="0"/>
              <a:t>ACTIVITY DIAGRAM</a:t>
            </a:r>
          </a:p>
        </p:txBody>
      </p:sp>
      <p:pic>
        <p:nvPicPr>
          <p:cNvPr id="5" name="Picture 4">
            <a:extLst>
              <a:ext uri="{FF2B5EF4-FFF2-40B4-BE49-F238E27FC236}">
                <a16:creationId xmlns:a16="http://schemas.microsoft.com/office/drawing/2014/main" id="{42CD3B9F-8C5F-A129-F3B3-DB5FCED2FA8A}"/>
              </a:ext>
            </a:extLst>
          </p:cNvPr>
          <p:cNvPicPr>
            <a:picLocks noChangeAspect="1"/>
          </p:cNvPicPr>
          <p:nvPr/>
        </p:nvPicPr>
        <p:blipFill>
          <a:blip r:embed="rId2"/>
          <a:stretch>
            <a:fillRect/>
          </a:stretch>
        </p:blipFill>
        <p:spPr>
          <a:xfrm>
            <a:off x="603606" y="735687"/>
            <a:ext cx="5982535" cy="6020640"/>
          </a:xfrm>
          <a:prstGeom prst="rect">
            <a:avLst/>
          </a:prstGeom>
        </p:spPr>
      </p:pic>
      <p:pic>
        <p:nvPicPr>
          <p:cNvPr id="4" name="Picture 3">
            <a:extLst>
              <a:ext uri="{FF2B5EF4-FFF2-40B4-BE49-F238E27FC236}">
                <a16:creationId xmlns:a16="http://schemas.microsoft.com/office/drawing/2014/main" id="{18424F29-FF32-B408-23FF-75EDBC9353AB}"/>
              </a:ext>
            </a:extLst>
          </p:cNvPr>
          <p:cNvPicPr>
            <a:picLocks noChangeAspect="1"/>
          </p:cNvPicPr>
          <p:nvPr/>
        </p:nvPicPr>
        <p:blipFill>
          <a:blip r:embed="rId3"/>
          <a:stretch>
            <a:fillRect/>
          </a:stretch>
        </p:blipFill>
        <p:spPr>
          <a:xfrm>
            <a:off x="551384" y="730411"/>
            <a:ext cx="6624736" cy="6020639"/>
          </a:xfrm>
          <a:prstGeom prst="rect">
            <a:avLst/>
          </a:prstGeom>
        </p:spPr>
      </p:pic>
    </p:spTree>
    <p:extLst>
      <p:ext uri="{BB962C8B-B14F-4D97-AF65-F5344CB8AC3E}">
        <p14:creationId xmlns:p14="http://schemas.microsoft.com/office/powerpoint/2010/main" val="40560076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F6D19-43EE-F07B-5FE9-68D5C544BEA2}"/>
              </a:ext>
            </a:extLst>
          </p:cNvPr>
          <p:cNvSpPr txBox="1"/>
          <p:nvPr/>
        </p:nvSpPr>
        <p:spPr>
          <a:xfrm>
            <a:off x="335360" y="188640"/>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a:t>
            </a:r>
            <a:r>
              <a:rPr lang="en-IN" sz="2800" b="1" dirty="0">
                <a:latin typeface="Times New Roman" panose="02020603050405020304" pitchFamily="18" charset="0"/>
                <a:cs typeface="Times New Roman" panose="02020603050405020304" pitchFamily="18" charset="0"/>
              </a:rPr>
              <a:t>AMPLE CODE</a:t>
            </a:r>
          </a:p>
        </p:txBody>
      </p:sp>
      <p:sp>
        <p:nvSpPr>
          <p:cNvPr id="6" name="TextBox 5">
            <a:extLst>
              <a:ext uri="{FF2B5EF4-FFF2-40B4-BE49-F238E27FC236}">
                <a16:creationId xmlns:a16="http://schemas.microsoft.com/office/drawing/2014/main" id="{D60886AA-A48B-AE8A-3117-8A263C86B748}"/>
              </a:ext>
            </a:extLst>
          </p:cNvPr>
          <p:cNvSpPr txBox="1"/>
          <p:nvPr/>
        </p:nvSpPr>
        <p:spPr>
          <a:xfrm>
            <a:off x="335360" y="711860"/>
            <a:ext cx="10081120" cy="5909310"/>
          </a:xfrm>
          <a:prstGeom prst="rect">
            <a:avLst/>
          </a:prstGeom>
          <a:noFill/>
        </p:spPr>
        <p:txBody>
          <a:bodyPr wrap="square">
            <a:spAutoFit/>
          </a:bodyPr>
          <a:lstStyle/>
          <a:p>
            <a:r>
              <a:rPr lang="en-IN" dirty="0"/>
              <a:t>from </a:t>
            </a:r>
            <a:r>
              <a:rPr lang="en-IN" dirty="0" err="1"/>
              <a:t>tkinter</a:t>
            </a:r>
            <a:r>
              <a:rPr lang="en-IN" dirty="0"/>
              <a:t> import </a:t>
            </a:r>
            <a:r>
              <a:rPr lang="en-IN" dirty="0" err="1"/>
              <a:t>messagebox</a:t>
            </a:r>
            <a:endParaRPr lang="en-IN" dirty="0"/>
          </a:p>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simpledialog</a:t>
            </a:r>
            <a:endParaRPr lang="en-IN" dirty="0"/>
          </a:p>
          <a:p>
            <a:r>
              <a:rPr lang="en-IN" dirty="0"/>
              <a:t>import </a:t>
            </a:r>
            <a:r>
              <a:rPr lang="en-IN" dirty="0" err="1"/>
              <a:t>tkinter</a:t>
            </a:r>
            <a:endParaRPr lang="en-IN" dirty="0"/>
          </a:p>
          <a:p>
            <a:r>
              <a:rPr lang="en-IN" dirty="0"/>
              <a:t>from </a:t>
            </a:r>
            <a:r>
              <a:rPr lang="en-IN" dirty="0" err="1"/>
              <a:t>tkinter</a:t>
            </a:r>
            <a:r>
              <a:rPr lang="en-IN" dirty="0"/>
              <a:t> import </a:t>
            </a:r>
            <a:r>
              <a:rPr lang="en-IN" dirty="0" err="1"/>
              <a:t>filedialog</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tkinter.filedialog</a:t>
            </a:r>
            <a:r>
              <a:rPr lang="en-IN" dirty="0"/>
              <a:t> import </a:t>
            </a:r>
            <a:r>
              <a:rPr lang="en-IN" dirty="0" err="1"/>
              <a:t>askopenfilename</a:t>
            </a:r>
            <a:endParaRPr lang="en-IN" dirty="0"/>
          </a:p>
          <a:p>
            <a:r>
              <a:rPr lang="en-IN" dirty="0"/>
              <a:t>from </a:t>
            </a:r>
            <a:r>
              <a:rPr lang="en-IN" dirty="0" err="1"/>
              <a:t>sklearn.metrics</a:t>
            </a:r>
            <a:r>
              <a:rPr lang="en-IN" dirty="0"/>
              <a:t> import </a:t>
            </a:r>
            <a:r>
              <a:rPr lang="en-IN" dirty="0" err="1"/>
              <a:t>recall_score</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sklearn.metrics</a:t>
            </a:r>
            <a:r>
              <a:rPr lang="en-IN" dirty="0"/>
              <a:t> import </a:t>
            </a:r>
            <a:r>
              <a:rPr lang="en-IN" dirty="0" err="1"/>
              <a:t>accuracy_score</a:t>
            </a:r>
            <a:endParaRPr lang="en-IN" dirty="0"/>
          </a:p>
          <a:p>
            <a:r>
              <a:rPr lang="en-IN" dirty="0"/>
              <a:t>from </a:t>
            </a:r>
            <a:r>
              <a:rPr lang="en-IN" dirty="0" err="1"/>
              <a:t>sklearn.linear_model</a:t>
            </a:r>
            <a:r>
              <a:rPr lang="en-IN" dirty="0"/>
              <a:t> import </a:t>
            </a:r>
            <a:r>
              <a:rPr lang="en-IN" dirty="0" err="1"/>
              <a:t>LogisticRegression</a:t>
            </a:r>
            <a:endParaRPr lang="en-IN" dirty="0"/>
          </a:p>
          <a:p>
            <a:r>
              <a:rPr lang="en-IN" dirty="0"/>
              <a:t>from </a:t>
            </a:r>
            <a:r>
              <a:rPr lang="en-IN" dirty="0" err="1"/>
              <a:t>sklearn</a:t>
            </a:r>
            <a:r>
              <a:rPr lang="en-IN" dirty="0"/>
              <a:t> import </a:t>
            </a:r>
            <a:r>
              <a:rPr lang="en-IN" dirty="0" err="1"/>
              <a:t>svm</a:t>
            </a:r>
            <a:endParaRPr lang="en-IN" dirty="0"/>
          </a:p>
          <a:p>
            <a:r>
              <a:rPr lang="en-IN" dirty="0"/>
              <a:t>import pandas as pd</a:t>
            </a:r>
          </a:p>
          <a:p>
            <a:r>
              <a:rPr lang="en-IN" dirty="0"/>
              <a:t>import </a:t>
            </a:r>
            <a:r>
              <a:rPr lang="en-IN" dirty="0" err="1"/>
              <a:t>numpy</a:t>
            </a:r>
            <a:r>
              <a:rPr lang="en-IN" dirty="0"/>
              <a:t> as np</a:t>
            </a:r>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keras.models</a:t>
            </a:r>
            <a:r>
              <a:rPr lang="en-IN" dirty="0"/>
              <a:t> import Sequential</a:t>
            </a:r>
          </a:p>
          <a:p>
            <a:r>
              <a:rPr lang="en-IN" dirty="0"/>
              <a:t>from </a:t>
            </a:r>
            <a:r>
              <a:rPr lang="en-IN" dirty="0" err="1"/>
              <a:t>keras.layers</a:t>
            </a:r>
            <a:r>
              <a:rPr lang="en-IN" dirty="0"/>
              <a:t> import Dense</a:t>
            </a:r>
          </a:p>
          <a:p>
            <a:r>
              <a:rPr lang="en-IN" dirty="0"/>
              <a:t>from </a:t>
            </a:r>
            <a:r>
              <a:rPr lang="en-IN" dirty="0" err="1"/>
              <a:t>keras.layers</a:t>
            </a:r>
            <a:r>
              <a:rPr lang="en-IN" dirty="0"/>
              <a:t> import Dropout</a:t>
            </a:r>
          </a:p>
          <a:p>
            <a:r>
              <a:rPr lang="en-IN" dirty="0"/>
              <a:t>from </a:t>
            </a:r>
            <a:r>
              <a:rPr lang="en-IN" dirty="0" err="1"/>
              <a:t>keras.layers</a:t>
            </a:r>
            <a:r>
              <a:rPr lang="en-IN" dirty="0"/>
              <a:t> import LSTM</a:t>
            </a:r>
          </a:p>
          <a:p>
            <a:r>
              <a:rPr lang="en-IN" dirty="0"/>
              <a:t>from </a:t>
            </a:r>
            <a:r>
              <a:rPr lang="en-IN" dirty="0" err="1"/>
              <a:t>keras.utils.np_utils</a:t>
            </a:r>
            <a:r>
              <a:rPr lang="en-IN" dirty="0"/>
              <a:t> import </a:t>
            </a:r>
            <a:r>
              <a:rPr lang="en-IN" dirty="0" err="1"/>
              <a:t>to_categorical</a:t>
            </a:r>
            <a:endParaRPr lang="en-IN" dirty="0"/>
          </a:p>
          <a:p>
            <a:r>
              <a:rPr lang="en-IN" dirty="0"/>
              <a:t>from </a:t>
            </a:r>
            <a:r>
              <a:rPr lang="en-IN" dirty="0" err="1"/>
              <a:t>keras.models</a:t>
            </a:r>
            <a:r>
              <a:rPr lang="en-IN" dirty="0"/>
              <a:t> import </a:t>
            </a:r>
            <a:r>
              <a:rPr lang="en-IN" dirty="0" err="1"/>
              <a:t>model_from_json</a:t>
            </a:r>
            <a:endParaRPr lang="en-IN" dirty="0"/>
          </a:p>
        </p:txBody>
      </p:sp>
    </p:spTree>
    <p:extLst>
      <p:ext uri="{BB962C8B-B14F-4D97-AF65-F5344CB8AC3E}">
        <p14:creationId xmlns:p14="http://schemas.microsoft.com/office/powerpoint/2010/main" val="38024615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B9B04-1972-65A5-0C96-04097CDDDD32}"/>
              </a:ext>
            </a:extLst>
          </p:cNvPr>
          <p:cNvSpPr txBox="1"/>
          <p:nvPr/>
        </p:nvSpPr>
        <p:spPr>
          <a:xfrm>
            <a:off x="407368" y="188640"/>
            <a:ext cx="6096000" cy="3416320"/>
          </a:xfrm>
          <a:prstGeom prst="rect">
            <a:avLst/>
          </a:prstGeom>
          <a:noFill/>
        </p:spPr>
        <p:txBody>
          <a:bodyPr wrap="square">
            <a:spAutoFit/>
          </a:bodyPr>
          <a:lstStyle/>
          <a:p>
            <a:r>
              <a:rPr lang="en-IN" dirty="0"/>
              <a:t>global filename</a:t>
            </a:r>
          </a:p>
          <a:p>
            <a:r>
              <a:rPr lang="en-IN" dirty="0"/>
              <a:t>global dataset</a:t>
            </a:r>
          </a:p>
          <a:p>
            <a:r>
              <a:rPr lang="en-IN" dirty="0"/>
              <a:t>global Y, </a:t>
            </a:r>
            <a:r>
              <a:rPr lang="en-IN" dirty="0" err="1"/>
              <a:t>all_data</a:t>
            </a:r>
            <a:endParaRPr lang="en-IN" dirty="0"/>
          </a:p>
          <a:p>
            <a:endParaRPr lang="en-IN" dirty="0"/>
          </a:p>
          <a:p>
            <a:r>
              <a:rPr lang="en-IN" dirty="0"/>
              <a:t>global </a:t>
            </a:r>
            <a:r>
              <a:rPr lang="en-IN" dirty="0" err="1"/>
              <a:t>pilot_X_train</a:t>
            </a:r>
            <a:r>
              <a:rPr lang="en-IN" dirty="0"/>
              <a:t>, </a:t>
            </a:r>
            <a:r>
              <a:rPr lang="en-IN" dirty="0" err="1"/>
              <a:t>pilot_X_test</a:t>
            </a:r>
            <a:r>
              <a:rPr lang="en-IN" dirty="0"/>
              <a:t>, </a:t>
            </a:r>
            <a:r>
              <a:rPr lang="en-IN" dirty="0" err="1"/>
              <a:t>pilot_y_train</a:t>
            </a:r>
            <a:r>
              <a:rPr lang="en-IN" dirty="0"/>
              <a:t>, </a:t>
            </a:r>
            <a:r>
              <a:rPr lang="en-IN" dirty="0" err="1"/>
              <a:t>pilot_y_test</a:t>
            </a:r>
            <a:endParaRPr lang="en-IN" dirty="0"/>
          </a:p>
          <a:p>
            <a:r>
              <a:rPr lang="en-IN" dirty="0"/>
              <a:t>global </a:t>
            </a:r>
            <a:r>
              <a:rPr lang="en-IN" dirty="0" err="1"/>
              <a:t>actuator_X_train</a:t>
            </a:r>
            <a:r>
              <a:rPr lang="en-IN" dirty="0"/>
              <a:t>, </a:t>
            </a:r>
            <a:r>
              <a:rPr lang="en-IN" dirty="0" err="1"/>
              <a:t>actuator_X_test</a:t>
            </a:r>
            <a:r>
              <a:rPr lang="en-IN" dirty="0"/>
              <a:t>, </a:t>
            </a:r>
            <a:r>
              <a:rPr lang="en-IN" dirty="0" err="1"/>
              <a:t>actuator_y_train</a:t>
            </a:r>
            <a:r>
              <a:rPr lang="en-IN" dirty="0"/>
              <a:t>, </a:t>
            </a:r>
            <a:r>
              <a:rPr lang="en-IN" dirty="0" err="1"/>
              <a:t>actuator_y_test</a:t>
            </a:r>
            <a:endParaRPr lang="en-IN" dirty="0"/>
          </a:p>
          <a:p>
            <a:r>
              <a:rPr lang="en-IN" dirty="0"/>
              <a:t>global </a:t>
            </a:r>
            <a:r>
              <a:rPr lang="en-IN" dirty="0" err="1"/>
              <a:t>physical_X_train</a:t>
            </a:r>
            <a:r>
              <a:rPr lang="en-IN" dirty="0"/>
              <a:t>, </a:t>
            </a:r>
            <a:r>
              <a:rPr lang="en-IN" dirty="0" err="1"/>
              <a:t>physical_X_test</a:t>
            </a:r>
            <a:r>
              <a:rPr lang="en-IN" dirty="0"/>
              <a:t>, </a:t>
            </a:r>
            <a:r>
              <a:rPr lang="en-IN" dirty="0" err="1"/>
              <a:t>physical_y_train</a:t>
            </a:r>
            <a:r>
              <a:rPr lang="en-IN" dirty="0"/>
              <a:t>, </a:t>
            </a:r>
            <a:r>
              <a:rPr lang="en-IN" dirty="0" err="1"/>
              <a:t>physical_y_test</a:t>
            </a:r>
            <a:endParaRPr lang="en-IN" dirty="0"/>
          </a:p>
          <a:p>
            <a:r>
              <a:rPr lang="en-IN" dirty="0"/>
              <a:t>global </a:t>
            </a:r>
            <a:r>
              <a:rPr lang="en-IN" dirty="0" err="1"/>
              <a:t>all_X_train</a:t>
            </a:r>
            <a:r>
              <a:rPr lang="en-IN" dirty="0"/>
              <a:t>, </a:t>
            </a:r>
            <a:r>
              <a:rPr lang="en-IN" dirty="0" err="1"/>
              <a:t>all_X_test</a:t>
            </a:r>
            <a:r>
              <a:rPr lang="en-IN" dirty="0"/>
              <a:t>, </a:t>
            </a:r>
            <a:r>
              <a:rPr lang="en-IN" dirty="0" err="1"/>
              <a:t>all_y_train</a:t>
            </a:r>
            <a:r>
              <a:rPr lang="en-IN" dirty="0"/>
              <a:t>, </a:t>
            </a:r>
            <a:r>
              <a:rPr lang="en-IN" dirty="0" err="1"/>
              <a:t>all_y_test</a:t>
            </a:r>
            <a:endParaRPr lang="en-IN" dirty="0"/>
          </a:p>
          <a:p>
            <a:r>
              <a:rPr lang="en-IN" dirty="0"/>
              <a:t>global sensitivity, specificity</a:t>
            </a:r>
          </a:p>
          <a:p>
            <a:r>
              <a:rPr lang="en-IN" dirty="0"/>
              <a:t>global pilot, actuator, physical</a:t>
            </a:r>
          </a:p>
        </p:txBody>
      </p:sp>
      <p:sp>
        <p:nvSpPr>
          <p:cNvPr id="6" name="TextBox 5">
            <a:extLst>
              <a:ext uri="{FF2B5EF4-FFF2-40B4-BE49-F238E27FC236}">
                <a16:creationId xmlns:a16="http://schemas.microsoft.com/office/drawing/2014/main" id="{7FFFD0A0-995C-E7F8-EADF-BA276C953ECB}"/>
              </a:ext>
            </a:extLst>
          </p:cNvPr>
          <p:cNvSpPr txBox="1"/>
          <p:nvPr/>
        </p:nvSpPr>
        <p:spPr>
          <a:xfrm>
            <a:off x="119336" y="3441680"/>
            <a:ext cx="6096000" cy="3416320"/>
          </a:xfrm>
          <a:prstGeom prst="rect">
            <a:avLst/>
          </a:prstGeom>
          <a:noFill/>
        </p:spPr>
        <p:txBody>
          <a:bodyPr wrap="square">
            <a:spAutoFit/>
          </a:bodyPr>
          <a:lstStyle/>
          <a:p>
            <a:r>
              <a:rPr lang="en-IN" dirty="0"/>
              <a:t>def </a:t>
            </a:r>
            <a:r>
              <a:rPr lang="en-IN" dirty="0" err="1"/>
              <a:t>uploadDataset</a:t>
            </a:r>
            <a:r>
              <a:rPr lang="en-IN" dirty="0"/>
              <a:t>():</a:t>
            </a:r>
          </a:p>
          <a:p>
            <a:r>
              <a:rPr lang="en-IN" dirty="0"/>
              <a:t>    global pilot, actuator, physical, Y, </a:t>
            </a:r>
            <a:r>
              <a:rPr lang="en-IN" dirty="0" err="1"/>
              <a:t>all_data</a:t>
            </a:r>
            <a:endParaRPr lang="en-IN" dirty="0"/>
          </a:p>
          <a:p>
            <a:r>
              <a:rPr lang="en-IN" dirty="0"/>
              <a:t>    </a:t>
            </a:r>
            <a:r>
              <a:rPr lang="en-IN" dirty="0" err="1"/>
              <a:t>text.delete</a:t>
            </a:r>
            <a:r>
              <a:rPr lang="en-IN" dirty="0"/>
              <a:t>('1.0', END)</a:t>
            </a:r>
          </a:p>
          <a:p>
            <a:r>
              <a:rPr lang="en-IN" dirty="0"/>
              <a:t>    filename = </a:t>
            </a:r>
            <a:r>
              <a:rPr lang="en-IN" dirty="0" err="1"/>
              <a:t>filedialog.askdirectory</a:t>
            </a:r>
            <a:r>
              <a:rPr lang="en-IN" dirty="0"/>
              <a:t>(</a:t>
            </a:r>
            <a:r>
              <a:rPr lang="en-IN" dirty="0" err="1"/>
              <a:t>initialdir</a:t>
            </a:r>
            <a:r>
              <a:rPr lang="en-IN" dirty="0"/>
              <a:t> = ".")</a:t>
            </a:r>
          </a:p>
          <a:p>
            <a:r>
              <a:rPr lang="en-IN" dirty="0"/>
              <a:t>    pilot = </a:t>
            </a:r>
            <a:r>
              <a:rPr lang="en-IN" dirty="0" err="1"/>
              <a:t>pd.read_csv</a:t>
            </a:r>
            <a:r>
              <a:rPr lang="en-IN" dirty="0"/>
              <a:t>("Dataset/Pilot.csv")</a:t>
            </a:r>
          </a:p>
          <a:p>
            <a:r>
              <a:rPr lang="en-IN" dirty="0"/>
              <a:t>    actuator = </a:t>
            </a:r>
            <a:r>
              <a:rPr lang="en-IN" dirty="0" err="1"/>
              <a:t>pd.read_csv</a:t>
            </a:r>
            <a:r>
              <a:rPr lang="en-IN" dirty="0"/>
              <a:t>("Dataset/Actuators.csv")</a:t>
            </a:r>
          </a:p>
          <a:p>
            <a:r>
              <a:rPr lang="en-IN" dirty="0"/>
              <a:t>    physical = </a:t>
            </a:r>
            <a:r>
              <a:rPr lang="en-IN" dirty="0" err="1"/>
              <a:t>pd.read_csv</a:t>
            </a:r>
            <a:r>
              <a:rPr lang="en-IN" dirty="0"/>
              <a:t>("Dataset/Physical.csv")</a:t>
            </a:r>
          </a:p>
          <a:p>
            <a:r>
              <a:rPr lang="en-IN" dirty="0"/>
              <a:t>    Y = physical['label'].values</a:t>
            </a:r>
          </a:p>
          <a:p>
            <a:r>
              <a:rPr lang="en-IN" dirty="0"/>
              <a:t>    </a:t>
            </a:r>
            <a:r>
              <a:rPr lang="en-IN" dirty="0" err="1"/>
              <a:t>pilot.drop</a:t>
            </a:r>
            <a:r>
              <a:rPr lang="en-IN" dirty="0"/>
              <a:t>(['label'], axis = 1,inplace=True) #read pilot, actuator and physical dataset</a:t>
            </a:r>
          </a:p>
          <a:p>
            <a:r>
              <a:rPr lang="en-IN" dirty="0"/>
              <a:t>    </a:t>
            </a:r>
            <a:r>
              <a:rPr lang="en-IN" dirty="0" err="1"/>
              <a:t>actuator.drop</a:t>
            </a:r>
            <a:r>
              <a:rPr lang="en-IN" dirty="0"/>
              <a:t>(['label'], axis = 1,inplace=True)</a:t>
            </a:r>
          </a:p>
          <a:p>
            <a:r>
              <a:rPr lang="en-IN" dirty="0"/>
              <a:t>    </a:t>
            </a:r>
            <a:r>
              <a:rPr lang="en-IN" dirty="0" err="1"/>
              <a:t>physical.drop</a:t>
            </a:r>
            <a:r>
              <a:rPr lang="en-IN" dirty="0"/>
              <a:t>(['label'], axis = 1,inplace=True)</a:t>
            </a:r>
          </a:p>
        </p:txBody>
      </p:sp>
    </p:spTree>
    <p:extLst>
      <p:ext uri="{BB962C8B-B14F-4D97-AF65-F5344CB8AC3E}">
        <p14:creationId xmlns:p14="http://schemas.microsoft.com/office/powerpoint/2010/main" val="5183988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035CC-67CF-B57D-C27F-594D1831DEEB}"/>
              </a:ext>
            </a:extLst>
          </p:cNvPr>
          <p:cNvSpPr txBox="1"/>
          <p:nvPr/>
        </p:nvSpPr>
        <p:spPr>
          <a:xfrm>
            <a:off x="551384" y="117693"/>
            <a:ext cx="6096000" cy="6740307"/>
          </a:xfrm>
          <a:prstGeom prst="rect">
            <a:avLst/>
          </a:prstGeom>
          <a:noFill/>
        </p:spPr>
        <p:txBody>
          <a:bodyPr wrap="square">
            <a:spAutoFit/>
          </a:bodyPr>
          <a:lstStyle/>
          <a:p>
            <a:r>
              <a:rPr lang="en-IN" dirty="0" err="1"/>
              <a:t>all_data</a:t>
            </a:r>
            <a:r>
              <a:rPr lang="en-IN" dirty="0"/>
              <a:t> = [physical, actuator, pilot] #merge all datasets to train SVM and logistic regression</a:t>
            </a:r>
          </a:p>
          <a:p>
            <a:r>
              <a:rPr lang="en-IN" dirty="0"/>
              <a:t>    </a:t>
            </a:r>
            <a:r>
              <a:rPr lang="en-IN" dirty="0" err="1"/>
              <a:t>all_data</a:t>
            </a:r>
            <a:r>
              <a:rPr lang="en-IN" dirty="0"/>
              <a:t> = </a:t>
            </a:r>
            <a:r>
              <a:rPr lang="en-IN" dirty="0" err="1"/>
              <a:t>pd.concat</a:t>
            </a:r>
            <a:r>
              <a:rPr lang="en-IN" dirty="0"/>
              <a:t>(</a:t>
            </a:r>
            <a:r>
              <a:rPr lang="en-IN" dirty="0" err="1"/>
              <a:t>all_data</a:t>
            </a:r>
            <a:r>
              <a:rPr lang="en-IN" dirty="0"/>
              <a:t>, axis=1)</a:t>
            </a:r>
          </a:p>
          <a:p>
            <a:r>
              <a:rPr lang="en-IN" dirty="0"/>
              <a:t>    </a:t>
            </a:r>
            <a:r>
              <a:rPr lang="en-IN" dirty="0" err="1"/>
              <a:t>text.insert</a:t>
            </a:r>
            <a:r>
              <a:rPr lang="en-IN" dirty="0"/>
              <a:t>(</a:t>
            </a:r>
            <a:r>
              <a:rPr lang="en-IN" dirty="0" err="1"/>
              <a:t>END,"Pilot</a:t>
            </a:r>
            <a:r>
              <a:rPr lang="en-IN" dirty="0"/>
              <a:t> Dataset \n\n")</a:t>
            </a:r>
          </a:p>
          <a:p>
            <a:r>
              <a:rPr lang="en-IN" dirty="0"/>
              <a:t>    </a:t>
            </a:r>
            <a:r>
              <a:rPr lang="en-IN" dirty="0" err="1"/>
              <a:t>text.insert</a:t>
            </a:r>
            <a:r>
              <a:rPr lang="en-IN" dirty="0"/>
              <a:t>(</a:t>
            </a:r>
            <a:r>
              <a:rPr lang="en-IN" dirty="0" err="1"/>
              <a:t>END,str</a:t>
            </a:r>
            <a:r>
              <a:rPr lang="en-IN" dirty="0"/>
              <a:t>(</a:t>
            </a:r>
            <a:r>
              <a:rPr lang="en-IN" dirty="0" err="1"/>
              <a:t>pilot.head</a:t>
            </a:r>
            <a:r>
              <a:rPr lang="en-IN" dirty="0"/>
              <a:t>())+"\n\n")</a:t>
            </a:r>
          </a:p>
          <a:p>
            <a:endParaRPr lang="en-IN" dirty="0"/>
          </a:p>
          <a:p>
            <a:r>
              <a:rPr lang="en-IN" dirty="0"/>
              <a:t>    </a:t>
            </a:r>
            <a:r>
              <a:rPr lang="en-IN" dirty="0" err="1"/>
              <a:t>text.insert</a:t>
            </a:r>
            <a:r>
              <a:rPr lang="en-IN" dirty="0"/>
              <a:t>(</a:t>
            </a:r>
            <a:r>
              <a:rPr lang="en-IN" dirty="0" err="1"/>
              <a:t>END,"Actuator</a:t>
            </a:r>
            <a:r>
              <a:rPr lang="en-IN" dirty="0"/>
              <a:t> Dataset \n\n")</a:t>
            </a:r>
          </a:p>
          <a:p>
            <a:r>
              <a:rPr lang="en-IN" dirty="0"/>
              <a:t>    </a:t>
            </a:r>
            <a:r>
              <a:rPr lang="en-IN" dirty="0" err="1"/>
              <a:t>text.insert</a:t>
            </a:r>
            <a:r>
              <a:rPr lang="en-IN" dirty="0"/>
              <a:t>(</a:t>
            </a:r>
            <a:r>
              <a:rPr lang="en-IN" dirty="0" err="1"/>
              <a:t>END,str</a:t>
            </a:r>
            <a:r>
              <a:rPr lang="en-IN" dirty="0"/>
              <a:t>(</a:t>
            </a:r>
            <a:r>
              <a:rPr lang="en-IN" dirty="0" err="1"/>
              <a:t>actuator.head</a:t>
            </a:r>
            <a:r>
              <a:rPr lang="en-IN" dirty="0"/>
              <a:t>())+"\n\n")</a:t>
            </a:r>
          </a:p>
          <a:p>
            <a:endParaRPr lang="en-IN" dirty="0"/>
          </a:p>
          <a:p>
            <a:r>
              <a:rPr lang="en-IN" dirty="0"/>
              <a:t>    </a:t>
            </a:r>
            <a:r>
              <a:rPr lang="en-IN" dirty="0" err="1"/>
              <a:t>text.insert</a:t>
            </a:r>
            <a:r>
              <a:rPr lang="en-IN" dirty="0"/>
              <a:t>(</a:t>
            </a:r>
            <a:r>
              <a:rPr lang="en-IN" dirty="0" err="1"/>
              <a:t>END,"Physical</a:t>
            </a:r>
            <a:r>
              <a:rPr lang="en-IN" dirty="0"/>
              <a:t> Dataset \n\n")</a:t>
            </a:r>
          </a:p>
          <a:p>
            <a:r>
              <a:rPr lang="en-IN" dirty="0"/>
              <a:t>    </a:t>
            </a:r>
            <a:r>
              <a:rPr lang="en-IN" dirty="0" err="1"/>
              <a:t>text.insert</a:t>
            </a:r>
            <a:r>
              <a:rPr lang="en-IN" dirty="0"/>
              <a:t>(</a:t>
            </a:r>
            <a:r>
              <a:rPr lang="en-IN" dirty="0" err="1"/>
              <a:t>END,str</a:t>
            </a:r>
            <a:r>
              <a:rPr lang="en-IN" dirty="0"/>
              <a:t>(</a:t>
            </a:r>
            <a:r>
              <a:rPr lang="en-IN" dirty="0" err="1"/>
              <a:t>physical.head</a:t>
            </a:r>
            <a:r>
              <a:rPr lang="en-IN" dirty="0"/>
              <a:t>())+"\n\n")</a:t>
            </a:r>
          </a:p>
          <a:p>
            <a:r>
              <a:rPr lang="en-IN" dirty="0"/>
              <a:t>    </a:t>
            </a:r>
            <a:r>
              <a:rPr lang="en-IN" dirty="0" err="1"/>
              <a:t>text.update_idletasks</a:t>
            </a:r>
            <a:r>
              <a:rPr lang="en-IN" dirty="0"/>
              <a:t>()</a:t>
            </a:r>
          </a:p>
          <a:p>
            <a:r>
              <a:rPr lang="en-IN" dirty="0"/>
              <a:t>    labels, count = </a:t>
            </a:r>
            <a:r>
              <a:rPr lang="en-IN" dirty="0" err="1"/>
              <a:t>np.unique</a:t>
            </a:r>
            <a:r>
              <a:rPr lang="en-IN" dirty="0"/>
              <a:t>(Y, </a:t>
            </a:r>
            <a:r>
              <a:rPr lang="en-IN" dirty="0" err="1"/>
              <a:t>return_counts</a:t>
            </a:r>
            <a:r>
              <a:rPr lang="en-IN" dirty="0"/>
              <a:t> = True)</a:t>
            </a:r>
          </a:p>
          <a:p>
            <a:endParaRPr lang="en-IN" dirty="0"/>
          </a:p>
          <a:p>
            <a:r>
              <a:rPr lang="en-IN" dirty="0"/>
              <a:t>    height = count</a:t>
            </a:r>
          </a:p>
          <a:p>
            <a:r>
              <a:rPr lang="en-IN" dirty="0"/>
              <a:t>    bars = ('Not Hard </a:t>
            </a:r>
            <a:r>
              <a:rPr lang="en-IN" dirty="0" err="1"/>
              <a:t>Landing','Hard</a:t>
            </a:r>
            <a:r>
              <a:rPr lang="en-IN" dirty="0"/>
              <a:t> Landing')</a:t>
            </a:r>
          </a:p>
          <a:p>
            <a:r>
              <a:rPr lang="en-IN" dirty="0"/>
              <a:t>    </a:t>
            </a:r>
            <a:r>
              <a:rPr lang="en-IN" dirty="0" err="1"/>
              <a:t>y_pos</a:t>
            </a:r>
            <a:r>
              <a:rPr lang="en-IN" dirty="0"/>
              <a:t> = </a:t>
            </a:r>
            <a:r>
              <a:rPr lang="en-IN" dirty="0" err="1"/>
              <a:t>np.arange</a:t>
            </a:r>
            <a:r>
              <a:rPr lang="en-IN" dirty="0"/>
              <a:t>(</a:t>
            </a:r>
            <a:r>
              <a:rPr lang="en-IN" dirty="0" err="1"/>
              <a:t>len</a:t>
            </a:r>
            <a:r>
              <a:rPr lang="en-IN" dirty="0"/>
              <a:t>(bars))</a:t>
            </a:r>
          </a:p>
          <a:p>
            <a:r>
              <a:rPr lang="en-IN" dirty="0"/>
              <a:t>    </a:t>
            </a:r>
            <a:r>
              <a:rPr lang="en-IN" dirty="0" err="1"/>
              <a:t>plt.bar</a:t>
            </a:r>
            <a:r>
              <a:rPr lang="en-IN" dirty="0"/>
              <a:t>(</a:t>
            </a:r>
            <a:r>
              <a:rPr lang="en-IN" dirty="0" err="1"/>
              <a:t>y_pos</a:t>
            </a:r>
            <a:r>
              <a:rPr lang="en-IN" dirty="0"/>
              <a:t>, height)</a:t>
            </a:r>
          </a:p>
          <a:p>
            <a:r>
              <a:rPr lang="en-IN" dirty="0"/>
              <a:t>    </a:t>
            </a:r>
            <a:r>
              <a:rPr lang="en-IN" dirty="0" err="1"/>
              <a:t>plt.xticks</a:t>
            </a:r>
            <a:r>
              <a:rPr lang="en-IN" dirty="0"/>
              <a:t>(</a:t>
            </a:r>
            <a:r>
              <a:rPr lang="en-IN" dirty="0" err="1"/>
              <a:t>y_pos</a:t>
            </a:r>
            <a:r>
              <a:rPr lang="en-IN" dirty="0"/>
              <a:t>, bars)</a:t>
            </a:r>
          </a:p>
          <a:p>
            <a:r>
              <a:rPr lang="en-IN" dirty="0"/>
              <a:t>    </a:t>
            </a:r>
            <a:r>
              <a:rPr lang="en-IN" dirty="0" err="1"/>
              <a:t>plt.xlabel</a:t>
            </a:r>
            <a:r>
              <a:rPr lang="en-IN" dirty="0"/>
              <a:t>("Landing Type")</a:t>
            </a:r>
          </a:p>
          <a:p>
            <a:r>
              <a:rPr lang="en-IN" dirty="0"/>
              <a:t>    </a:t>
            </a:r>
            <a:r>
              <a:rPr lang="en-IN" dirty="0" err="1"/>
              <a:t>plt.ylabel</a:t>
            </a:r>
            <a:r>
              <a:rPr lang="en-IN" dirty="0"/>
              <a:t>("Counts")</a:t>
            </a:r>
          </a:p>
          <a:p>
            <a:r>
              <a:rPr lang="en-IN" dirty="0"/>
              <a:t>    </a:t>
            </a:r>
            <a:r>
              <a:rPr lang="en-IN" dirty="0" err="1"/>
              <a:t>plt.title</a:t>
            </a:r>
            <a:r>
              <a:rPr lang="en-IN" dirty="0"/>
              <a:t>("Different Landing Graphs in Dataset") </a:t>
            </a:r>
          </a:p>
          <a:p>
            <a:r>
              <a:rPr lang="en-IN" dirty="0"/>
              <a:t>    </a:t>
            </a:r>
            <a:r>
              <a:rPr lang="en-IN" dirty="0" err="1"/>
              <a:t>plt.show</a:t>
            </a:r>
            <a:r>
              <a:rPr lang="en-IN" dirty="0"/>
              <a:t>()</a:t>
            </a:r>
          </a:p>
          <a:p>
            <a:r>
              <a:rPr lang="en-IN" dirty="0"/>
              <a:t>    </a:t>
            </a:r>
          </a:p>
        </p:txBody>
      </p:sp>
    </p:spTree>
    <p:extLst>
      <p:ext uri="{BB962C8B-B14F-4D97-AF65-F5344CB8AC3E}">
        <p14:creationId xmlns:p14="http://schemas.microsoft.com/office/powerpoint/2010/main" val="10573375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844397" y="130302"/>
            <a:ext cx="3774440" cy="452120"/>
          </a:xfrm>
          <a:prstGeom prst="rect">
            <a:avLst/>
          </a:prstGeom>
        </p:spPr>
        <p:txBody>
          <a:bodyPr vert="horz" wrap="square" lIns="0" tIns="12065" rIns="0" bIns="0" rtlCol="0">
            <a:spAutoFit/>
          </a:bodyPr>
          <a:lstStyle/>
          <a:p>
            <a:pPr marL="12700">
              <a:lnSpc>
                <a:spcPct val="100000"/>
              </a:lnSpc>
              <a:spcBef>
                <a:spcPts val="95"/>
              </a:spcBef>
            </a:pPr>
            <a:r>
              <a:rPr sz="2800" spc="-75"/>
              <a:t>TABLE</a:t>
            </a:r>
            <a:r>
              <a:rPr sz="2800" spc="-90"/>
              <a:t> </a:t>
            </a:r>
            <a:r>
              <a:rPr sz="2800" spc="-25"/>
              <a:t>OF</a:t>
            </a:r>
            <a:r>
              <a:rPr sz="2800" spc="-175"/>
              <a:t> </a:t>
            </a:r>
            <a:r>
              <a:rPr sz="2800" spc="-10"/>
              <a:t>CONTENTS</a:t>
            </a:r>
            <a:endParaRPr sz="2800"/>
          </a:p>
        </p:txBody>
      </p:sp>
      <p:sp>
        <p:nvSpPr>
          <p:cNvPr id="4" name="object 4"/>
          <p:cNvSpPr txBox="1"/>
          <p:nvPr/>
        </p:nvSpPr>
        <p:spPr>
          <a:xfrm>
            <a:off x="815434" y="130302"/>
            <a:ext cx="4922520" cy="6694140"/>
          </a:xfrm>
          <a:prstGeom prst="rect">
            <a:avLst/>
          </a:prstGeom>
        </p:spPr>
        <p:txBody>
          <a:bodyPr vert="horz" wrap="square" lIns="0" tIns="149860" rIns="0" bIns="0" rtlCol="0">
            <a:spAutoFit/>
          </a:bodyPr>
          <a:lstStyle/>
          <a:p>
            <a:pPr marL="12700">
              <a:lnSpc>
                <a:spcPct val="100000"/>
              </a:lnSpc>
              <a:spcBef>
                <a:spcPts val="1180"/>
              </a:spcBef>
              <a:tabLst>
                <a:tab pos="354965" algn="l"/>
              </a:tabLst>
            </a:pPr>
            <a:endParaRPr sz="1800" dirty="0">
              <a:latin typeface="Times New Roman"/>
              <a:cs typeface="Times New Roman"/>
            </a:endParaRPr>
          </a:p>
          <a:p>
            <a:pPr marL="354965" indent="-342265">
              <a:lnSpc>
                <a:spcPct val="100000"/>
              </a:lnSpc>
              <a:spcBef>
                <a:spcPts val="1080"/>
              </a:spcBef>
              <a:buAutoNum type="arabicPeriod"/>
              <a:tabLst>
                <a:tab pos="354965" algn="l"/>
              </a:tabLst>
            </a:pPr>
            <a:r>
              <a:rPr spc="-10" dirty="0">
                <a:latin typeface="Times New Roman"/>
                <a:cs typeface="Times New Roman"/>
              </a:rPr>
              <a:t>Abstract</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Existing</a:t>
            </a:r>
            <a:r>
              <a:rPr spc="-45" dirty="0">
                <a:latin typeface="Times New Roman"/>
                <a:cs typeface="Times New Roman"/>
              </a:rPr>
              <a:t> </a:t>
            </a:r>
            <a:r>
              <a:rPr dirty="0">
                <a:latin typeface="Times New Roman"/>
                <a:cs typeface="Times New Roman"/>
              </a:rPr>
              <a:t>System</a:t>
            </a:r>
            <a:r>
              <a:rPr spc="-40" dirty="0">
                <a:latin typeface="Times New Roman"/>
                <a:cs typeface="Times New Roman"/>
              </a:rPr>
              <a:t> </a:t>
            </a:r>
            <a:endParaRPr lang="en-IN" spc="-40"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D</a:t>
            </a:r>
            <a:r>
              <a:rPr lang="en-IN" dirty="0" err="1">
                <a:latin typeface="Times New Roman"/>
                <a:cs typeface="Times New Roman"/>
              </a:rPr>
              <a:t>isadvantages</a:t>
            </a:r>
            <a:r>
              <a:rPr spc="-40" dirty="0">
                <a:latin typeface="Times New Roman"/>
                <a:cs typeface="Times New Roman"/>
              </a:rPr>
              <a:t> </a:t>
            </a:r>
            <a:r>
              <a:rPr dirty="0">
                <a:latin typeface="Times New Roman"/>
                <a:cs typeface="Times New Roman"/>
              </a:rPr>
              <a:t>of</a:t>
            </a:r>
            <a:r>
              <a:rPr spc="-30" dirty="0">
                <a:latin typeface="Times New Roman"/>
                <a:cs typeface="Times New Roman"/>
              </a:rPr>
              <a:t> </a:t>
            </a:r>
            <a:r>
              <a:rPr dirty="0">
                <a:latin typeface="Times New Roman"/>
                <a:cs typeface="Times New Roman"/>
              </a:rPr>
              <a:t>Existing</a:t>
            </a:r>
            <a:r>
              <a:rPr spc="-35" dirty="0">
                <a:latin typeface="Times New Roman"/>
                <a:cs typeface="Times New Roman"/>
              </a:rPr>
              <a:t> </a:t>
            </a:r>
            <a:r>
              <a:rPr spc="-10" dirty="0">
                <a:latin typeface="Times New Roman"/>
                <a:cs typeface="Times New Roman"/>
              </a:rPr>
              <a:t>System</a:t>
            </a:r>
            <a:endParaRPr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Proposed</a:t>
            </a:r>
            <a:r>
              <a:rPr spc="-35" dirty="0">
                <a:latin typeface="Times New Roman"/>
                <a:cs typeface="Times New Roman"/>
              </a:rPr>
              <a:t> </a:t>
            </a:r>
            <a:r>
              <a:rPr dirty="0">
                <a:latin typeface="Times New Roman"/>
                <a:cs typeface="Times New Roman"/>
              </a:rPr>
              <a:t>System</a:t>
            </a:r>
            <a:r>
              <a:rPr spc="-60" dirty="0">
                <a:latin typeface="Times New Roman"/>
                <a:cs typeface="Times New Roman"/>
              </a:rPr>
              <a:t> </a:t>
            </a:r>
            <a:endParaRPr lang="en-IN" spc="-60"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Advantages</a:t>
            </a:r>
            <a:r>
              <a:rPr spc="-50" dirty="0">
                <a:latin typeface="Times New Roman"/>
                <a:cs typeface="Times New Roman"/>
              </a:rPr>
              <a:t> </a:t>
            </a:r>
            <a:r>
              <a:rPr dirty="0">
                <a:latin typeface="Times New Roman"/>
                <a:cs typeface="Times New Roman"/>
              </a:rPr>
              <a:t>of</a:t>
            </a:r>
            <a:r>
              <a:rPr spc="-35" dirty="0">
                <a:latin typeface="Times New Roman"/>
                <a:cs typeface="Times New Roman"/>
              </a:rPr>
              <a:t> </a:t>
            </a:r>
            <a:r>
              <a:rPr spc="-10" dirty="0">
                <a:latin typeface="Times New Roman"/>
                <a:cs typeface="Times New Roman"/>
              </a:rPr>
              <a:t>Proposed System</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System</a:t>
            </a:r>
            <a:r>
              <a:rPr spc="-20" dirty="0">
                <a:latin typeface="Times New Roman"/>
                <a:cs typeface="Times New Roman"/>
              </a:rPr>
              <a:t> </a:t>
            </a:r>
            <a:r>
              <a:rPr spc="-10" dirty="0">
                <a:latin typeface="Times New Roman"/>
                <a:cs typeface="Times New Roman"/>
              </a:rPr>
              <a:t>Requirements</a:t>
            </a:r>
            <a:endParaRPr lang="en-IN"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Novelty</a:t>
            </a:r>
            <a:endParaRPr dirty="0">
              <a:latin typeface="Times New Roman"/>
              <a:cs typeface="Times New Roman"/>
            </a:endParaRPr>
          </a:p>
          <a:p>
            <a:pPr marL="354965" indent="-342265">
              <a:lnSpc>
                <a:spcPct val="100000"/>
              </a:lnSpc>
              <a:spcBef>
                <a:spcPts val="1085"/>
              </a:spcBef>
              <a:buAutoNum type="arabicPeriod"/>
              <a:tabLst>
                <a:tab pos="354965" algn="l"/>
              </a:tabLst>
            </a:pPr>
            <a:r>
              <a:rPr spc="-10" dirty="0">
                <a:latin typeface="Times New Roman"/>
                <a:cs typeface="Times New Roman"/>
              </a:rPr>
              <a:t>System</a:t>
            </a:r>
            <a:r>
              <a:rPr spc="-80" dirty="0">
                <a:latin typeface="Times New Roman"/>
                <a:cs typeface="Times New Roman"/>
              </a:rPr>
              <a:t> </a:t>
            </a:r>
            <a:r>
              <a:rPr spc="-10" dirty="0">
                <a:latin typeface="Times New Roman"/>
                <a:cs typeface="Times New Roman"/>
              </a:rPr>
              <a:t>Architecture</a:t>
            </a:r>
            <a:endParaRPr lang="en-IN" spc="-10" dirty="0">
              <a:latin typeface="Times New Roman"/>
              <a:cs typeface="Times New Roman"/>
            </a:endParaRPr>
          </a:p>
          <a:p>
            <a:pPr marL="354965" indent="-342265">
              <a:lnSpc>
                <a:spcPct val="100000"/>
              </a:lnSpc>
              <a:spcBef>
                <a:spcPts val="1085"/>
              </a:spcBef>
              <a:buAutoNum type="arabicPeriod"/>
              <a:tabLst>
                <a:tab pos="354965" algn="l"/>
              </a:tabLst>
            </a:pPr>
            <a:r>
              <a:rPr lang="en-IN" spc="-10" dirty="0">
                <a:latin typeface="Times New Roman"/>
                <a:cs typeface="Times New Roman"/>
              </a:rPr>
              <a:t>Modules</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UML</a:t>
            </a:r>
            <a:r>
              <a:rPr spc="-90" dirty="0">
                <a:latin typeface="Times New Roman"/>
                <a:cs typeface="Times New Roman"/>
              </a:rPr>
              <a:t> </a:t>
            </a:r>
            <a:r>
              <a:rPr spc="-10" dirty="0">
                <a:latin typeface="Times New Roman"/>
                <a:cs typeface="Times New Roman"/>
              </a:rPr>
              <a:t>Diagrams</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Sample Code</a:t>
            </a:r>
          </a:p>
          <a:p>
            <a:pPr marL="354965" indent="-342265">
              <a:lnSpc>
                <a:spcPct val="100000"/>
              </a:lnSpc>
              <a:spcBef>
                <a:spcPts val="1080"/>
              </a:spcBef>
              <a:buAutoNum type="arabicPeriod"/>
              <a:tabLst>
                <a:tab pos="354965" algn="l"/>
              </a:tabLst>
            </a:pPr>
            <a:r>
              <a:rPr lang="en-IN" spc="-10" dirty="0">
                <a:latin typeface="Times New Roman"/>
                <a:cs typeface="Times New Roman"/>
              </a:rPr>
              <a:t>Results</a:t>
            </a:r>
          </a:p>
          <a:p>
            <a:pPr marL="354965" indent="-342265">
              <a:lnSpc>
                <a:spcPct val="100000"/>
              </a:lnSpc>
              <a:spcBef>
                <a:spcPts val="1080"/>
              </a:spcBef>
              <a:buAutoNum type="arabicPeriod"/>
              <a:tabLst>
                <a:tab pos="354965" algn="l"/>
              </a:tabLst>
            </a:pPr>
            <a:r>
              <a:rPr spc="-10" dirty="0">
                <a:latin typeface="Times New Roman"/>
                <a:cs typeface="Times New Roman"/>
              </a:rPr>
              <a:t>Conclusion</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Future Scope</a:t>
            </a:r>
          </a:p>
          <a:p>
            <a:pPr marL="354965" indent="-342265">
              <a:lnSpc>
                <a:spcPct val="100000"/>
              </a:lnSpc>
              <a:spcBef>
                <a:spcPts val="1080"/>
              </a:spcBef>
              <a:buAutoNum type="arabicPeriod"/>
              <a:tabLst>
                <a:tab pos="354965" algn="l"/>
              </a:tabLst>
            </a:pPr>
            <a:r>
              <a:rPr lang="en-IN" spc="-10" dirty="0">
                <a:latin typeface="Times New Roman"/>
                <a:cs typeface="Times New Roman"/>
              </a:rPr>
              <a:t>References</a:t>
            </a:r>
            <a:endParaRPr dirty="0">
              <a:latin typeface="Times New Roman"/>
              <a:cs typeface="Times New Roman"/>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997C1-3B15-483A-007E-199E80DC6D38}"/>
              </a:ext>
            </a:extLst>
          </p:cNvPr>
          <p:cNvSpPr txBox="1"/>
          <p:nvPr/>
        </p:nvSpPr>
        <p:spPr>
          <a:xfrm>
            <a:off x="335360" y="116632"/>
            <a:ext cx="178837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RESULTS</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E352A-9051-57E0-426A-D990CA49D166}"/>
              </a:ext>
            </a:extLst>
          </p:cNvPr>
          <p:cNvPicPr>
            <a:picLocks noChangeAspect="1"/>
          </p:cNvPicPr>
          <p:nvPr/>
        </p:nvPicPr>
        <p:blipFill>
          <a:blip r:embed="rId2"/>
          <a:stretch>
            <a:fillRect/>
          </a:stretch>
        </p:blipFill>
        <p:spPr>
          <a:xfrm>
            <a:off x="191344" y="637412"/>
            <a:ext cx="5658730" cy="5455883"/>
          </a:xfrm>
          <a:prstGeom prst="rect">
            <a:avLst/>
          </a:prstGeom>
        </p:spPr>
      </p:pic>
      <p:pic>
        <p:nvPicPr>
          <p:cNvPr id="6" name="Picture 5">
            <a:extLst>
              <a:ext uri="{FF2B5EF4-FFF2-40B4-BE49-F238E27FC236}">
                <a16:creationId xmlns:a16="http://schemas.microsoft.com/office/drawing/2014/main" id="{1E1DE44E-7872-EF6D-3C19-93E86AFEB264}"/>
              </a:ext>
            </a:extLst>
          </p:cNvPr>
          <p:cNvPicPr>
            <a:picLocks noChangeAspect="1"/>
          </p:cNvPicPr>
          <p:nvPr/>
        </p:nvPicPr>
        <p:blipFill>
          <a:blip r:embed="rId3"/>
          <a:stretch>
            <a:fillRect/>
          </a:stretch>
        </p:blipFill>
        <p:spPr>
          <a:xfrm>
            <a:off x="6130152" y="637413"/>
            <a:ext cx="6014519" cy="5455882"/>
          </a:xfrm>
          <a:prstGeom prst="rect">
            <a:avLst/>
          </a:prstGeom>
        </p:spPr>
      </p:pic>
    </p:spTree>
    <p:extLst>
      <p:ext uri="{BB962C8B-B14F-4D97-AF65-F5344CB8AC3E}">
        <p14:creationId xmlns:p14="http://schemas.microsoft.com/office/powerpoint/2010/main" val="5956304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BA9438-AA7A-B1C3-3052-D57AB9BB7C39}"/>
              </a:ext>
            </a:extLst>
          </p:cNvPr>
          <p:cNvPicPr>
            <a:picLocks noChangeAspect="1"/>
          </p:cNvPicPr>
          <p:nvPr/>
        </p:nvPicPr>
        <p:blipFill>
          <a:blip r:embed="rId2"/>
          <a:stretch>
            <a:fillRect/>
          </a:stretch>
        </p:blipFill>
        <p:spPr>
          <a:xfrm>
            <a:off x="191344" y="620688"/>
            <a:ext cx="5731510" cy="4896544"/>
          </a:xfrm>
          <a:prstGeom prst="rect">
            <a:avLst/>
          </a:prstGeom>
        </p:spPr>
      </p:pic>
      <p:pic>
        <p:nvPicPr>
          <p:cNvPr id="3" name="Picture 2">
            <a:extLst>
              <a:ext uri="{FF2B5EF4-FFF2-40B4-BE49-F238E27FC236}">
                <a16:creationId xmlns:a16="http://schemas.microsoft.com/office/drawing/2014/main" id="{0D84E29D-6C71-FA2D-6380-E50624C97284}"/>
              </a:ext>
            </a:extLst>
          </p:cNvPr>
          <p:cNvPicPr>
            <a:picLocks noChangeAspect="1"/>
          </p:cNvPicPr>
          <p:nvPr/>
        </p:nvPicPr>
        <p:blipFill>
          <a:blip r:embed="rId3"/>
          <a:stretch>
            <a:fillRect/>
          </a:stretch>
        </p:blipFill>
        <p:spPr>
          <a:xfrm>
            <a:off x="6096000" y="764704"/>
            <a:ext cx="5904656" cy="4752528"/>
          </a:xfrm>
          <a:prstGeom prst="rect">
            <a:avLst/>
          </a:prstGeom>
        </p:spPr>
      </p:pic>
    </p:spTree>
    <p:extLst>
      <p:ext uri="{BB962C8B-B14F-4D97-AF65-F5344CB8AC3E}">
        <p14:creationId xmlns:p14="http://schemas.microsoft.com/office/powerpoint/2010/main" val="9261132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6A43E7-EF9C-7E60-7088-B14A1B8CC487}"/>
              </a:ext>
            </a:extLst>
          </p:cNvPr>
          <p:cNvPicPr>
            <a:picLocks noChangeAspect="1"/>
          </p:cNvPicPr>
          <p:nvPr/>
        </p:nvPicPr>
        <p:blipFill>
          <a:blip r:embed="rId2"/>
          <a:stretch>
            <a:fillRect/>
          </a:stretch>
        </p:blipFill>
        <p:spPr>
          <a:xfrm>
            <a:off x="191344" y="548680"/>
            <a:ext cx="5760640" cy="5256584"/>
          </a:xfrm>
          <a:prstGeom prst="rect">
            <a:avLst/>
          </a:prstGeom>
        </p:spPr>
      </p:pic>
      <p:pic>
        <p:nvPicPr>
          <p:cNvPr id="3" name="Picture 2">
            <a:extLst>
              <a:ext uri="{FF2B5EF4-FFF2-40B4-BE49-F238E27FC236}">
                <a16:creationId xmlns:a16="http://schemas.microsoft.com/office/drawing/2014/main" id="{8947399E-69C6-B68E-645B-04CAED94387F}"/>
              </a:ext>
            </a:extLst>
          </p:cNvPr>
          <p:cNvPicPr>
            <a:picLocks noChangeAspect="1"/>
          </p:cNvPicPr>
          <p:nvPr/>
        </p:nvPicPr>
        <p:blipFill>
          <a:blip r:embed="rId3"/>
          <a:stretch>
            <a:fillRect/>
          </a:stretch>
        </p:blipFill>
        <p:spPr>
          <a:xfrm>
            <a:off x="6096000" y="692696"/>
            <a:ext cx="5904656" cy="5112568"/>
          </a:xfrm>
          <a:prstGeom prst="rect">
            <a:avLst/>
          </a:prstGeom>
        </p:spPr>
      </p:pic>
    </p:spTree>
    <p:extLst>
      <p:ext uri="{BB962C8B-B14F-4D97-AF65-F5344CB8AC3E}">
        <p14:creationId xmlns:p14="http://schemas.microsoft.com/office/powerpoint/2010/main" val="18152294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C89ECB-7D9A-D528-E765-269C179AC4F8}"/>
              </a:ext>
            </a:extLst>
          </p:cNvPr>
          <p:cNvPicPr>
            <a:picLocks noChangeAspect="1"/>
          </p:cNvPicPr>
          <p:nvPr/>
        </p:nvPicPr>
        <p:blipFill>
          <a:blip r:embed="rId2"/>
          <a:stretch>
            <a:fillRect/>
          </a:stretch>
        </p:blipFill>
        <p:spPr>
          <a:xfrm>
            <a:off x="191344" y="548680"/>
            <a:ext cx="5731510" cy="5040560"/>
          </a:xfrm>
          <a:prstGeom prst="rect">
            <a:avLst/>
          </a:prstGeom>
        </p:spPr>
      </p:pic>
      <p:pic>
        <p:nvPicPr>
          <p:cNvPr id="3" name="Picture 2">
            <a:extLst>
              <a:ext uri="{FF2B5EF4-FFF2-40B4-BE49-F238E27FC236}">
                <a16:creationId xmlns:a16="http://schemas.microsoft.com/office/drawing/2014/main" id="{08B070F4-064A-1D04-093A-30CCBD0B3DB6}"/>
              </a:ext>
            </a:extLst>
          </p:cNvPr>
          <p:cNvPicPr>
            <a:picLocks noChangeAspect="1"/>
          </p:cNvPicPr>
          <p:nvPr/>
        </p:nvPicPr>
        <p:blipFill>
          <a:blip r:embed="rId3"/>
          <a:stretch>
            <a:fillRect/>
          </a:stretch>
        </p:blipFill>
        <p:spPr>
          <a:xfrm>
            <a:off x="6269146" y="692696"/>
            <a:ext cx="5731510" cy="4896544"/>
          </a:xfrm>
          <a:prstGeom prst="rect">
            <a:avLst/>
          </a:prstGeom>
        </p:spPr>
      </p:pic>
    </p:spTree>
    <p:extLst>
      <p:ext uri="{BB962C8B-B14F-4D97-AF65-F5344CB8AC3E}">
        <p14:creationId xmlns:p14="http://schemas.microsoft.com/office/powerpoint/2010/main" val="1542220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D67298-6B14-FC4C-C848-7E3C6061C114}"/>
              </a:ext>
            </a:extLst>
          </p:cNvPr>
          <p:cNvPicPr>
            <a:picLocks noChangeAspect="1"/>
          </p:cNvPicPr>
          <p:nvPr/>
        </p:nvPicPr>
        <p:blipFill>
          <a:blip r:embed="rId2"/>
          <a:stretch>
            <a:fillRect/>
          </a:stretch>
        </p:blipFill>
        <p:spPr>
          <a:xfrm>
            <a:off x="263352" y="764704"/>
            <a:ext cx="5731510" cy="4968552"/>
          </a:xfrm>
          <a:prstGeom prst="rect">
            <a:avLst/>
          </a:prstGeom>
        </p:spPr>
      </p:pic>
      <p:pic>
        <p:nvPicPr>
          <p:cNvPr id="3" name="Picture 2">
            <a:extLst>
              <a:ext uri="{FF2B5EF4-FFF2-40B4-BE49-F238E27FC236}">
                <a16:creationId xmlns:a16="http://schemas.microsoft.com/office/drawing/2014/main" id="{16AF5B5D-2BFA-E5AF-6B7D-A6A4BC667999}"/>
              </a:ext>
            </a:extLst>
          </p:cNvPr>
          <p:cNvPicPr>
            <a:picLocks noChangeAspect="1"/>
          </p:cNvPicPr>
          <p:nvPr/>
        </p:nvPicPr>
        <p:blipFill>
          <a:blip r:embed="rId3"/>
          <a:stretch>
            <a:fillRect/>
          </a:stretch>
        </p:blipFill>
        <p:spPr>
          <a:xfrm>
            <a:off x="6216231" y="836712"/>
            <a:ext cx="5731510" cy="4968552"/>
          </a:xfrm>
          <a:prstGeom prst="rect">
            <a:avLst/>
          </a:prstGeom>
        </p:spPr>
      </p:pic>
    </p:spTree>
    <p:extLst>
      <p:ext uri="{BB962C8B-B14F-4D97-AF65-F5344CB8AC3E}">
        <p14:creationId xmlns:p14="http://schemas.microsoft.com/office/powerpoint/2010/main" val="36790146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B9D055-27D8-E953-CD4F-A2220B1E472E}"/>
              </a:ext>
            </a:extLst>
          </p:cNvPr>
          <p:cNvPicPr>
            <a:picLocks noChangeAspect="1"/>
          </p:cNvPicPr>
          <p:nvPr/>
        </p:nvPicPr>
        <p:blipFill>
          <a:blip r:embed="rId2"/>
          <a:stretch>
            <a:fillRect/>
          </a:stretch>
        </p:blipFill>
        <p:spPr>
          <a:xfrm>
            <a:off x="911424" y="980728"/>
            <a:ext cx="8580544" cy="4824536"/>
          </a:xfrm>
          <a:prstGeom prst="rect">
            <a:avLst/>
          </a:prstGeom>
        </p:spPr>
      </p:pic>
    </p:spTree>
    <p:extLst>
      <p:ext uri="{BB962C8B-B14F-4D97-AF65-F5344CB8AC3E}">
        <p14:creationId xmlns:p14="http://schemas.microsoft.com/office/powerpoint/2010/main" val="7025200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339ED-6D17-AC40-DDA4-4DF7FB898395}"/>
              </a:ext>
            </a:extLst>
          </p:cNvPr>
          <p:cNvSpPr txBox="1"/>
          <p:nvPr/>
        </p:nvSpPr>
        <p:spPr>
          <a:xfrm>
            <a:off x="407368" y="332656"/>
            <a:ext cx="29482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499497-F71A-DE72-1D4E-491DC67338D3}"/>
              </a:ext>
            </a:extLst>
          </p:cNvPr>
          <p:cNvSpPr txBox="1"/>
          <p:nvPr/>
        </p:nvSpPr>
        <p:spPr>
          <a:xfrm>
            <a:off x="623392" y="980728"/>
            <a:ext cx="10585176" cy="128907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future scopes aim to enhance the system's capabilities, improve flight safety, and provide more comprehensive support to pilots, air traffic controllers, and other stakeholders involved in the landing phase of commercial flights.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17C6E6-3220-5EDD-3670-0041CC00D734}"/>
              </a:ext>
            </a:extLst>
          </p:cNvPr>
          <p:cNvPicPr>
            <a:picLocks noChangeAspect="1"/>
          </p:cNvPicPr>
          <p:nvPr/>
        </p:nvPicPr>
        <p:blipFill>
          <a:blip r:embed="rId2"/>
          <a:stretch>
            <a:fillRect/>
          </a:stretch>
        </p:blipFill>
        <p:spPr>
          <a:xfrm>
            <a:off x="1271464" y="2708920"/>
            <a:ext cx="6287377" cy="3543795"/>
          </a:xfrm>
          <a:prstGeom prst="rect">
            <a:avLst/>
          </a:prstGeom>
        </p:spPr>
      </p:pic>
    </p:spTree>
    <p:extLst>
      <p:ext uri="{BB962C8B-B14F-4D97-AF65-F5344CB8AC3E}">
        <p14:creationId xmlns:p14="http://schemas.microsoft.com/office/powerpoint/2010/main" val="32016206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BC4FD-A02C-FE12-3899-3D837B285738}"/>
              </a:ext>
            </a:extLst>
          </p:cNvPr>
          <p:cNvSpPr txBox="1"/>
          <p:nvPr/>
        </p:nvSpPr>
        <p:spPr>
          <a:xfrm>
            <a:off x="623392" y="332656"/>
            <a:ext cx="295232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9C317D-B3C9-E1F2-4025-D9267710E92C}"/>
              </a:ext>
            </a:extLst>
          </p:cNvPr>
          <p:cNvSpPr txBox="1"/>
          <p:nvPr/>
        </p:nvSpPr>
        <p:spPr>
          <a:xfrm>
            <a:off x="623392" y="1196753"/>
            <a:ext cx="10945216"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[1] Boeing Commercial Airplanes. Statistical summary of commercial jet airplane accidents–worldwide operations| 1959–2017. Aviation </a:t>
            </a:r>
            <a:r>
              <a:rPr lang="en-IN" dirty="0" err="1">
                <a:latin typeface="Times New Roman" panose="02020603050405020304" pitchFamily="18" charset="0"/>
                <a:cs typeface="Times New Roman" panose="02020603050405020304" pitchFamily="18" charset="0"/>
              </a:rPr>
              <a:t>Saf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Seattle,WA</a:t>
            </a:r>
            <a:r>
              <a:rPr lang="en-IN" dirty="0">
                <a:latin typeface="Times New Roman" panose="02020603050405020304" pitchFamily="18" charset="0"/>
                <a:cs typeface="Times New Roman" panose="02020603050405020304" pitchFamily="18" charset="0"/>
              </a:rPr>
              <a:t>, USA, 2018.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[2] European Aviation Safety Agency. Developing standardised </a:t>
            </a:r>
            <a:r>
              <a:rPr lang="en-IN" dirty="0" err="1">
                <a:latin typeface="Times New Roman" panose="02020603050405020304" pitchFamily="18" charset="0"/>
                <a:cs typeface="Times New Roman" panose="02020603050405020304" pitchFamily="18" charset="0"/>
              </a:rPr>
              <a:t>fdm</a:t>
            </a:r>
            <a:r>
              <a:rPr lang="en-IN" dirty="0">
                <a:latin typeface="Times New Roman" panose="02020603050405020304" pitchFamily="18" charset="0"/>
                <a:cs typeface="Times New Roman" panose="02020603050405020304" pitchFamily="18" charset="0"/>
              </a:rPr>
              <a:t>-based indicators. Technical report, European Aviation Safety Agency,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[3] Federal Aviation Administration. Advisory circular ac no: 91-79a mitigating the risks of a runway overrun upon landing. Technical report, Federal Aviation Administration,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[4] Michael Coker and Lead Safety Pilot. Why and when to perform a </a:t>
            </a:r>
            <a:r>
              <a:rPr lang="en-IN" dirty="0" err="1">
                <a:latin typeface="Times New Roman" panose="02020603050405020304" pitchFamily="18" charset="0"/>
                <a:cs typeface="Times New Roman" panose="02020603050405020304" pitchFamily="18" charset="0"/>
              </a:rPr>
              <a:t>goaround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maneuver</a:t>
            </a:r>
            <a:r>
              <a:rPr lang="en-IN" dirty="0">
                <a:latin typeface="Times New Roman" panose="02020603050405020304" pitchFamily="18" charset="0"/>
                <a:cs typeface="Times New Roman" panose="02020603050405020304" pitchFamily="18" charset="0"/>
              </a:rPr>
              <a:t>. Boeing Edge, 2014:5– 11, 2014.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Tzvetomir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Blajev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andWCurtis</a:t>
            </a:r>
            <a:r>
              <a:rPr lang="en-IN" dirty="0">
                <a:latin typeface="Times New Roman" panose="02020603050405020304" pitchFamily="18" charset="0"/>
                <a:cs typeface="Times New Roman" panose="02020603050405020304" pitchFamily="18" charset="0"/>
              </a:rPr>
              <a:t>. Go-around decision making and execution project: Final report to flight safety foundation. Flight Safety Foundation, March, 2017.</a:t>
            </a:r>
          </a:p>
        </p:txBody>
      </p:sp>
    </p:spTree>
    <p:extLst>
      <p:ext uri="{BB962C8B-B14F-4D97-AF65-F5344CB8AC3E}">
        <p14:creationId xmlns:p14="http://schemas.microsoft.com/office/powerpoint/2010/main" val="23732217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210425" y="0"/>
            <a:ext cx="4981575" cy="6765034"/>
          </a:xfrm>
          <a:prstGeom prst="rect">
            <a:avLst/>
          </a:prstGeom>
        </p:spPr>
      </p:pic>
      <p:sp>
        <p:nvSpPr>
          <p:cNvPr id="3" name="object 3"/>
          <p:cNvSpPr txBox="1">
            <a:spLocks noGrp="1"/>
          </p:cNvSpPr>
          <p:nvPr>
            <p:ph type="title"/>
          </p:nvPr>
        </p:nvSpPr>
        <p:spPr>
          <a:xfrm>
            <a:off x="603606" y="609600"/>
            <a:ext cx="10984788" cy="569771"/>
          </a:xfrm>
          <a:prstGeom prst="rect">
            <a:avLst/>
          </a:prstGeom>
        </p:spPr>
        <p:txBody>
          <a:bodyPr vert="horz" wrap="square" lIns="0" tIns="137541" rIns="0" bIns="0" rtlCol="0">
            <a:spAutoFit/>
          </a:bodyPr>
          <a:lstStyle/>
          <a:p>
            <a:pPr marL="12700">
              <a:lnSpc>
                <a:spcPct val="100000"/>
              </a:lnSpc>
              <a:spcBef>
                <a:spcPts val="95"/>
              </a:spcBef>
            </a:pPr>
            <a:r>
              <a:rPr sz="2800" spc="-10" dirty="0"/>
              <a:t>CONCLUSION</a:t>
            </a:r>
          </a:p>
        </p:txBody>
      </p:sp>
      <p:sp>
        <p:nvSpPr>
          <p:cNvPr id="4" name="object 4"/>
          <p:cNvSpPr txBox="1">
            <a:spLocks noGrp="1"/>
          </p:cNvSpPr>
          <p:nvPr>
            <p:ph type="body" idx="1"/>
          </p:nvPr>
        </p:nvSpPr>
        <p:spPr>
          <a:xfrm>
            <a:off x="1138834" y="1374774"/>
            <a:ext cx="10217150" cy="3701911"/>
          </a:xfrm>
          <a:prstGeom prst="rect">
            <a:avLst/>
          </a:prstGeom>
        </p:spPr>
        <p:txBody>
          <a:bodyPr vert="horz" wrap="square" lIns="0" tIns="12065" rIns="0" bIns="0" rtlCol="0">
            <a:spAutoFit/>
          </a:bodyPr>
          <a:lstStyle/>
          <a:p>
            <a:pPr marL="12700" algn="just">
              <a:lnSpc>
                <a:spcPct val="150000"/>
              </a:lnSpc>
              <a:spcBef>
                <a:spcPts val="95"/>
              </a:spcBef>
              <a:tabLst>
                <a:tab pos="299085" algn="l"/>
              </a:tabLst>
            </a:pPr>
            <a:r>
              <a:rPr sz="1800" dirty="0"/>
              <a:t>The</a:t>
            </a:r>
            <a:r>
              <a:rPr sz="1800" spc="-45" dirty="0"/>
              <a:t> </a:t>
            </a:r>
            <a:r>
              <a:rPr sz="1800" dirty="0"/>
              <a:t>project</a:t>
            </a:r>
            <a:r>
              <a:rPr sz="1800" spc="-20" dirty="0"/>
              <a:t> </a:t>
            </a:r>
            <a:r>
              <a:rPr sz="1800" spc="-10" dirty="0"/>
              <a:t>"E-</a:t>
            </a:r>
            <a:r>
              <a:rPr sz="1800" dirty="0"/>
              <a:t>Pilots:</a:t>
            </a:r>
            <a:r>
              <a:rPr sz="1800" spc="-85" dirty="0"/>
              <a:t> </a:t>
            </a:r>
            <a:r>
              <a:rPr sz="1800" dirty="0"/>
              <a:t>A</a:t>
            </a:r>
            <a:r>
              <a:rPr sz="1800" spc="-100" dirty="0"/>
              <a:t> </a:t>
            </a:r>
            <a:r>
              <a:rPr sz="1800" dirty="0"/>
              <a:t>System</a:t>
            </a:r>
            <a:r>
              <a:rPr sz="1800" spc="-5" dirty="0"/>
              <a:t> </a:t>
            </a:r>
            <a:r>
              <a:rPr sz="1800" dirty="0"/>
              <a:t>to</a:t>
            </a:r>
            <a:r>
              <a:rPr sz="1800" spc="-30" dirty="0"/>
              <a:t> </a:t>
            </a:r>
            <a:r>
              <a:rPr sz="1800" dirty="0"/>
              <a:t>Predict</a:t>
            </a:r>
            <a:r>
              <a:rPr sz="1800" spc="-10" dirty="0"/>
              <a:t> </a:t>
            </a:r>
            <a:r>
              <a:rPr sz="1800" dirty="0"/>
              <a:t>Hard</a:t>
            </a:r>
            <a:r>
              <a:rPr sz="1800" spc="-20" dirty="0"/>
              <a:t> </a:t>
            </a:r>
            <a:r>
              <a:rPr sz="1800" dirty="0"/>
              <a:t>Landing</a:t>
            </a:r>
            <a:r>
              <a:rPr sz="1800" spc="-25" dirty="0"/>
              <a:t> </a:t>
            </a:r>
            <a:r>
              <a:rPr sz="1800" dirty="0"/>
              <a:t>During</a:t>
            </a:r>
            <a:r>
              <a:rPr sz="1800" spc="-30" dirty="0"/>
              <a:t> </a:t>
            </a:r>
            <a:r>
              <a:rPr sz="1800" dirty="0"/>
              <a:t>the</a:t>
            </a:r>
            <a:r>
              <a:rPr sz="1800" spc="-100" dirty="0"/>
              <a:t> </a:t>
            </a:r>
            <a:r>
              <a:rPr sz="1800" dirty="0"/>
              <a:t>Approach</a:t>
            </a:r>
            <a:r>
              <a:rPr sz="1800" spc="-30" dirty="0"/>
              <a:t> </a:t>
            </a:r>
            <a:r>
              <a:rPr sz="1800" dirty="0"/>
              <a:t>Phase</a:t>
            </a:r>
            <a:r>
              <a:rPr sz="1800" spc="-30" dirty="0"/>
              <a:t> </a:t>
            </a:r>
            <a:r>
              <a:rPr sz="1800" dirty="0"/>
              <a:t>of</a:t>
            </a:r>
            <a:r>
              <a:rPr sz="1800" spc="-30" dirty="0"/>
              <a:t> </a:t>
            </a:r>
            <a:r>
              <a:rPr sz="1800" dirty="0"/>
              <a:t>Commercial</a:t>
            </a:r>
            <a:r>
              <a:rPr sz="1800" spc="15" dirty="0"/>
              <a:t> </a:t>
            </a:r>
            <a:r>
              <a:rPr sz="1800" dirty="0"/>
              <a:t>Flights"</a:t>
            </a:r>
            <a:r>
              <a:rPr sz="1800" spc="-20" dirty="0"/>
              <a:t> </a:t>
            </a:r>
            <a:r>
              <a:rPr sz="1800" dirty="0"/>
              <a:t>aims</a:t>
            </a:r>
            <a:r>
              <a:rPr sz="1800" spc="10" dirty="0"/>
              <a:t> </a:t>
            </a:r>
            <a:r>
              <a:rPr sz="1800" spc="-25" dirty="0"/>
              <a:t>to</a:t>
            </a:r>
            <a:r>
              <a:rPr lang="en-IN" sz="1800" spc="-25" dirty="0"/>
              <a:t> </a:t>
            </a:r>
            <a:r>
              <a:rPr sz="1800" dirty="0"/>
              <a:t>enhance</a:t>
            </a:r>
            <a:r>
              <a:rPr sz="1800" spc="-45" dirty="0"/>
              <a:t> </a:t>
            </a:r>
            <a:r>
              <a:rPr sz="1800" dirty="0"/>
              <a:t>flight</a:t>
            </a:r>
            <a:r>
              <a:rPr sz="1800" spc="-40" dirty="0"/>
              <a:t> </a:t>
            </a:r>
            <a:r>
              <a:rPr sz="1800" dirty="0"/>
              <a:t>safety</a:t>
            </a:r>
            <a:r>
              <a:rPr sz="1800" spc="-35" dirty="0"/>
              <a:t> </a:t>
            </a:r>
            <a:r>
              <a:rPr sz="1800" dirty="0"/>
              <a:t>by</a:t>
            </a:r>
            <a:r>
              <a:rPr sz="1800" spc="-45" dirty="0"/>
              <a:t> </a:t>
            </a:r>
            <a:r>
              <a:rPr sz="1800" dirty="0"/>
              <a:t>predicting</a:t>
            </a:r>
            <a:r>
              <a:rPr sz="1800" spc="-30" dirty="0"/>
              <a:t> </a:t>
            </a:r>
            <a:r>
              <a:rPr sz="1800" dirty="0"/>
              <a:t>the</a:t>
            </a:r>
            <a:r>
              <a:rPr sz="1800" spc="-40" dirty="0"/>
              <a:t> </a:t>
            </a:r>
            <a:r>
              <a:rPr sz="1800" dirty="0"/>
              <a:t>likelihood</a:t>
            </a:r>
            <a:r>
              <a:rPr sz="1800" spc="-35" dirty="0"/>
              <a:t> </a:t>
            </a:r>
            <a:r>
              <a:rPr sz="1800" dirty="0"/>
              <a:t>of</a:t>
            </a:r>
            <a:r>
              <a:rPr sz="1800" spc="-55" dirty="0"/>
              <a:t> </a:t>
            </a:r>
            <a:r>
              <a:rPr sz="1800" dirty="0"/>
              <a:t>hard</a:t>
            </a:r>
            <a:r>
              <a:rPr sz="1800" spc="-40" dirty="0"/>
              <a:t> </a:t>
            </a:r>
            <a:r>
              <a:rPr sz="1800" dirty="0"/>
              <a:t>landings.</a:t>
            </a:r>
            <a:r>
              <a:rPr sz="1800" spc="-65" dirty="0"/>
              <a:t> </a:t>
            </a:r>
            <a:r>
              <a:rPr sz="1800" dirty="0"/>
              <a:t>The</a:t>
            </a:r>
            <a:r>
              <a:rPr sz="1800" spc="-50" dirty="0"/>
              <a:t> </a:t>
            </a:r>
            <a:r>
              <a:rPr sz="1800" dirty="0"/>
              <a:t>system</a:t>
            </a:r>
            <a:r>
              <a:rPr sz="1800" spc="-25" dirty="0"/>
              <a:t> </a:t>
            </a:r>
            <a:r>
              <a:rPr sz="1800" dirty="0"/>
              <a:t>utilizes</a:t>
            </a:r>
            <a:r>
              <a:rPr sz="1800" spc="-20" dirty="0"/>
              <a:t> </a:t>
            </a:r>
            <a:r>
              <a:rPr sz="1800" dirty="0"/>
              <a:t>machine learning</a:t>
            </a:r>
            <a:r>
              <a:rPr sz="1800" spc="-30" dirty="0"/>
              <a:t> </a:t>
            </a:r>
            <a:r>
              <a:rPr sz="1800" dirty="0"/>
              <a:t>algorithms, </a:t>
            </a:r>
            <a:r>
              <a:rPr sz="1800" spc="-20" dirty="0"/>
              <a:t>such</a:t>
            </a:r>
            <a:r>
              <a:rPr lang="en-IN" sz="1800" spc="-20" dirty="0"/>
              <a:t> </a:t>
            </a:r>
            <a:r>
              <a:rPr sz="1800" dirty="0"/>
              <a:t>as</a:t>
            </a:r>
            <a:r>
              <a:rPr sz="1800" spc="-35" dirty="0"/>
              <a:t> </a:t>
            </a:r>
            <a:r>
              <a:rPr sz="1800" dirty="0"/>
              <a:t>decision</a:t>
            </a:r>
            <a:r>
              <a:rPr sz="1800" spc="-25" dirty="0"/>
              <a:t> </a:t>
            </a:r>
            <a:r>
              <a:rPr sz="1800" dirty="0"/>
              <a:t>trees</a:t>
            </a:r>
            <a:r>
              <a:rPr sz="1800" spc="-20" dirty="0"/>
              <a:t> </a:t>
            </a:r>
            <a:r>
              <a:rPr sz="1800" dirty="0"/>
              <a:t>and</a:t>
            </a:r>
            <a:r>
              <a:rPr sz="1800" spc="-35" dirty="0"/>
              <a:t> </a:t>
            </a:r>
            <a:r>
              <a:rPr sz="1800" dirty="0"/>
              <a:t>SGD</a:t>
            </a:r>
            <a:r>
              <a:rPr sz="1800" spc="-45" dirty="0"/>
              <a:t> </a:t>
            </a:r>
            <a:r>
              <a:rPr sz="1800" dirty="0"/>
              <a:t>classifiers,</a:t>
            </a:r>
            <a:r>
              <a:rPr sz="1800" spc="15" dirty="0"/>
              <a:t> </a:t>
            </a:r>
            <a:r>
              <a:rPr sz="1800" dirty="0"/>
              <a:t>to</a:t>
            </a:r>
            <a:r>
              <a:rPr sz="1800" spc="-35" dirty="0"/>
              <a:t> </a:t>
            </a:r>
            <a:r>
              <a:rPr sz="1800" dirty="0"/>
              <a:t>analyze</a:t>
            </a:r>
            <a:r>
              <a:rPr sz="1800" spc="-15" dirty="0"/>
              <a:t> </a:t>
            </a:r>
            <a:r>
              <a:rPr sz="1800" dirty="0"/>
              <a:t>historical</a:t>
            </a:r>
            <a:r>
              <a:rPr sz="1800" spc="-10" dirty="0"/>
              <a:t> </a:t>
            </a:r>
            <a:r>
              <a:rPr sz="1800" dirty="0"/>
              <a:t>flight</a:t>
            </a:r>
            <a:r>
              <a:rPr sz="1800" spc="-30" dirty="0"/>
              <a:t> </a:t>
            </a:r>
            <a:r>
              <a:rPr sz="1800" dirty="0"/>
              <a:t>data</a:t>
            </a:r>
            <a:r>
              <a:rPr sz="1800" spc="-30" dirty="0"/>
              <a:t> </a:t>
            </a:r>
            <a:r>
              <a:rPr sz="1800" dirty="0"/>
              <a:t>and</a:t>
            </a:r>
            <a:r>
              <a:rPr sz="1800" spc="-35" dirty="0"/>
              <a:t> </a:t>
            </a:r>
            <a:r>
              <a:rPr sz="1800" dirty="0"/>
              <a:t>generate</a:t>
            </a:r>
            <a:r>
              <a:rPr sz="1800" spc="-15" dirty="0"/>
              <a:t> </a:t>
            </a:r>
            <a:r>
              <a:rPr sz="1800" dirty="0"/>
              <a:t>predictions.</a:t>
            </a:r>
            <a:r>
              <a:rPr sz="1800" spc="-20" dirty="0"/>
              <a:t> </a:t>
            </a:r>
            <a:r>
              <a:rPr sz="1800" dirty="0"/>
              <a:t>By</a:t>
            </a:r>
            <a:r>
              <a:rPr sz="1800" spc="-35" dirty="0"/>
              <a:t> </a:t>
            </a:r>
            <a:r>
              <a:rPr sz="1800" dirty="0"/>
              <a:t>providing</a:t>
            </a:r>
            <a:r>
              <a:rPr sz="1800" spc="-35" dirty="0"/>
              <a:t> </a:t>
            </a:r>
            <a:r>
              <a:rPr sz="1800" spc="-10" dirty="0"/>
              <a:t>early </a:t>
            </a:r>
            <a:r>
              <a:rPr sz="1800" dirty="0"/>
              <a:t>warnings</a:t>
            </a:r>
            <a:r>
              <a:rPr sz="1800" spc="-35" dirty="0"/>
              <a:t> </a:t>
            </a:r>
            <a:r>
              <a:rPr sz="1800" dirty="0"/>
              <a:t>and</a:t>
            </a:r>
            <a:r>
              <a:rPr sz="1800" spc="-45" dirty="0"/>
              <a:t> </a:t>
            </a:r>
            <a:r>
              <a:rPr sz="1800" dirty="0"/>
              <a:t>proactive</a:t>
            </a:r>
            <a:r>
              <a:rPr sz="1800" spc="-25" dirty="0"/>
              <a:t> </a:t>
            </a:r>
            <a:r>
              <a:rPr sz="1800" dirty="0"/>
              <a:t>measures,</a:t>
            </a:r>
            <a:r>
              <a:rPr sz="1800" spc="10" dirty="0"/>
              <a:t> </a:t>
            </a:r>
            <a:r>
              <a:rPr sz="1800" dirty="0"/>
              <a:t>the</a:t>
            </a:r>
            <a:r>
              <a:rPr sz="1800" spc="-40" dirty="0"/>
              <a:t> </a:t>
            </a:r>
            <a:r>
              <a:rPr sz="1800" dirty="0"/>
              <a:t>system</a:t>
            </a:r>
            <a:r>
              <a:rPr sz="1800" spc="-25" dirty="0"/>
              <a:t> </a:t>
            </a:r>
            <a:r>
              <a:rPr sz="1800" dirty="0"/>
              <a:t>can</a:t>
            </a:r>
            <a:r>
              <a:rPr sz="1800" spc="-30" dirty="0"/>
              <a:t> </a:t>
            </a:r>
            <a:r>
              <a:rPr sz="1800" dirty="0"/>
              <a:t>assist</a:t>
            </a:r>
            <a:r>
              <a:rPr sz="1800" spc="-25" dirty="0"/>
              <a:t> </a:t>
            </a:r>
            <a:r>
              <a:rPr sz="1800" dirty="0"/>
              <a:t>pilots</a:t>
            </a:r>
            <a:r>
              <a:rPr sz="1800" spc="-35" dirty="0"/>
              <a:t> </a:t>
            </a:r>
            <a:r>
              <a:rPr sz="1800" dirty="0"/>
              <a:t>and</a:t>
            </a:r>
            <a:r>
              <a:rPr sz="1800" spc="-40" dirty="0"/>
              <a:t> </a:t>
            </a:r>
            <a:r>
              <a:rPr sz="1800" dirty="0"/>
              <a:t>air</a:t>
            </a:r>
            <a:r>
              <a:rPr sz="1800" spc="-35" dirty="0"/>
              <a:t> </a:t>
            </a:r>
            <a:r>
              <a:rPr sz="1800" dirty="0"/>
              <a:t>traffic</a:t>
            </a:r>
            <a:r>
              <a:rPr sz="1800" spc="-30" dirty="0"/>
              <a:t> </a:t>
            </a:r>
            <a:r>
              <a:rPr sz="1800" dirty="0"/>
              <a:t>controllers</a:t>
            </a:r>
            <a:r>
              <a:rPr sz="1800" spc="-15" dirty="0"/>
              <a:t> </a:t>
            </a:r>
            <a:r>
              <a:rPr sz="1800" dirty="0"/>
              <a:t>in</a:t>
            </a:r>
            <a:r>
              <a:rPr sz="1800" spc="-30" dirty="0"/>
              <a:t> </a:t>
            </a:r>
            <a:r>
              <a:rPr sz="1800" dirty="0"/>
              <a:t>mitigating</a:t>
            </a:r>
            <a:r>
              <a:rPr sz="1800" spc="5" dirty="0"/>
              <a:t> </a:t>
            </a:r>
            <a:r>
              <a:rPr sz="1800" dirty="0"/>
              <a:t>the</a:t>
            </a:r>
            <a:r>
              <a:rPr sz="1800" spc="-40" dirty="0"/>
              <a:t> </a:t>
            </a:r>
            <a:r>
              <a:rPr sz="1800" dirty="0"/>
              <a:t>risk</a:t>
            </a:r>
            <a:r>
              <a:rPr sz="1800" spc="-30" dirty="0"/>
              <a:t> </a:t>
            </a:r>
            <a:r>
              <a:rPr sz="1800" dirty="0"/>
              <a:t>of</a:t>
            </a:r>
            <a:r>
              <a:rPr sz="1800" spc="-40" dirty="0"/>
              <a:t> </a:t>
            </a:r>
            <a:r>
              <a:rPr sz="1800" spc="-20" dirty="0"/>
              <a:t>hard </a:t>
            </a:r>
            <a:r>
              <a:rPr sz="1800" dirty="0"/>
              <a:t>landings.</a:t>
            </a:r>
            <a:r>
              <a:rPr sz="1800" spc="-80" dirty="0"/>
              <a:t> </a:t>
            </a:r>
            <a:r>
              <a:rPr sz="1800" dirty="0"/>
              <a:t>The</a:t>
            </a:r>
            <a:r>
              <a:rPr sz="1800" spc="-50" dirty="0"/>
              <a:t> </a:t>
            </a:r>
            <a:r>
              <a:rPr sz="1800" dirty="0"/>
              <a:t>implementation</a:t>
            </a:r>
            <a:r>
              <a:rPr sz="1800" spc="-10" dirty="0"/>
              <a:t> </a:t>
            </a:r>
            <a:r>
              <a:rPr sz="1800" dirty="0"/>
              <a:t>of</a:t>
            </a:r>
            <a:r>
              <a:rPr sz="1800" spc="-50" dirty="0"/>
              <a:t> </a:t>
            </a:r>
            <a:r>
              <a:rPr sz="1800" dirty="0"/>
              <a:t>this</a:t>
            </a:r>
            <a:r>
              <a:rPr sz="1800" spc="-45" dirty="0"/>
              <a:t> </a:t>
            </a:r>
            <a:r>
              <a:rPr sz="1800" dirty="0"/>
              <a:t>project</a:t>
            </a:r>
            <a:r>
              <a:rPr sz="1800" spc="-40" dirty="0"/>
              <a:t> </a:t>
            </a:r>
            <a:r>
              <a:rPr sz="1800" dirty="0"/>
              <a:t>requires</a:t>
            </a:r>
            <a:r>
              <a:rPr sz="1800" spc="-30" dirty="0"/>
              <a:t> </a:t>
            </a:r>
            <a:r>
              <a:rPr sz="1800" dirty="0"/>
              <a:t>data</a:t>
            </a:r>
            <a:r>
              <a:rPr sz="1800" spc="-50" dirty="0"/>
              <a:t> </a:t>
            </a:r>
            <a:r>
              <a:rPr sz="1800" dirty="0"/>
              <a:t>collection,</a:t>
            </a:r>
            <a:r>
              <a:rPr sz="1800" spc="-35" dirty="0"/>
              <a:t> </a:t>
            </a:r>
            <a:r>
              <a:rPr sz="1800" dirty="0"/>
              <a:t>model</a:t>
            </a:r>
            <a:r>
              <a:rPr sz="1800" spc="-30" dirty="0"/>
              <a:t> </a:t>
            </a:r>
            <a:r>
              <a:rPr sz="1800" dirty="0"/>
              <a:t>training,</a:t>
            </a:r>
            <a:r>
              <a:rPr sz="1800" spc="-35" dirty="0"/>
              <a:t> </a:t>
            </a:r>
            <a:r>
              <a:rPr sz="1800" dirty="0"/>
              <a:t>system</a:t>
            </a:r>
            <a:r>
              <a:rPr sz="1800" spc="-35" dirty="0"/>
              <a:t> </a:t>
            </a:r>
            <a:r>
              <a:rPr sz="1800" dirty="0"/>
              <a:t>development,</a:t>
            </a:r>
            <a:r>
              <a:rPr sz="1800" spc="-20" dirty="0"/>
              <a:t> </a:t>
            </a:r>
            <a:r>
              <a:rPr sz="1800" spc="-10" dirty="0"/>
              <a:t>integration, </a:t>
            </a:r>
            <a:r>
              <a:rPr sz="1800" dirty="0"/>
              <a:t>and</a:t>
            </a:r>
            <a:r>
              <a:rPr sz="1800" spc="-45" dirty="0"/>
              <a:t> </a:t>
            </a:r>
            <a:r>
              <a:rPr sz="1800" dirty="0"/>
              <a:t>testing.</a:t>
            </a:r>
            <a:r>
              <a:rPr sz="1800" spc="-50" dirty="0"/>
              <a:t> </a:t>
            </a:r>
            <a:r>
              <a:rPr sz="1800" dirty="0"/>
              <a:t>The</a:t>
            </a:r>
            <a:r>
              <a:rPr sz="1800" spc="-45" dirty="0"/>
              <a:t> </a:t>
            </a:r>
            <a:r>
              <a:rPr sz="1800" dirty="0"/>
              <a:t>future</a:t>
            </a:r>
            <a:r>
              <a:rPr sz="1800" spc="-45" dirty="0"/>
              <a:t> </a:t>
            </a:r>
            <a:r>
              <a:rPr sz="1800" dirty="0"/>
              <a:t>scope</a:t>
            </a:r>
            <a:r>
              <a:rPr sz="1800" spc="-35" dirty="0"/>
              <a:t> </a:t>
            </a:r>
            <a:r>
              <a:rPr sz="1800" dirty="0"/>
              <a:t>includes</a:t>
            </a:r>
            <a:r>
              <a:rPr sz="1800" spc="-40" dirty="0"/>
              <a:t> </a:t>
            </a:r>
            <a:r>
              <a:rPr sz="1800" dirty="0"/>
              <a:t>refining</a:t>
            </a:r>
            <a:r>
              <a:rPr sz="1800" spc="-30" dirty="0"/>
              <a:t> </a:t>
            </a:r>
            <a:r>
              <a:rPr sz="1800" dirty="0"/>
              <a:t>the</a:t>
            </a:r>
            <a:r>
              <a:rPr sz="1800" spc="-40" dirty="0"/>
              <a:t> </a:t>
            </a:r>
            <a:r>
              <a:rPr sz="1800" dirty="0"/>
              <a:t>prediction</a:t>
            </a:r>
            <a:r>
              <a:rPr sz="1800" spc="-20" dirty="0"/>
              <a:t> </a:t>
            </a:r>
            <a:r>
              <a:rPr sz="1800" dirty="0"/>
              <a:t>models,</a:t>
            </a:r>
            <a:r>
              <a:rPr sz="1800" spc="-10" dirty="0"/>
              <a:t> </a:t>
            </a:r>
            <a:r>
              <a:rPr sz="1800" dirty="0"/>
              <a:t>integrating</a:t>
            </a:r>
            <a:r>
              <a:rPr sz="1800" spc="-10" dirty="0"/>
              <a:t> </a:t>
            </a:r>
            <a:r>
              <a:rPr sz="1800" dirty="0"/>
              <a:t>real-time</a:t>
            </a:r>
            <a:r>
              <a:rPr sz="1800" spc="15" dirty="0"/>
              <a:t> </a:t>
            </a:r>
            <a:r>
              <a:rPr sz="1800" dirty="0"/>
              <a:t>data</a:t>
            </a:r>
            <a:r>
              <a:rPr sz="1800" spc="-35" dirty="0"/>
              <a:t> </a:t>
            </a:r>
            <a:r>
              <a:rPr sz="1800" dirty="0"/>
              <a:t>sources,</a:t>
            </a:r>
            <a:r>
              <a:rPr sz="1800" spc="-35" dirty="0"/>
              <a:t> </a:t>
            </a:r>
            <a:r>
              <a:rPr sz="1800" spc="-10" dirty="0"/>
              <a:t>facilitating </a:t>
            </a:r>
            <a:r>
              <a:rPr sz="1800" dirty="0"/>
              <a:t>collaborative</a:t>
            </a:r>
            <a:r>
              <a:rPr sz="1800" spc="-35" dirty="0"/>
              <a:t> </a:t>
            </a:r>
            <a:r>
              <a:rPr sz="1800" spc="-10" dirty="0"/>
              <a:t>decision-</a:t>
            </a:r>
            <a:r>
              <a:rPr sz="1800" dirty="0"/>
              <a:t>making, and</a:t>
            </a:r>
            <a:r>
              <a:rPr sz="1800" spc="-50" dirty="0"/>
              <a:t> </a:t>
            </a:r>
            <a:r>
              <a:rPr sz="1800" dirty="0"/>
              <a:t>expanding</a:t>
            </a:r>
            <a:r>
              <a:rPr sz="1800" spc="-60" dirty="0"/>
              <a:t> </a:t>
            </a:r>
            <a:r>
              <a:rPr sz="1800" dirty="0"/>
              <a:t>the</a:t>
            </a:r>
            <a:r>
              <a:rPr sz="1800" spc="-40" dirty="0"/>
              <a:t> </a:t>
            </a:r>
            <a:r>
              <a:rPr sz="1800" dirty="0"/>
              <a:t>system's capabilities.</a:t>
            </a:r>
            <a:r>
              <a:rPr sz="1800" spc="-10" dirty="0"/>
              <a:t> </a:t>
            </a:r>
            <a:r>
              <a:rPr sz="1800" dirty="0"/>
              <a:t>Overall,</a:t>
            </a:r>
            <a:r>
              <a:rPr sz="1800" spc="-30" dirty="0"/>
              <a:t> </a:t>
            </a:r>
            <a:r>
              <a:rPr sz="1800" dirty="0"/>
              <a:t>this</a:t>
            </a:r>
            <a:r>
              <a:rPr sz="1800" spc="-40" dirty="0"/>
              <a:t> </a:t>
            </a:r>
            <a:r>
              <a:rPr sz="1800" dirty="0"/>
              <a:t>project</a:t>
            </a:r>
            <a:r>
              <a:rPr sz="1800" spc="-35" dirty="0"/>
              <a:t> </a:t>
            </a:r>
            <a:r>
              <a:rPr sz="1800" dirty="0"/>
              <a:t>contributes</a:t>
            </a:r>
            <a:r>
              <a:rPr sz="1800" spc="-20" dirty="0"/>
              <a:t> </a:t>
            </a:r>
            <a:r>
              <a:rPr sz="1800" dirty="0"/>
              <a:t>to</a:t>
            </a:r>
            <a:r>
              <a:rPr sz="1800" spc="-45" dirty="0"/>
              <a:t> </a:t>
            </a:r>
            <a:r>
              <a:rPr sz="1800" spc="-10" dirty="0"/>
              <a:t>improving </a:t>
            </a:r>
            <a:r>
              <a:rPr sz="1800" dirty="0"/>
              <a:t>flight</a:t>
            </a:r>
            <a:r>
              <a:rPr sz="1800" spc="-40" dirty="0"/>
              <a:t> </a:t>
            </a:r>
            <a:r>
              <a:rPr sz="1800" dirty="0"/>
              <a:t>safety</a:t>
            </a:r>
            <a:r>
              <a:rPr sz="1800" spc="-40" dirty="0"/>
              <a:t> </a:t>
            </a:r>
            <a:r>
              <a:rPr sz="1800" dirty="0"/>
              <a:t>and</a:t>
            </a:r>
            <a:r>
              <a:rPr sz="1800" spc="-40" dirty="0"/>
              <a:t> </a:t>
            </a:r>
            <a:r>
              <a:rPr sz="1800" dirty="0"/>
              <a:t>reducing</a:t>
            </a:r>
            <a:r>
              <a:rPr sz="1800" spc="-35" dirty="0"/>
              <a:t> </a:t>
            </a:r>
            <a:r>
              <a:rPr sz="1800" dirty="0"/>
              <a:t>the</a:t>
            </a:r>
            <a:r>
              <a:rPr sz="1800" spc="-40" dirty="0"/>
              <a:t> </a:t>
            </a:r>
            <a:r>
              <a:rPr sz="1800" dirty="0"/>
              <a:t>occurrence</a:t>
            </a:r>
            <a:r>
              <a:rPr sz="1800" spc="-20" dirty="0"/>
              <a:t> </a:t>
            </a:r>
            <a:r>
              <a:rPr sz="1800" dirty="0"/>
              <a:t>of</a:t>
            </a:r>
            <a:r>
              <a:rPr sz="1800" spc="-40" dirty="0"/>
              <a:t> </a:t>
            </a:r>
            <a:r>
              <a:rPr sz="1800" dirty="0"/>
              <a:t>hard</a:t>
            </a:r>
            <a:r>
              <a:rPr sz="1800" spc="-45" dirty="0"/>
              <a:t> </a:t>
            </a:r>
            <a:r>
              <a:rPr sz="1800" dirty="0"/>
              <a:t>landings</a:t>
            </a:r>
            <a:r>
              <a:rPr sz="1800" spc="-35" dirty="0"/>
              <a:t> </a:t>
            </a:r>
            <a:r>
              <a:rPr sz="1800" dirty="0"/>
              <a:t>during</a:t>
            </a:r>
            <a:r>
              <a:rPr sz="1800" spc="-40" dirty="0"/>
              <a:t> </a:t>
            </a:r>
            <a:r>
              <a:rPr sz="1800" dirty="0"/>
              <a:t>commercial </a:t>
            </a:r>
            <a:r>
              <a:rPr sz="1800" spc="-10" dirty="0"/>
              <a:t>flights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99A0AC2-8BFB-02B1-12B7-C1E94CBA92F2}"/>
              </a:ext>
            </a:extLst>
          </p:cNvPr>
          <p:cNvSpPr txBox="1">
            <a:spLocks/>
          </p:cNvSpPr>
          <p:nvPr/>
        </p:nvSpPr>
        <p:spPr>
          <a:xfrm>
            <a:off x="603606" y="609600"/>
            <a:ext cx="10984788" cy="569771"/>
          </a:xfrm>
          <a:prstGeom prst="rect">
            <a:avLst/>
          </a:prstGeom>
        </p:spPr>
        <p:txBody>
          <a:bodyPr vert="horz" wrap="square" lIns="0" tIns="137541" rIns="0" bIns="0" rtlCol="0">
            <a:spAutoFit/>
          </a:bodyPr>
          <a:lstStyle>
            <a:lvl1pPr>
              <a:defRPr>
                <a:latin typeface="+mj-lt"/>
                <a:ea typeface="+mj-ea"/>
                <a:cs typeface="+mj-cs"/>
              </a:defRPr>
            </a:lvl1pPr>
          </a:lstStyle>
          <a:p>
            <a:pPr marL="12700">
              <a:spcBef>
                <a:spcPts val="95"/>
              </a:spcBef>
            </a:pPr>
            <a:r>
              <a:rPr lang="en-IN" sz="2800" b="1" kern="0" spc="-10" dirty="0">
                <a:solidFill>
                  <a:sysClr val="windowText" lastClr="000000"/>
                </a:solidFill>
                <a:latin typeface="Times New Roman" panose="02020603050405020304" pitchFamily="18" charset="0"/>
                <a:cs typeface="Times New Roman" panose="02020603050405020304" pitchFamily="18" charset="0"/>
              </a:rPr>
              <a:t>GITHUB LINK</a:t>
            </a:r>
          </a:p>
        </p:txBody>
      </p:sp>
      <p:sp>
        <p:nvSpPr>
          <p:cNvPr id="4" name="TextBox 3">
            <a:extLst>
              <a:ext uri="{FF2B5EF4-FFF2-40B4-BE49-F238E27FC236}">
                <a16:creationId xmlns:a16="http://schemas.microsoft.com/office/drawing/2014/main" id="{D621C688-840E-7884-773E-C9360D85D169}"/>
              </a:ext>
            </a:extLst>
          </p:cNvPr>
          <p:cNvSpPr txBox="1"/>
          <p:nvPr/>
        </p:nvSpPr>
        <p:spPr>
          <a:xfrm>
            <a:off x="2135560" y="2996952"/>
            <a:ext cx="6096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https://github.com/burrevedika/EPilot</a:t>
            </a:r>
          </a:p>
        </p:txBody>
      </p:sp>
    </p:spTree>
    <p:extLst>
      <p:ext uri="{BB962C8B-B14F-4D97-AF65-F5344CB8AC3E}">
        <p14:creationId xmlns:p14="http://schemas.microsoft.com/office/powerpoint/2010/main" val="25243466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457326" rIns="0" bIns="0" rtlCol="0">
            <a:spAutoFit/>
          </a:bodyPr>
          <a:lstStyle/>
          <a:p>
            <a:pPr marL="325755">
              <a:lnSpc>
                <a:spcPct val="100000"/>
              </a:lnSpc>
              <a:spcBef>
                <a:spcPts val="95"/>
              </a:spcBef>
            </a:pPr>
            <a:r>
              <a:rPr sz="2800" spc="-10"/>
              <a:t>ABSTRACT</a:t>
            </a:r>
            <a:endParaRPr sz="2800"/>
          </a:p>
        </p:txBody>
      </p:sp>
      <p:sp>
        <p:nvSpPr>
          <p:cNvPr id="4" name="object 4"/>
          <p:cNvSpPr txBox="1"/>
          <p:nvPr/>
        </p:nvSpPr>
        <p:spPr>
          <a:xfrm>
            <a:off x="916939" y="1242822"/>
            <a:ext cx="10280650" cy="5062283"/>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a:latin typeface="Times New Roman"/>
                <a:cs typeface="Times New Roman"/>
              </a:rPr>
              <a:t>This</a:t>
            </a:r>
            <a:r>
              <a:rPr spc="-30">
                <a:latin typeface="Times New Roman"/>
                <a:cs typeface="Times New Roman"/>
              </a:rPr>
              <a:t> </a:t>
            </a:r>
            <a:r>
              <a:rPr>
                <a:latin typeface="Times New Roman"/>
                <a:cs typeface="Times New Roman"/>
              </a:rPr>
              <a:t>project</a:t>
            </a:r>
            <a:r>
              <a:rPr spc="-30">
                <a:latin typeface="Times New Roman"/>
                <a:cs typeface="Times New Roman"/>
              </a:rPr>
              <a:t> </a:t>
            </a:r>
            <a:r>
              <a:rPr>
                <a:latin typeface="Times New Roman"/>
                <a:cs typeface="Times New Roman"/>
              </a:rPr>
              <a:t>aims</a:t>
            </a:r>
            <a:r>
              <a:rPr spc="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develop</a:t>
            </a:r>
            <a:r>
              <a:rPr spc="-40">
                <a:latin typeface="Times New Roman"/>
                <a:cs typeface="Times New Roman"/>
              </a:rPr>
              <a:t> </a:t>
            </a:r>
            <a:r>
              <a:rPr>
                <a:latin typeface="Times New Roman"/>
                <a:cs typeface="Times New Roman"/>
              </a:rPr>
              <a:t>a</a:t>
            </a:r>
            <a:r>
              <a:rPr spc="-40">
                <a:latin typeface="Times New Roman"/>
                <a:cs typeface="Times New Roman"/>
              </a:rPr>
              <a:t> </a:t>
            </a:r>
            <a:r>
              <a:rPr>
                <a:latin typeface="Times New Roman"/>
                <a:cs typeface="Times New Roman"/>
              </a:rPr>
              <a:t>system</a:t>
            </a:r>
            <a:r>
              <a:rPr spc="-20">
                <a:latin typeface="Times New Roman"/>
                <a:cs typeface="Times New Roman"/>
              </a:rPr>
              <a:t> </a:t>
            </a:r>
            <a:r>
              <a:rPr>
                <a:latin typeface="Times New Roman"/>
                <a:cs typeface="Times New Roman"/>
              </a:rPr>
              <a:t>called</a:t>
            </a:r>
            <a:r>
              <a:rPr spc="-20">
                <a:latin typeface="Times New Roman"/>
                <a:cs typeface="Times New Roman"/>
              </a:rPr>
              <a:t> </a:t>
            </a:r>
            <a:r>
              <a:rPr spc="-10">
                <a:latin typeface="Times New Roman"/>
                <a:cs typeface="Times New Roman"/>
              </a:rPr>
              <a:t>E-</a:t>
            </a:r>
            <a:r>
              <a:rPr>
                <a:latin typeface="Times New Roman"/>
                <a:cs typeface="Times New Roman"/>
              </a:rPr>
              <a:t>Pilots</a:t>
            </a:r>
            <a:r>
              <a:rPr spc="-15">
                <a:latin typeface="Times New Roman"/>
                <a:cs typeface="Times New Roman"/>
              </a:rPr>
              <a:t> </a:t>
            </a:r>
            <a:r>
              <a:rPr>
                <a:latin typeface="Times New Roman"/>
                <a:cs typeface="Times New Roman"/>
              </a:rPr>
              <a:t>that</a:t>
            </a:r>
            <a:r>
              <a:rPr spc="-30">
                <a:latin typeface="Times New Roman"/>
                <a:cs typeface="Times New Roman"/>
              </a:rPr>
              <a:t> </a:t>
            </a:r>
            <a:r>
              <a:rPr>
                <a:latin typeface="Times New Roman"/>
                <a:cs typeface="Times New Roman"/>
              </a:rPr>
              <a:t>uses</a:t>
            </a:r>
            <a:r>
              <a:rPr spc="-30">
                <a:latin typeface="Times New Roman"/>
                <a:cs typeface="Times New Roman"/>
              </a:rPr>
              <a:t> </a:t>
            </a:r>
            <a:r>
              <a:rPr>
                <a:latin typeface="Times New Roman"/>
                <a:cs typeface="Times New Roman"/>
              </a:rPr>
              <a:t>machine</a:t>
            </a:r>
            <a:r>
              <a:rPr spc="-5">
                <a:latin typeface="Times New Roman"/>
                <a:cs typeface="Times New Roman"/>
              </a:rPr>
              <a:t> </a:t>
            </a:r>
            <a:r>
              <a:rPr>
                <a:latin typeface="Times New Roman"/>
                <a:cs typeface="Times New Roman"/>
              </a:rPr>
              <a:t>learning</a:t>
            </a:r>
            <a:r>
              <a:rPr spc="-20">
                <a:latin typeface="Times New Roman"/>
                <a:cs typeface="Times New Roman"/>
              </a:rPr>
              <a:t> </a:t>
            </a:r>
            <a:r>
              <a:rPr>
                <a:latin typeface="Times New Roman"/>
                <a:cs typeface="Times New Roman"/>
              </a:rPr>
              <a:t>algorithms</a:t>
            </a:r>
            <a:r>
              <a:rPr spc="10">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predict</a:t>
            </a:r>
            <a:r>
              <a:rPr spc="-25">
                <a:latin typeface="Times New Roman"/>
                <a:cs typeface="Times New Roman"/>
              </a:rPr>
              <a:t> </a:t>
            </a:r>
            <a:r>
              <a:rPr>
                <a:latin typeface="Times New Roman"/>
                <a:cs typeface="Times New Roman"/>
              </a:rPr>
              <a:t>hard</a:t>
            </a:r>
            <a:r>
              <a:rPr spc="-35">
                <a:latin typeface="Times New Roman"/>
                <a:cs typeface="Times New Roman"/>
              </a:rPr>
              <a:t> </a:t>
            </a:r>
            <a:r>
              <a:rPr>
                <a:latin typeface="Times New Roman"/>
                <a:cs typeface="Times New Roman"/>
              </a:rPr>
              <a:t>landings</a:t>
            </a:r>
            <a:r>
              <a:rPr spc="-45">
                <a:latin typeface="Times New Roman"/>
                <a:cs typeface="Times New Roman"/>
              </a:rPr>
              <a:t> </a:t>
            </a:r>
            <a:r>
              <a:rPr spc="-10">
                <a:latin typeface="Times New Roman"/>
                <a:cs typeface="Times New Roman"/>
              </a:rPr>
              <a:t>during</a:t>
            </a:r>
            <a:endParaRPr>
              <a:latin typeface="Times New Roman"/>
              <a:cs typeface="Times New Roman"/>
            </a:endParaRPr>
          </a:p>
          <a:p>
            <a:pPr marL="241300">
              <a:lnSpc>
                <a:spcPct val="100000"/>
              </a:lnSpc>
              <a:spcBef>
                <a:spcPts val="1345"/>
              </a:spcBef>
            </a:pPr>
            <a:r>
              <a:rPr>
                <a:latin typeface="Times New Roman"/>
                <a:cs typeface="Times New Roman"/>
              </a:rPr>
              <a:t>the</a:t>
            </a:r>
            <a:r>
              <a:rPr spc="-45">
                <a:latin typeface="Times New Roman"/>
                <a:cs typeface="Times New Roman"/>
              </a:rPr>
              <a:t> </a:t>
            </a:r>
            <a:r>
              <a:rPr>
                <a:latin typeface="Times New Roman"/>
                <a:cs typeface="Times New Roman"/>
              </a:rPr>
              <a:t>approach</a:t>
            </a:r>
            <a:r>
              <a:rPr spc="-45">
                <a:latin typeface="Times New Roman"/>
                <a:cs typeface="Times New Roman"/>
              </a:rPr>
              <a:t> </a:t>
            </a:r>
            <a:r>
              <a:rPr>
                <a:latin typeface="Times New Roman"/>
                <a:cs typeface="Times New Roman"/>
              </a:rPr>
              <a:t>phase</a:t>
            </a:r>
            <a:r>
              <a:rPr spc="-50">
                <a:latin typeface="Times New Roman"/>
                <a:cs typeface="Times New Roman"/>
              </a:rPr>
              <a:t> </a:t>
            </a:r>
            <a:r>
              <a:rPr>
                <a:latin typeface="Times New Roman"/>
                <a:cs typeface="Times New Roman"/>
              </a:rPr>
              <a:t>of</a:t>
            </a:r>
            <a:r>
              <a:rPr spc="-45">
                <a:latin typeface="Times New Roman"/>
                <a:cs typeface="Times New Roman"/>
              </a:rPr>
              <a:t> </a:t>
            </a:r>
            <a:r>
              <a:rPr>
                <a:latin typeface="Times New Roman"/>
                <a:cs typeface="Times New Roman"/>
              </a:rPr>
              <a:t>commercial</a:t>
            </a:r>
            <a:r>
              <a:rPr spc="5">
                <a:latin typeface="Times New Roman"/>
                <a:cs typeface="Times New Roman"/>
              </a:rPr>
              <a:t> </a:t>
            </a:r>
            <a:r>
              <a:rPr spc="-10">
                <a:latin typeface="Times New Roman"/>
                <a:cs typeface="Times New Roman"/>
              </a:rPr>
              <a:t>flights.</a:t>
            </a:r>
            <a:endParaRPr>
              <a:latin typeface="Times New Roman"/>
              <a:cs typeface="Times New Roman"/>
            </a:endParaRPr>
          </a:p>
          <a:p>
            <a:pPr>
              <a:lnSpc>
                <a:spcPct val="100000"/>
              </a:lnSpc>
              <a:spcBef>
                <a:spcPts val="500"/>
              </a:spcBef>
            </a:pPr>
            <a:endParaRPr>
              <a:latin typeface="Times New Roman"/>
              <a:cs typeface="Times New Roman"/>
            </a:endParaRPr>
          </a:p>
          <a:p>
            <a:pPr marL="241300" indent="-228600">
              <a:lnSpc>
                <a:spcPct val="100000"/>
              </a:lnSpc>
              <a:buFont typeface="Arial MT"/>
              <a:buChar char="•"/>
              <a:tabLst>
                <a:tab pos="241300" algn="l"/>
              </a:tabLst>
            </a:pPr>
            <a:r>
              <a:rPr>
                <a:latin typeface="Times New Roman"/>
                <a:cs typeface="Times New Roman"/>
              </a:rPr>
              <a:t>The</a:t>
            </a:r>
            <a:r>
              <a:rPr spc="-40">
                <a:latin typeface="Times New Roman"/>
                <a:cs typeface="Times New Roman"/>
              </a:rPr>
              <a:t> </a:t>
            </a:r>
            <a:r>
              <a:rPr>
                <a:latin typeface="Times New Roman"/>
                <a:cs typeface="Times New Roman"/>
              </a:rPr>
              <a:t>system</a:t>
            </a:r>
            <a:r>
              <a:rPr spc="-15">
                <a:latin typeface="Times New Roman"/>
                <a:cs typeface="Times New Roman"/>
              </a:rPr>
              <a:t> </a:t>
            </a:r>
            <a:r>
              <a:rPr>
                <a:latin typeface="Times New Roman"/>
                <a:cs typeface="Times New Roman"/>
              </a:rPr>
              <a:t>will</a:t>
            </a:r>
            <a:r>
              <a:rPr spc="-35">
                <a:latin typeface="Times New Roman"/>
                <a:cs typeface="Times New Roman"/>
              </a:rPr>
              <a:t> </a:t>
            </a:r>
            <a:r>
              <a:rPr>
                <a:latin typeface="Times New Roman"/>
                <a:cs typeface="Times New Roman"/>
              </a:rPr>
              <a:t>analyze</a:t>
            </a:r>
            <a:r>
              <a:rPr spc="-15">
                <a:latin typeface="Times New Roman"/>
                <a:cs typeface="Times New Roman"/>
              </a:rPr>
              <a:t> </a:t>
            </a:r>
            <a:r>
              <a:rPr>
                <a:latin typeface="Times New Roman"/>
                <a:cs typeface="Times New Roman"/>
              </a:rPr>
              <a:t>flight</a:t>
            </a:r>
            <a:r>
              <a:rPr spc="-30">
                <a:latin typeface="Times New Roman"/>
                <a:cs typeface="Times New Roman"/>
              </a:rPr>
              <a:t> </a:t>
            </a:r>
            <a:r>
              <a:rPr>
                <a:latin typeface="Times New Roman"/>
                <a:cs typeface="Times New Roman"/>
              </a:rPr>
              <a:t>data</a:t>
            </a:r>
            <a:r>
              <a:rPr spc="-4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precede</a:t>
            </a:r>
            <a:r>
              <a:rPr spc="-20">
                <a:latin typeface="Times New Roman"/>
                <a:cs typeface="Times New Roman"/>
              </a:rPr>
              <a:t> </a:t>
            </a:r>
            <a:r>
              <a:rPr>
                <a:latin typeface="Times New Roman"/>
                <a:cs typeface="Times New Roman"/>
              </a:rPr>
              <a:t>hard</a:t>
            </a:r>
            <a:r>
              <a:rPr spc="-35">
                <a:latin typeface="Times New Roman"/>
                <a:cs typeface="Times New Roman"/>
              </a:rPr>
              <a:t> </a:t>
            </a:r>
            <a:r>
              <a:rPr spc="-10">
                <a:latin typeface="Times New Roman"/>
                <a:cs typeface="Times New Roman"/>
              </a:rPr>
              <a:t>landings.</a:t>
            </a:r>
            <a:endParaRPr>
              <a:latin typeface="Times New Roman"/>
              <a:cs typeface="Times New Roman"/>
            </a:endParaRPr>
          </a:p>
          <a:p>
            <a:pPr>
              <a:lnSpc>
                <a:spcPct val="100000"/>
              </a:lnSpc>
              <a:spcBef>
                <a:spcPts val="509"/>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30">
                <a:latin typeface="Times New Roman"/>
                <a:cs typeface="Times New Roman"/>
              </a:rPr>
              <a:t> </a:t>
            </a:r>
            <a:r>
              <a:rPr>
                <a:latin typeface="Times New Roman"/>
                <a:cs typeface="Times New Roman"/>
              </a:rPr>
              <a:t>goal</a:t>
            </a:r>
            <a:r>
              <a:rPr spc="-40">
                <a:latin typeface="Times New Roman"/>
                <a:cs typeface="Times New Roman"/>
              </a:rPr>
              <a:t> </a:t>
            </a:r>
            <a:r>
              <a:rPr>
                <a:latin typeface="Times New Roman"/>
                <a:cs typeface="Times New Roman"/>
              </a:rPr>
              <a:t>is</a:t>
            </a:r>
            <a:r>
              <a:rPr spc="-3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provide</a:t>
            </a:r>
            <a:r>
              <a:rPr spc="-40">
                <a:latin typeface="Times New Roman"/>
                <a:cs typeface="Times New Roman"/>
              </a:rPr>
              <a:t> </a:t>
            </a:r>
            <a:r>
              <a:rPr>
                <a:latin typeface="Times New Roman"/>
                <a:cs typeface="Times New Roman"/>
              </a:rPr>
              <a:t>pilots</a:t>
            </a:r>
            <a:r>
              <a:rPr spc="-15">
                <a:latin typeface="Times New Roman"/>
                <a:cs typeface="Times New Roman"/>
              </a:rPr>
              <a:t> </a:t>
            </a:r>
            <a:r>
              <a:rPr>
                <a:latin typeface="Times New Roman"/>
                <a:cs typeface="Times New Roman"/>
              </a:rPr>
              <a:t>with</a:t>
            </a:r>
            <a:r>
              <a:rPr spc="-35">
                <a:latin typeface="Times New Roman"/>
                <a:cs typeface="Times New Roman"/>
              </a:rPr>
              <a:t> </a:t>
            </a:r>
            <a:r>
              <a:rPr spc="-10">
                <a:latin typeface="Times New Roman"/>
                <a:cs typeface="Times New Roman"/>
              </a:rPr>
              <a:t>real-</a:t>
            </a:r>
            <a:r>
              <a:rPr>
                <a:latin typeface="Times New Roman"/>
                <a:cs typeface="Times New Roman"/>
              </a:rPr>
              <a:t>time</a:t>
            </a:r>
            <a:r>
              <a:rPr spc="15">
                <a:latin typeface="Times New Roman"/>
                <a:cs typeface="Times New Roman"/>
              </a:rPr>
              <a:t> </a:t>
            </a:r>
            <a:r>
              <a:rPr>
                <a:latin typeface="Times New Roman"/>
                <a:cs typeface="Times New Roman"/>
              </a:rPr>
              <a:t>warnings</a:t>
            </a:r>
            <a:r>
              <a:rPr spc="-2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guidance</a:t>
            </a:r>
            <a:r>
              <a:rPr spc="-3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prevent</a:t>
            </a:r>
            <a:r>
              <a:rPr spc="-20">
                <a:latin typeface="Times New Roman"/>
                <a:cs typeface="Times New Roman"/>
              </a:rPr>
              <a:t> </a:t>
            </a:r>
            <a:r>
              <a:rPr>
                <a:latin typeface="Times New Roman"/>
                <a:cs typeface="Times New Roman"/>
              </a:rPr>
              <a:t>accidents</a:t>
            </a:r>
            <a:r>
              <a:rPr spc="-1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improve</a:t>
            </a:r>
            <a:r>
              <a:rPr spc="5">
                <a:latin typeface="Times New Roman"/>
                <a:cs typeface="Times New Roman"/>
              </a:rPr>
              <a:t> </a:t>
            </a:r>
            <a:r>
              <a:rPr spc="-10">
                <a:latin typeface="Times New Roman"/>
                <a:cs typeface="Times New Roman"/>
              </a:rPr>
              <a:t>safety.</a:t>
            </a:r>
            <a:endParaRPr>
              <a:latin typeface="Times New Roman"/>
              <a:cs typeface="Times New Roman"/>
            </a:endParaRPr>
          </a:p>
          <a:p>
            <a:pPr>
              <a:lnSpc>
                <a:spcPct val="100000"/>
              </a:lnSpc>
              <a:spcBef>
                <a:spcPts val="495"/>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45">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methodology</a:t>
            </a:r>
            <a:r>
              <a:rPr spc="-25">
                <a:latin typeface="Times New Roman"/>
                <a:cs typeface="Times New Roman"/>
              </a:rPr>
              <a:t> </a:t>
            </a:r>
            <a:r>
              <a:rPr>
                <a:latin typeface="Times New Roman"/>
                <a:cs typeface="Times New Roman"/>
              </a:rPr>
              <a:t>includes</a:t>
            </a:r>
            <a:r>
              <a:rPr spc="-30">
                <a:latin typeface="Times New Roman"/>
                <a:cs typeface="Times New Roman"/>
              </a:rPr>
              <a:t> </a:t>
            </a:r>
            <a:r>
              <a:rPr>
                <a:latin typeface="Times New Roman"/>
                <a:cs typeface="Times New Roman"/>
              </a:rPr>
              <a:t>the</a:t>
            </a:r>
            <a:r>
              <a:rPr spc="-50">
                <a:latin typeface="Times New Roman"/>
                <a:cs typeface="Times New Roman"/>
              </a:rPr>
              <a:t> </a:t>
            </a:r>
            <a:r>
              <a:rPr>
                <a:latin typeface="Times New Roman"/>
                <a:cs typeface="Times New Roman"/>
              </a:rPr>
              <a:t>collection</a:t>
            </a:r>
            <a:r>
              <a:rPr spc="-10">
                <a:latin typeface="Times New Roman"/>
                <a:cs typeface="Times New Roman"/>
              </a:rPr>
              <a:t> </a:t>
            </a:r>
            <a:r>
              <a:rPr>
                <a:latin typeface="Times New Roman"/>
                <a:cs typeface="Times New Roman"/>
              </a:rPr>
              <a:t>and</a:t>
            </a:r>
            <a:r>
              <a:rPr spc="-45">
                <a:latin typeface="Times New Roman"/>
                <a:cs typeface="Times New Roman"/>
              </a:rPr>
              <a:t> </a:t>
            </a:r>
            <a:r>
              <a:rPr>
                <a:latin typeface="Times New Roman"/>
                <a:cs typeface="Times New Roman"/>
              </a:rPr>
              <a:t>analysis</a:t>
            </a:r>
            <a:r>
              <a:rPr spc="-25">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flight</a:t>
            </a:r>
            <a:r>
              <a:rPr spc="-40">
                <a:latin typeface="Times New Roman"/>
                <a:cs typeface="Times New Roman"/>
              </a:rPr>
              <a:t> </a:t>
            </a:r>
            <a:r>
              <a:rPr>
                <a:latin typeface="Times New Roman"/>
                <a:cs typeface="Times New Roman"/>
              </a:rPr>
              <a:t>data,</a:t>
            </a:r>
            <a:r>
              <a:rPr spc="-35">
                <a:latin typeface="Times New Roman"/>
                <a:cs typeface="Times New Roman"/>
              </a:rPr>
              <a:t> </a:t>
            </a:r>
            <a:r>
              <a:rPr>
                <a:latin typeface="Times New Roman"/>
                <a:cs typeface="Times New Roman"/>
              </a:rPr>
              <a:t>the</a:t>
            </a:r>
            <a:r>
              <a:rPr spc="-40">
                <a:latin typeface="Times New Roman"/>
                <a:cs typeface="Times New Roman"/>
              </a:rPr>
              <a:t> </a:t>
            </a:r>
            <a:r>
              <a:rPr>
                <a:latin typeface="Times New Roman"/>
                <a:cs typeface="Times New Roman"/>
              </a:rPr>
              <a:t>development</a:t>
            </a:r>
            <a:r>
              <a:rPr spc="-10">
                <a:latin typeface="Times New Roman"/>
                <a:cs typeface="Times New Roman"/>
              </a:rPr>
              <a:t> </a:t>
            </a:r>
            <a:r>
              <a:rPr>
                <a:latin typeface="Times New Roman"/>
                <a:cs typeface="Times New Roman"/>
              </a:rPr>
              <a:t>and</a:t>
            </a:r>
            <a:r>
              <a:rPr spc="-40">
                <a:latin typeface="Times New Roman"/>
                <a:cs typeface="Times New Roman"/>
              </a:rPr>
              <a:t> </a:t>
            </a:r>
            <a:r>
              <a:rPr>
                <a:latin typeface="Times New Roman"/>
                <a:cs typeface="Times New Roman"/>
              </a:rPr>
              <a:t>testing</a:t>
            </a:r>
            <a:r>
              <a:rPr spc="-40">
                <a:latin typeface="Times New Roman"/>
                <a:cs typeface="Times New Roman"/>
              </a:rPr>
              <a:t> </a:t>
            </a:r>
            <a:r>
              <a:rPr>
                <a:latin typeface="Times New Roman"/>
                <a:cs typeface="Times New Roman"/>
              </a:rPr>
              <a:t>of</a:t>
            </a:r>
            <a:r>
              <a:rPr spc="-40">
                <a:latin typeface="Times New Roman"/>
                <a:cs typeface="Times New Roman"/>
              </a:rPr>
              <a:t> </a:t>
            </a:r>
            <a:r>
              <a:rPr spc="-10">
                <a:latin typeface="Times New Roman"/>
                <a:cs typeface="Times New Roman"/>
              </a:rPr>
              <a:t>machine</a:t>
            </a:r>
            <a:endParaRPr>
              <a:latin typeface="Times New Roman"/>
              <a:cs typeface="Times New Roman"/>
            </a:endParaRPr>
          </a:p>
          <a:p>
            <a:pPr marL="241300">
              <a:lnSpc>
                <a:spcPct val="100000"/>
              </a:lnSpc>
              <a:spcBef>
                <a:spcPts val="1340"/>
              </a:spcBef>
            </a:pPr>
            <a:r>
              <a:rPr>
                <a:latin typeface="Times New Roman"/>
                <a:cs typeface="Times New Roman"/>
              </a:rPr>
              <a:t>learning</a:t>
            </a:r>
            <a:r>
              <a:rPr spc="-20">
                <a:latin typeface="Times New Roman"/>
                <a:cs typeface="Times New Roman"/>
              </a:rPr>
              <a:t> </a:t>
            </a:r>
            <a:r>
              <a:rPr>
                <a:latin typeface="Times New Roman"/>
                <a:cs typeface="Times New Roman"/>
              </a:rPr>
              <a:t>algorithms,</a:t>
            </a:r>
            <a:r>
              <a:rPr spc="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the</a:t>
            </a:r>
            <a:r>
              <a:rPr spc="-45">
                <a:latin typeface="Times New Roman"/>
                <a:cs typeface="Times New Roman"/>
              </a:rPr>
              <a:t> </a:t>
            </a:r>
            <a:r>
              <a:rPr>
                <a:latin typeface="Times New Roman"/>
                <a:cs typeface="Times New Roman"/>
              </a:rPr>
              <a:t>integration</a:t>
            </a:r>
            <a:r>
              <a:rPr spc="-10">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E-Pilots</a:t>
            </a:r>
            <a:r>
              <a:rPr spc="-25">
                <a:latin typeface="Times New Roman"/>
                <a:cs typeface="Times New Roman"/>
              </a:rPr>
              <a:t> </a:t>
            </a:r>
            <a:r>
              <a:rPr>
                <a:latin typeface="Times New Roman"/>
                <a:cs typeface="Times New Roman"/>
              </a:rPr>
              <a:t>system</a:t>
            </a:r>
            <a:r>
              <a:rPr spc="-25">
                <a:latin typeface="Times New Roman"/>
                <a:cs typeface="Times New Roman"/>
              </a:rPr>
              <a:t> </a:t>
            </a:r>
            <a:r>
              <a:rPr>
                <a:latin typeface="Times New Roman"/>
                <a:cs typeface="Times New Roman"/>
              </a:rPr>
              <a:t>with</a:t>
            </a:r>
            <a:r>
              <a:rPr spc="-35">
                <a:latin typeface="Times New Roman"/>
                <a:cs typeface="Times New Roman"/>
              </a:rPr>
              <a:t> </a:t>
            </a:r>
            <a:r>
              <a:rPr>
                <a:latin typeface="Times New Roman"/>
                <a:cs typeface="Times New Roman"/>
              </a:rPr>
              <a:t>existing</a:t>
            </a:r>
            <a:r>
              <a:rPr spc="-20">
                <a:latin typeface="Times New Roman"/>
                <a:cs typeface="Times New Roman"/>
              </a:rPr>
              <a:t> </a:t>
            </a:r>
            <a:r>
              <a:rPr>
                <a:latin typeface="Times New Roman"/>
                <a:cs typeface="Times New Roman"/>
              </a:rPr>
              <a:t>flight</a:t>
            </a:r>
            <a:r>
              <a:rPr spc="-50">
                <a:latin typeface="Times New Roman"/>
                <a:cs typeface="Times New Roman"/>
              </a:rPr>
              <a:t> </a:t>
            </a:r>
            <a:r>
              <a:rPr spc="-10">
                <a:latin typeface="Times New Roman"/>
                <a:cs typeface="Times New Roman"/>
              </a:rPr>
              <a:t>systems.</a:t>
            </a:r>
            <a:endParaRPr>
              <a:latin typeface="Times New Roman"/>
              <a:cs typeface="Times New Roman"/>
            </a:endParaRPr>
          </a:p>
          <a:p>
            <a:pPr marL="241300" marR="142875" indent="-229235">
              <a:lnSpc>
                <a:spcPct val="170000"/>
              </a:lnSpc>
              <a:spcBef>
                <a:spcPts val="1000"/>
              </a:spcBef>
              <a:buFont typeface="Arial MT"/>
              <a:buChar char="•"/>
              <a:tabLst>
                <a:tab pos="241300" algn="l"/>
              </a:tabLst>
            </a:pPr>
            <a:r>
              <a:rPr>
                <a:latin typeface="Times New Roman"/>
                <a:cs typeface="Times New Roman"/>
              </a:rPr>
              <a:t>The</a:t>
            </a:r>
            <a:r>
              <a:rPr spc="-35">
                <a:latin typeface="Times New Roman"/>
                <a:cs typeface="Times New Roman"/>
              </a:rPr>
              <a:t> </a:t>
            </a:r>
            <a:r>
              <a:rPr>
                <a:latin typeface="Times New Roman"/>
                <a:cs typeface="Times New Roman"/>
              </a:rPr>
              <a:t>findings</a:t>
            </a:r>
            <a:r>
              <a:rPr spc="-55">
                <a:latin typeface="Times New Roman"/>
                <a:cs typeface="Times New Roman"/>
              </a:rPr>
              <a:t> </a:t>
            </a:r>
            <a:r>
              <a:rPr>
                <a:latin typeface="Times New Roman"/>
                <a:cs typeface="Times New Roman"/>
              </a:rPr>
              <a:t>of</a:t>
            </a:r>
            <a:r>
              <a:rPr spc="-30">
                <a:latin typeface="Times New Roman"/>
                <a:cs typeface="Times New Roman"/>
              </a:rPr>
              <a:t> </a:t>
            </a:r>
            <a:r>
              <a:rPr>
                <a:latin typeface="Times New Roman"/>
                <a:cs typeface="Times New Roman"/>
              </a:rPr>
              <a:t>this</a:t>
            </a:r>
            <a:r>
              <a:rPr spc="-30">
                <a:latin typeface="Times New Roman"/>
                <a:cs typeface="Times New Roman"/>
              </a:rPr>
              <a:t> </a:t>
            </a:r>
            <a:r>
              <a:rPr>
                <a:latin typeface="Times New Roman"/>
                <a:cs typeface="Times New Roman"/>
              </a:rPr>
              <a:t>project</a:t>
            </a:r>
            <a:r>
              <a:rPr spc="-10">
                <a:latin typeface="Times New Roman"/>
                <a:cs typeface="Times New Roman"/>
              </a:rPr>
              <a:t> </a:t>
            </a:r>
            <a:r>
              <a:rPr>
                <a:latin typeface="Times New Roman"/>
                <a:cs typeface="Times New Roman"/>
              </a:rPr>
              <a:t>are</a:t>
            </a:r>
            <a:r>
              <a:rPr spc="-45">
                <a:latin typeface="Times New Roman"/>
                <a:cs typeface="Times New Roman"/>
              </a:rPr>
              <a:t> </a:t>
            </a:r>
            <a:r>
              <a:rPr>
                <a:latin typeface="Times New Roman"/>
                <a:cs typeface="Times New Roman"/>
              </a:rPr>
              <a:t>expected</a:t>
            </a:r>
            <a:r>
              <a:rPr spc="-2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contribute</a:t>
            </a:r>
            <a:r>
              <a:rPr spc="-2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improvement</a:t>
            </a:r>
            <a:r>
              <a:rPr spc="25">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aviation</a:t>
            </a:r>
            <a:r>
              <a:rPr spc="-2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reduce</a:t>
            </a:r>
            <a:r>
              <a:rPr spc="-25">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occurrence</a:t>
            </a:r>
            <a:r>
              <a:rPr spc="-25">
                <a:latin typeface="Times New Roman"/>
                <a:cs typeface="Times New Roman"/>
              </a:rPr>
              <a:t> of </a:t>
            </a:r>
            <a:r>
              <a:rPr>
                <a:latin typeface="Times New Roman"/>
                <a:cs typeface="Times New Roman"/>
              </a:rPr>
              <a:t>hard</a:t>
            </a:r>
            <a:r>
              <a:rPr spc="-35">
                <a:latin typeface="Times New Roman"/>
                <a:cs typeface="Times New Roman"/>
              </a:rPr>
              <a:t> </a:t>
            </a:r>
            <a:r>
              <a:rPr>
                <a:latin typeface="Times New Roman"/>
                <a:cs typeface="Times New Roman"/>
              </a:rPr>
              <a:t>landings.</a:t>
            </a:r>
            <a:r>
              <a:rPr spc="-70">
                <a:latin typeface="Times New Roman"/>
                <a:cs typeface="Times New Roman"/>
              </a:rPr>
              <a:t> </a:t>
            </a:r>
            <a:r>
              <a:rPr>
                <a:latin typeface="Times New Roman"/>
                <a:cs typeface="Times New Roman"/>
              </a:rPr>
              <a:t>The</a:t>
            </a:r>
            <a:r>
              <a:rPr spc="-30">
                <a:latin typeface="Times New Roman"/>
                <a:cs typeface="Times New Roman"/>
              </a:rPr>
              <a:t> </a:t>
            </a:r>
            <a:r>
              <a:rPr>
                <a:latin typeface="Times New Roman"/>
                <a:cs typeface="Times New Roman"/>
              </a:rPr>
              <a:t>implications</a:t>
            </a:r>
            <a:r>
              <a:rPr spc="10">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this</a:t>
            </a:r>
            <a:r>
              <a:rPr spc="-20">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may</a:t>
            </a:r>
            <a:r>
              <a:rPr spc="-5">
                <a:latin typeface="Times New Roman"/>
                <a:cs typeface="Times New Roman"/>
              </a:rPr>
              <a:t> </a:t>
            </a:r>
            <a:r>
              <a:rPr>
                <a:latin typeface="Times New Roman"/>
                <a:cs typeface="Times New Roman"/>
              </a:rPr>
              <a:t>also</a:t>
            </a:r>
            <a:r>
              <a:rPr spc="-25">
                <a:latin typeface="Times New Roman"/>
                <a:cs typeface="Times New Roman"/>
              </a:rPr>
              <a:t> </a:t>
            </a:r>
            <a:r>
              <a:rPr>
                <a:latin typeface="Times New Roman"/>
                <a:cs typeface="Times New Roman"/>
              </a:rPr>
              <a:t>extend</a:t>
            </a:r>
            <a:r>
              <a:rPr spc="-30">
                <a:latin typeface="Times New Roman"/>
                <a:cs typeface="Times New Roman"/>
              </a:rPr>
              <a:t> </a:t>
            </a:r>
            <a:r>
              <a:rPr>
                <a:latin typeface="Times New Roman"/>
                <a:cs typeface="Times New Roman"/>
              </a:rPr>
              <a:t>to</a:t>
            </a:r>
            <a:r>
              <a:rPr spc="-40">
                <a:latin typeface="Times New Roman"/>
                <a:cs typeface="Times New Roman"/>
              </a:rPr>
              <a:t> </a:t>
            </a:r>
            <a:r>
              <a:rPr>
                <a:latin typeface="Times New Roman"/>
                <a:cs typeface="Times New Roman"/>
              </a:rPr>
              <a:t>other</a:t>
            </a:r>
            <a:r>
              <a:rPr spc="-25">
                <a:latin typeface="Times New Roman"/>
                <a:cs typeface="Times New Roman"/>
              </a:rPr>
              <a:t> </a:t>
            </a:r>
            <a:r>
              <a:rPr>
                <a:latin typeface="Times New Roman"/>
                <a:cs typeface="Times New Roman"/>
              </a:rPr>
              <a:t>areas</a:t>
            </a:r>
            <a:r>
              <a:rPr spc="-20">
                <a:latin typeface="Times New Roman"/>
                <a:cs typeface="Times New Roman"/>
              </a:rPr>
              <a:t> </a:t>
            </a:r>
            <a:r>
              <a:rPr>
                <a:latin typeface="Times New Roman"/>
                <a:cs typeface="Times New Roman"/>
              </a:rPr>
              <a:t>of</a:t>
            </a:r>
            <a:r>
              <a:rPr spc="-35">
                <a:latin typeface="Times New Roman"/>
                <a:cs typeface="Times New Roman"/>
              </a:rPr>
              <a:t> </a:t>
            </a:r>
            <a:r>
              <a:rPr>
                <a:latin typeface="Times New Roman"/>
                <a:cs typeface="Times New Roman"/>
              </a:rPr>
              <a:t>aviation</a:t>
            </a:r>
            <a:r>
              <a:rPr spc="-3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0">
                <a:latin typeface="Times New Roman"/>
                <a:cs typeface="Times New Roman"/>
              </a:rPr>
              <a:t> </a:t>
            </a:r>
            <a:r>
              <a:rPr>
                <a:latin typeface="Times New Roman"/>
                <a:cs typeface="Times New Roman"/>
              </a:rPr>
              <a:t>flight</a:t>
            </a:r>
            <a:r>
              <a:rPr spc="-45">
                <a:latin typeface="Times New Roman"/>
                <a:cs typeface="Times New Roman"/>
              </a:rPr>
              <a:t> </a:t>
            </a:r>
            <a:r>
              <a:rPr spc="-10">
                <a:latin typeface="Times New Roman"/>
                <a:cs typeface="Times New Roman"/>
              </a:rPr>
              <a:t>automation</a:t>
            </a:r>
            <a:r>
              <a:rPr sz="1600" spc="-10">
                <a:latin typeface="Times New Roman"/>
                <a:cs typeface="Times New Roman"/>
              </a:rPr>
              <a:t>.</a:t>
            </a:r>
            <a:endParaRPr sz="1600">
              <a:latin typeface="Times New Roman"/>
              <a:cs typeface="Times New Roman"/>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1523" y="0"/>
            <a:ext cx="12188952" cy="6857998"/>
          </a:xfrm>
          <a:prstGeom prst="rect">
            <a:avLst/>
          </a:prstGeom>
        </p:spPr>
      </p:pic>
      <p:sp>
        <p:nvSpPr>
          <p:cNvPr id="3" name="object 3"/>
          <p:cNvSpPr txBox="1">
            <a:spLocks noGrp="1"/>
          </p:cNvSpPr>
          <p:nvPr>
            <p:ph type="title"/>
          </p:nvPr>
        </p:nvSpPr>
        <p:spPr>
          <a:xfrm>
            <a:off x="2553080" y="2557094"/>
            <a:ext cx="7086600" cy="1549400"/>
          </a:xfrm>
          <a:prstGeom prst="rect">
            <a:avLst/>
          </a:prstGeom>
        </p:spPr>
        <p:txBody>
          <a:bodyPr vert="horz" wrap="square" lIns="0" tIns="12065" rIns="0" bIns="0" rtlCol="0">
            <a:spAutoFit/>
          </a:bodyPr>
          <a:lstStyle/>
          <a:p>
            <a:pPr marL="12700">
              <a:lnSpc>
                <a:spcPct val="100000"/>
              </a:lnSpc>
              <a:spcBef>
                <a:spcPts val="95"/>
              </a:spcBef>
            </a:pPr>
            <a:r>
              <a:rPr sz="10000" b="0" i="1" spc="-175">
                <a:latin typeface="Times New Roman"/>
                <a:cs typeface="Times New Roman"/>
              </a:rPr>
              <a:t>THANK</a:t>
            </a:r>
            <a:r>
              <a:rPr sz="10000" b="0" i="1" spc="-420">
                <a:latin typeface="Times New Roman"/>
                <a:cs typeface="Times New Roman"/>
              </a:rPr>
              <a:t> </a:t>
            </a:r>
            <a:r>
              <a:rPr sz="10000" b="0" i="1" spc="-430">
                <a:latin typeface="Times New Roman"/>
                <a:cs typeface="Times New Roman"/>
              </a:rPr>
              <a:t>YOU!</a:t>
            </a:r>
            <a:endParaRPr sz="10000">
              <a:latin typeface="Times New Roman"/>
              <a:cs typeface="Times New Roman"/>
            </a:endParaRPr>
          </a:p>
        </p:txBody>
      </p:sp>
      <p:pic>
        <p:nvPicPr>
          <p:cNvPr id="4" name="object 4"/>
          <p:cNvPicPr/>
          <p:nvPr/>
        </p:nvPicPr>
        <p:blipFill>
          <a:blip r:embed="rId3"/>
          <a:stretch>
            <a:fillRect/>
          </a:stretch>
        </p:blipFill>
        <p:spPr>
          <a:xfrm>
            <a:off x="5445252" y="4218432"/>
            <a:ext cx="914400" cy="9144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sz="2800"/>
              <a:t>EXISTING</a:t>
            </a:r>
            <a:r>
              <a:rPr sz="2800" spc="-55"/>
              <a:t> </a:t>
            </a:r>
            <a:r>
              <a:rPr sz="2800"/>
              <a:t>SYSTEM</a:t>
            </a:r>
            <a:r>
              <a:rPr sz="2800" spc="-55"/>
              <a:t> </a:t>
            </a:r>
            <a:endParaRPr sz="2800"/>
          </a:p>
        </p:txBody>
      </p:sp>
      <p:sp>
        <p:nvSpPr>
          <p:cNvPr id="4" name="object 4"/>
          <p:cNvSpPr txBox="1"/>
          <p:nvPr/>
        </p:nvSpPr>
        <p:spPr>
          <a:xfrm>
            <a:off x="762000" y="1676400"/>
            <a:ext cx="10320020" cy="3972882"/>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sz="1800">
                <a:latin typeface="Times New Roman"/>
                <a:cs typeface="Times New Roman"/>
              </a:rPr>
              <a:t>One</a:t>
            </a:r>
            <a:r>
              <a:rPr sz="1800" spc="-30">
                <a:latin typeface="Times New Roman"/>
                <a:cs typeface="Times New Roman"/>
              </a:rPr>
              <a:t> </a:t>
            </a:r>
            <a:r>
              <a:rPr sz="1800">
                <a:latin typeface="Times New Roman"/>
                <a:cs typeface="Times New Roman"/>
              </a:rPr>
              <a:t>existing</a:t>
            </a:r>
            <a:r>
              <a:rPr sz="1800" spc="-35">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for</a:t>
            </a:r>
            <a:r>
              <a:rPr sz="1800" spc="-25">
                <a:latin typeface="Times New Roman"/>
                <a:cs typeface="Times New Roman"/>
              </a:rPr>
              <a:t> </a:t>
            </a:r>
            <a:r>
              <a:rPr sz="1800">
                <a:latin typeface="Times New Roman"/>
                <a:cs typeface="Times New Roman"/>
              </a:rPr>
              <a:t>hard</a:t>
            </a:r>
            <a:r>
              <a:rPr sz="1800" spc="-35">
                <a:latin typeface="Times New Roman"/>
                <a:cs typeface="Times New Roman"/>
              </a:rPr>
              <a:t> </a:t>
            </a:r>
            <a:r>
              <a:rPr sz="1800">
                <a:latin typeface="Times New Roman"/>
                <a:cs typeface="Times New Roman"/>
              </a:rPr>
              <a:t>landing</a:t>
            </a:r>
            <a:r>
              <a:rPr sz="1800" spc="-40">
                <a:latin typeface="Times New Roman"/>
                <a:cs typeface="Times New Roman"/>
              </a:rPr>
              <a:t> </a:t>
            </a:r>
            <a:r>
              <a:rPr sz="1800">
                <a:latin typeface="Times New Roman"/>
                <a:cs typeface="Times New Roman"/>
              </a:rPr>
              <a:t>prediction</a:t>
            </a:r>
            <a:r>
              <a:rPr sz="1800" spc="-45">
                <a:latin typeface="Times New Roman"/>
                <a:cs typeface="Times New Roman"/>
              </a:rPr>
              <a:t> </a:t>
            </a:r>
            <a:r>
              <a:rPr sz="1800">
                <a:latin typeface="Times New Roman"/>
                <a:cs typeface="Times New Roman"/>
              </a:rPr>
              <a:t>during</a:t>
            </a:r>
            <a:r>
              <a:rPr sz="1800" spc="-3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approach</a:t>
            </a:r>
            <a:r>
              <a:rPr sz="1800" spc="-40">
                <a:latin typeface="Times New Roman"/>
                <a:cs typeface="Times New Roman"/>
              </a:rPr>
              <a:t> </a:t>
            </a:r>
            <a:r>
              <a:rPr sz="1800">
                <a:latin typeface="Times New Roman"/>
                <a:cs typeface="Times New Roman"/>
              </a:rPr>
              <a:t>phase</a:t>
            </a:r>
            <a:r>
              <a:rPr sz="1800" spc="-30">
                <a:latin typeface="Times New Roman"/>
                <a:cs typeface="Times New Roman"/>
              </a:rPr>
              <a:t> </a:t>
            </a:r>
            <a:r>
              <a:rPr sz="1800">
                <a:latin typeface="Times New Roman"/>
                <a:cs typeface="Times New Roman"/>
              </a:rPr>
              <a:t>of</a:t>
            </a:r>
            <a:r>
              <a:rPr sz="1800" spc="-25">
                <a:latin typeface="Times New Roman"/>
                <a:cs typeface="Times New Roman"/>
              </a:rPr>
              <a:t> </a:t>
            </a:r>
            <a:r>
              <a:rPr sz="1800">
                <a:latin typeface="Times New Roman"/>
                <a:cs typeface="Times New Roman"/>
              </a:rPr>
              <a:t>commercial</a:t>
            </a:r>
            <a:r>
              <a:rPr sz="1800" spc="-30">
                <a:latin typeface="Times New Roman"/>
                <a:cs typeface="Times New Roman"/>
              </a:rPr>
              <a:t> </a:t>
            </a:r>
            <a:r>
              <a:rPr sz="1800">
                <a:latin typeface="Times New Roman"/>
                <a:cs typeface="Times New Roman"/>
              </a:rPr>
              <a:t>flights</a:t>
            </a:r>
            <a:r>
              <a:rPr sz="1800" spc="-35">
                <a:latin typeface="Times New Roman"/>
                <a:cs typeface="Times New Roman"/>
              </a:rPr>
              <a:t> </a:t>
            </a:r>
            <a:r>
              <a:rPr sz="1800">
                <a:latin typeface="Times New Roman"/>
                <a:cs typeface="Times New Roman"/>
              </a:rPr>
              <a:t>is</a:t>
            </a:r>
            <a:r>
              <a:rPr sz="1800" spc="-25">
                <a:latin typeface="Times New Roman"/>
                <a:cs typeface="Times New Roman"/>
              </a:rPr>
              <a:t> the </a:t>
            </a:r>
            <a:r>
              <a:rPr sz="1800">
                <a:latin typeface="Times New Roman"/>
                <a:cs typeface="Times New Roman"/>
              </a:rPr>
              <a:t>SmartLand</a:t>
            </a:r>
            <a:r>
              <a:rPr sz="1800" spc="-4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developed</a:t>
            </a:r>
            <a:r>
              <a:rPr sz="1800" spc="-30">
                <a:latin typeface="Times New Roman"/>
                <a:cs typeface="Times New Roman"/>
              </a:rPr>
              <a:t> </a:t>
            </a:r>
            <a:r>
              <a:rPr sz="1800">
                <a:latin typeface="Times New Roman"/>
                <a:cs typeface="Times New Roman"/>
              </a:rPr>
              <a:t>by</a:t>
            </a:r>
            <a:r>
              <a:rPr sz="1800" spc="-30">
                <a:latin typeface="Times New Roman"/>
                <a:cs typeface="Times New Roman"/>
              </a:rPr>
              <a:t> </a:t>
            </a:r>
            <a:r>
              <a:rPr sz="1800" spc="-10">
                <a:latin typeface="Times New Roman"/>
                <a:cs typeface="Times New Roman"/>
              </a:rPr>
              <a:t>Honeywell</a:t>
            </a:r>
            <a:r>
              <a:rPr sz="1800" spc="-120">
                <a:latin typeface="Times New Roman"/>
                <a:cs typeface="Times New Roman"/>
              </a:rPr>
              <a:t> </a:t>
            </a:r>
            <a:r>
              <a:rPr sz="1800" spc="-10">
                <a:latin typeface="Times New Roman"/>
                <a:cs typeface="Times New Roman"/>
              </a:rPr>
              <a:t>Aerospace.</a:t>
            </a:r>
            <a:endParaRPr sz="1800">
              <a:latin typeface="Times New Roman"/>
              <a:cs typeface="Times New Roman"/>
            </a:endParaRPr>
          </a:p>
          <a:p>
            <a:pPr marL="241300" marR="5080" indent="-229235">
              <a:lnSpc>
                <a:spcPct val="200000"/>
              </a:lnSpc>
              <a:spcBef>
                <a:spcPts val="990"/>
              </a:spcBef>
              <a:buFont typeface="Arial MT"/>
              <a:buChar char="•"/>
              <a:tabLst>
                <a:tab pos="241300" algn="l"/>
              </a:tabLst>
            </a:pPr>
            <a:r>
              <a:rPr sz="1800">
                <a:latin typeface="Times New Roman"/>
                <a:cs typeface="Times New Roman"/>
              </a:rPr>
              <a:t>The</a:t>
            </a:r>
            <a:r>
              <a:rPr sz="1800" spc="-25">
                <a:latin typeface="Times New Roman"/>
                <a:cs typeface="Times New Roman"/>
              </a:rPr>
              <a:t> </a:t>
            </a:r>
            <a:r>
              <a:rPr sz="1800">
                <a:latin typeface="Times New Roman"/>
                <a:cs typeface="Times New Roman"/>
              </a:rPr>
              <a:t>SmartLand</a:t>
            </a:r>
            <a:r>
              <a:rPr sz="1800" spc="-30">
                <a:latin typeface="Times New Roman"/>
                <a:cs typeface="Times New Roman"/>
              </a:rPr>
              <a:t> </a:t>
            </a:r>
            <a:r>
              <a:rPr sz="1800">
                <a:latin typeface="Times New Roman"/>
                <a:cs typeface="Times New Roman"/>
              </a:rPr>
              <a:t>system</a:t>
            </a:r>
            <a:r>
              <a:rPr sz="1800" spc="-45">
                <a:latin typeface="Times New Roman"/>
                <a:cs typeface="Times New Roman"/>
              </a:rPr>
              <a:t> </a:t>
            </a:r>
            <a:r>
              <a:rPr sz="1800">
                <a:latin typeface="Times New Roman"/>
                <a:cs typeface="Times New Roman"/>
              </a:rPr>
              <a:t>uses</a:t>
            </a:r>
            <a:r>
              <a:rPr sz="1800" spc="-25">
                <a:latin typeface="Times New Roman"/>
                <a:cs typeface="Times New Roman"/>
              </a:rPr>
              <a:t> </a:t>
            </a:r>
            <a:r>
              <a:rPr sz="1800">
                <a:latin typeface="Times New Roman"/>
                <a:cs typeface="Times New Roman"/>
              </a:rPr>
              <a:t>multiple</a:t>
            </a:r>
            <a:r>
              <a:rPr sz="1800" spc="-20">
                <a:latin typeface="Times New Roman"/>
                <a:cs typeface="Times New Roman"/>
              </a:rPr>
              <a:t> </a:t>
            </a:r>
            <a:r>
              <a:rPr sz="1800">
                <a:latin typeface="Times New Roman"/>
                <a:cs typeface="Times New Roman"/>
              </a:rPr>
              <a:t>sensors</a:t>
            </a:r>
            <a:r>
              <a:rPr sz="1800" spc="-25">
                <a:latin typeface="Times New Roman"/>
                <a:cs typeface="Times New Roman"/>
              </a:rPr>
              <a:t> </a:t>
            </a:r>
            <a:r>
              <a:rPr sz="1800">
                <a:latin typeface="Times New Roman"/>
                <a:cs typeface="Times New Roman"/>
              </a:rPr>
              <a:t>on</a:t>
            </a:r>
            <a:r>
              <a:rPr sz="1800" spc="-2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aircraft</a:t>
            </a:r>
            <a:r>
              <a:rPr sz="1800" spc="-3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pilots</a:t>
            </a:r>
            <a:r>
              <a:rPr sz="1800" spc="-30">
                <a:latin typeface="Times New Roman"/>
                <a:cs typeface="Times New Roman"/>
              </a:rPr>
              <a:t> </a:t>
            </a:r>
            <a:r>
              <a:rPr sz="1800">
                <a:latin typeface="Times New Roman"/>
                <a:cs typeface="Times New Roman"/>
              </a:rPr>
              <a:t>with</a:t>
            </a:r>
            <a:r>
              <a:rPr sz="1800" spc="-25">
                <a:latin typeface="Times New Roman"/>
                <a:cs typeface="Times New Roman"/>
              </a:rPr>
              <a:t> </a:t>
            </a:r>
            <a:r>
              <a:rPr sz="1800">
                <a:latin typeface="Times New Roman"/>
                <a:cs typeface="Times New Roman"/>
              </a:rPr>
              <a:t>real-time</a:t>
            </a:r>
            <a:r>
              <a:rPr sz="1800" spc="-35">
                <a:latin typeface="Times New Roman"/>
                <a:cs typeface="Times New Roman"/>
              </a:rPr>
              <a:t> </a:t>
            </a:r>
            <a:r>
              <a:rPr sz="1800">
                <a:latin typeface="Times New Roman"/>
                <a:cs typeface="Times New Roman"/>
              </a:rPr>
              <a:t>information</a:t>
            </a:r>
            <a:r>
              <a:rPr sz="1800" spc="-35">
                <a:latin typeface="Times New Roman"/>
                <a:cs typeface="Times New Roman"/>
              </a:rPr>
              <a:t> </a:t>
            </a:r>
            <a:r>
              <a:rPr sz="1800" spc="-10">
                <a:latin typeface="Times New Roman"/>
                <a:cs typeface="Times New Roman"/>
              </a:rPr>
              <a:t>about </a:t>
            </a:r>
            <a:r>
              <a:rPr sz="1800">
                <a:latin typeface="Times New Roman"/>
                <a:cs typeface="Times New Roman"/>
              </a:rPr>
              <a:t>the</a:t>
            </a:r>
            <a:r>
              <a:rPr sz="1800" spc="-35">
                <a:latin typeface="Times New Roman"/>
                <a:cs typeface="Times New Roman"/>
              </a:rPr>
              <a:t> </a:t>
            </a:r>
            <a:r>
              <a:rPr sz="1800">
                <a:latin typeface="Times New Roman"/>
                <a:cs typeface="Times New Roman"/>
              </a:rPr>
              <a:t>aircraft's</a:t>
            </a:r>
            <a:r>
              <a:rPr sz="1800" spc="-65">
                <a:latin typeface="Times New Roman"/>
                <a:cs typeface="Times New Roman"/>
              </a:rPr>
              <a:t> </a:t>
            </a:r>
            <a:r>
              <a:rPr sz="1800">
                <a:latin typeface="Times New Roman"/>
                <a:cs typeface="Times New Roman"/>
              </a:rPr>
              <a:t>position,</a:t>
            </a:r>
            <a:r>
              <a:rPr sz="1800" spc="-50">
                <a:latin typeface="Times New Roman"/>
                <a:cs typeface="Times New Roman"/>
              </a:rPr>
              <a:t> </a:t>
            </a:r>
            <a:r>
              <a:rPr sz="1800" spc="-10">
                <a:latin typeface="Times New Roman"/>
                <a:cs typeface="Times New Roman"/>
              </a:rPr>
              <a:t>velocity,</a:t>
            </a:r>
            <a:r>
              <a:rPr sz="1800" spc="-70">
                <a:latin typeface="Times New Roman"/>
                <a:cs typeface="Times New Roman"/>
              </a:rPr>
              <a:t> </a:t>
            </a:r>
            <a:r>
              <a:rPr sz="1800">
                <a:latin typeface="Times New Roman"/>
                <a:cs typeface="Times New Roman"/>
              </a:rPr>
              <a:t>and</a:t>
            </a:r>
            <a:r>
              <a:rPr sz="1800" spc="-35">
                <a:latin typeface="Times New Roman"/>
                <a:cs typeface="Times New Roman"/>
              </a:rPr>
              <a:t> </a:t>
            </a:r>
            <a:r>
              <a:rPr sz="1800">
                <a:latin typeface="Times New Roman"/>
                <a:cs typeface="Times New Roman"/>
              </a:rPr>
              <a:t>trajectory</a:t>
            </a:r>
            <a:r>
              <a:rPr sz="1800" spc="-50">
                <a:latin typeface="Times New Roman"/>
                <a:cs typeface="Times New Roman"/>
              </a:rPr>
              <a:t> </a:t>
            </a:r>
            <a:r>
              <a:rPr sz="1800">
                <a:latin typeface="Times New Roman"/>
                <a:cs typeface="Times New Roman"/>
              </a:rPr>
              <a:t>during</a:t>
            </a:r>
            <a:r>
              <a:rPr sz="1800" spc="-35">
                <a:latin typeface="Times New Roman"/>
                <a:cs typeface="Times New Roman"/>
              </a:rPr>
              <a:t> </a:t>
            </a:r>
            <a:r>
              <a:rPr sz="1800">
                <a:latin typeface="Times New Roman"/>
                <a:cs typeface="Times New Roman"/>
              </a:rPr>
              <a:t>the</a:t>
            </a:r>
            <a:r>
              <a:rPr sz="1800" spc="-35">
                <a:latin typeface="Times New Roman"/>
                <a:cs typeface="Times New Roman"/>
              </a:rPr>
              <a:t> </a:t>
            </a:r>
            <a:r>
              <a:rPr sz="1800">
                <a:latin typeface="Times New Roman"/>
                <a:cs typeface="Times New Roman"/>
              </a:rPr>
              <a:t>approach</a:t>
            </a:r>
            <a:r>
              <a:rPr sz="1800" spc="-50">
                <a:latin typeface="Times New Roman"/>
                <a:cs typeface="Times New Roman"/>
              </a:rPr>
              <a:t> </a:t>
            </a:r>
            <a:r>
              <a:rPr sz="1800" spc="-10">
                <a:latin typeface="Times New Roman"/>
                <a:cs typeface="Times New Roman"/>
              </a:rPr>
              <a:t>phase.</a:t>
            </a:r>
            <a:endParaRPr sz="1800">
              <a:latin typeface="Times New Roman"/>
              <a:cs typeface="Times New Roman"/>
            </a:endParaRPr>
          </a:p>
          <a:p>
            <a:pPr marL="241300" marR="41275" indent="-229235">
              <a:lnSpc>
                <a:spcPct val="200000"/>
              </a:lnSpc>
              <a:spcBef>
                <a:spcPts val="1000"/>
              </a:spcBef>
              <a:buFont typeface="Arial MT"/>
              <a:buChar char="•"/>
              <a:tabLst>
                <a:tab pos="241300" algn="l"/>
              </a:tabLst>
            </a:pPr>
            <a:r>
              <a:rPr sz="1800">
                <a:latin typeface="Times New Roman"/>
                <a:cs typeface="Times New Roman"/>
              </a:rPr>
              <a:t>The</a:t>
            </a:r>
            <a:r>
              <a:rPr sz="1800" spc="-2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then</a:t>
            </a:r>
            <a:r>
              <a:rPr sz="1800" spc="-25">
                <a:latin typeface="Times New Roman"/>
                <a:cs typeface="Times New Roman"/>
              </a:rPr>
              <a:t> </a:t>
            </a:r>
            <a:r>
              <a:rPr sz="1800">
                <a:latin typeface="Times New Roman"/>
                <a:cs typeface="Times New Roman"/>
              </a:rPr>
              <a:t>uses</a:t>
            </a:r>
            <a:r>
              <a:rPr sz="1800" spc="-20">
                <a:latin typeface="Times New Roman"/>
                <a:cs typeface="Times New Roman"/>
              </a:rPr>
              <a:t> </a:t>
            </a:r>
            <a:r>
              <a:rPr sz="1800">
                <a:latin typeface="Times New Roman"/>
                <a:cs typeface="Times New Roman"/>
              </a:rPr>
              <a:t>algorithms</a:t>
            </a:r>
            <a:r>
              <a:rPr sz="1800" spc="-30">
                <a:latin typeface="Times New Roman"/>
                <a:cs typeface="Times New Roman"/>
              </a:rPr>
              <a:t> </a:t>
            </a:r>
            <a:r>
              <a:rPr sz="1800">
                <a:latin typeface="Times New Roman"/>
                <a:cs typeface="Times New Roman"/>
              </a:rPr>
              <a:t>to</a:t>
            </a:r>
            <a:r>
              <a:rPr sz="1800" spc="-15">
                <a:latin typeface="Times New Roman"/>
                <a:cs typeface="Times New Roman"/>
              </a:rPr>
              <a:t> </a:t>
            </a:r>
            <a:r>
              <a:rPr sz="1800">
                <a:latin typeface="Times New Roman"/>
                <a:cs typeface="Times New Roman"/>
              </a:rPr>
              <a:t>analyze</a:t>
            </a:r>
            <a:r>
              <a:rPr sz="1800" spc="-50">
                <a:latin typeface="Times New Roman"/>
                <a:cs typeface="Times New Roman"/>
              </a:rPr>
              <a:t> </a:t>
            </a:r>
            <a:r>
              <a:rPr sz="1800">
                <a:latin typeface="Times New Roman"/>
                <a:cs typeface="Times New Roman"/>
              </a:rPr>
              <a:t>this</a:t>
            </a:r>
            <a:r>
              <a:rPr sz="1800" spc="-35">
                <a:latin typeface="Times New Roman"/>
                <a:cs typeface="Times New Roman"/>
              </a:rPr>
              <a:t> </a:t>
            </a:r>
            <a:r>
              <a:rPr sz="1800">
                <a:latin typeface="Times New Roman"/>
                <a:cs typeface="Times New Roman"/>
              </a:rPr>
              <a:t>data</a:t>
            </a:r>
            <a:r>
              <a:rPr sz="1800" spc="-15">
                <a:latin typeface="Times New Roman"/>
                <a:cs typeface="Times New Roman"/>
              </a:rPr>
              <a:t> </a:t>
            </a:r>
            <a:r>
              <a:rPr sz="1800">
                <a:latin typeface="Times New Roman"/>
                <a:cs typeface="Times New Roman"/>
              </a:rPr>
              <a:t>and</a:t>
            </a:r>
            <a:r>
              <a:rPr sz="1800" spc="-15">
                <a:latin typeface="Times New Roman"/>
                <a:cs typeface="Times New Roman"/>
              </a:rPr>
              <a:t> </a:t>
            </a:r>
            <a:r>
              <a:rPr sz="1800">
                <a:latin typeface="Times New Roman"/>
                <a:cs typeface="Times New Roman"/>
              </a:rPr>
              <a:t>detect</a:t>
            </a:r>
            <a:r>
              <a:rPr sz="1800" spc="-35">
                <a:latin typeface="Times New Roman"/>
                <a:cs typeface="Times New Roman"/>
              </a:rPr>
              <a:t> </a:t>
            </a:r>
            <a:r>
              <a:rPr sz="1800">
                <a:latin typeface="Times New Roman"/>
                <a:cs typeface="Times New Roman"/>
              </a:rPr>
              <a:t>any</a:t>
            </a:r>
            <a:r>
              <a:rPr sz="1800" spc="-20">
                <a:latin typeface="Times New Roman"/>
                <a:cs typeface="Times New Roman"/>
              </a:rPr>
              <a:t> </a:t>
            </a:r>
            <a:r>
              <a:rPr sz="1800">
                <a:latin typeface="Times New Roman"/>
                <a:cs typeface="Times New Roman"/>
              </a:rPr>
              <a:t>signs</a:t>
            </a:r>
            <a:r>
              <a:rPr sz="1800" spc="-1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a</a:t>
            </a:r>
            <a:r>
              <a:rPr sz="1800" spc="-25">
                <a:latin typeface="Times New Roman"/>
                <a:cs typeface="Times New Roman"/>
              </a:rPr>
              <a:t> </a:t>
            </a:r>
            <a:r>
              <a:rPr sz="1800">
                <a:latin typeface="Times New Roman"/>
                <a:cs typeface="Times New Roman"/>
              </a:rPr>
              <a:t>hard</a:t>
            </a:r>
            <a:r>
              <a:rPr sz="1800" spc="-25">
                <a:latin typeface="Times New Roman"/>
                <a:cs typeface="Times New Roman"/>
              </a:rPr>
              <a:t> </a:t>
            </a:r>
            <a:r>
              <a:rPr sz="1800">
                <a:latin typeface="Times New Roman"/>
                <a:cs typeface="Times New Roman"/>
              </a:rPr>
              <a:t>landing,</a:t>
            </a:r>
            <a:r>
              <a:rPr sz="1800" spc="-35">
                <a:latin typeface="Times New Roman"/>
                <a:cs typeface="Times New Roman"/>
              </a:rPr>
              <a:t> </a:t>
            </a:r>
            <a:r>
              <a:rPr sz="1800">
                <a:latin typeface="Times New Roman"/>
                <a:cs typeface="Times New Roman"/>
              </a:rPr>
              <a:t>such</a:t>
            </a:r>
            <a:r>
              <a:rPr sz="1800" spc="-10">
                <a:latin typeface="Times New Roman"/>
                <a:cs typeface="Times New Roman"/>
              </a:rPr>
              <a:t> </a:t>
            </a:r>
            <a:r>
              <a:rPr sz="1800">
                <a:latin typeface="Times New Roman"/>
                <a:cs typeface="Times New Roman"/>
              </a:rPr>
              <a:t>as</a:t>
            </a:r>
            <a:r>
              <a:rPr sz="1800" spc="-25">
                <a:latin typeface="Times New Roman"/>
                <a:cs typeface="Times New Roman"/>
              </a:rPr>
              <a:t> </a:t>
            </a:r>
            <a:r>
              <a:rPr sz="1800" spc="-10">
                <a:latin typeface="Times New Roman"/>
                <a:cs typeface="Times New Roman"/>
              </a:rPr>
              <a:t>excessive </a:t>
            </a:r>
            <a:r>
              <a:rPr sz="1800">
                <a:latin typeface="Times New Roman"/>
                <a:cs typeface="Times New Roman"/>
              </a:rPr>
              <a:t>descent</a:t>
            </a:r>
            <a:r>
              <a:rPr sz="1800" spc="-55">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high</a:t>
            </a:r>
            <a:r>
              <a:rPr sz="1800" spc="-35">
                <a:latin typeface="Times New Roman"/>
                <a:cs typeface="Times New Roman"/>
              </a:rPr>
              <a:t> </a:t>
            </a:r>
            <a:r>
              <a:rPr sz="1800">
                <a:latin typeface="Times New Roman"/>
                <a:cs typeface="Times New Roman"/>
              </a:rPr>
              <a:t>vertical</a:t>
            </a:r>
            <a:r>
              <a:rPr sz="1800" spc="-65">
                <a:latin typeface="Times New Roman"/>
                <a:cs typeface="Times New Roman"/>
              </a:rPr>
              <a:t> </a:t>
            </a:r>
            <a:r>
              <a:rPr sz="1800">
                <a:latin typeface="Times New Roman"/>
                <a:cs typeface="Times New Roman"/>
              </a:rPr>
              <a:t>acceleration,</a:t>
            </a:r>
            <a:r>
              <a:rPr sz="1800" spc="-70">
                <a:latin typeface="Times New Roman"/>
                <a:cs typeface="Times New Roman"/>
              </a:rPr>
              <a:t> </a:t>
            </a:r>
            <a:r>
              <a:rPr sz="1800">
                <a:latin typeface="Times New Roman"/>
                <a:cs typeface="Times New Roman"/>
              </a:rPr>
              <a:t>or</a:t>
            </a:r>
            <a:r>
              <a:rPr sz="1800" spc="-30">
                <a:latin typeface="Times New Roman"/>
                <a:cs typeface="Times New Roman"/>
              </a:rPr>
              <a:t> </a:t>
            </a:r>
            <a:r>
              <a:rPr sz="1800">
                <a:latin typeface="Times New Roman"/>
                <a:cs typeface="Times New Roman"/>
              </a:rPr>
              <a:t>touchdown</a:t>
            </a:r>
            <a:r>
              <a:rPr sz="1800" spc="-50">
                <a:latin typeface="Times New Roman"/>
                <a:cs typeface="Times New Roman"/>
              </a:rPr>
              <a:t> </a:t>
            </a:r>
            <a:r>
              <a:rPr sz="1800">
                <a:latin typeface="Times New Roman"/>
                <a:cs typeface="Times New Roman"/>
              </a:rPr>
              <a:t>beyond</a:t>
            </a:r>
            <a:r>
              <a:rPr sz="1800" spc="-70">
                <a:latin typeface="Times New Roman"/>
                <a:cs typeface="Times New Roman"/>
              </a:rPr>
              <a:t> </a:t>
            </a:r>
            <a:r>
              <a:rPr sz="1800">
                <a:latin typeface="Times New Roman"/>
                <a:cs typeface="Times New Roman"/>
              </a:rPr>
              <a:t>the</a:t>
            </a:r>
            <a:r>
              <a:rPr sz="1800" spc="-40">
                <a:latin typeface="Times New Roman"/>
                <a:cs typeface="Times New Roman"/>
              </a:rPr>
              <a:t> </a:t>
            </a:r>
            <a:r>
              <a:rPr sz="1800">
                <a:latin typeface="Times New Roman"/>
                <a:cs typeface="Times New Roman"/>
              </a:rPr>
              <a:t>designated</a:t>
            </a:r>
            <a:r>
              <a:rPr sz="1800" spc="-55">
                <a:latin typeface="Times New Roman"/>
                <a:cs typeface="Times New Roman"/>
              </a:rPr>
              <a:t> </a:t>
            </a:r>
            <a:r>
              <a:rPr sz="1800">
                <a:latin typeface="Times New Roman"/>
                <a:cs typeface="Times New Roman"/>
              </a:rPr>
              <a:t>touchdown</a:t>
            </a:r>
            <a:r>
              <a:rPr sz="1800" spc="-50">
                <a:latin typeface="Times New Roman"/>
                <a:cs typeface="Times New Roman"/>
              </a:rPr>
              <a:t> </a:t>
            </a:r>
            <a:r>
              <a:rPr sz="1800" spc="-10">
                <a:latin typeface="Times New Roman"/>
                <a:cs typeface="Times New Roman"/>
              </a:rPr>
              <a:t>zone.</a:t>
            </a:r>
            <a:endParaRPr sz="1800">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A2454C7-B3FE-B344-E813-B4A0CAE802F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7EDBBA3-0AAD-9DF6-E96C-A7193DD08C71}"/>
              </a:ext>
            </a:extLst>
          </p:cNvPr>
          <p:cNvPicPr/>
          <p:nvPr/>
        </p:nvPicPr>
        <p:blipFill>
          <a:blip r:embed="rId2"/>
          <a:stretch>
            <a:fillRect/>
          </a:stretch>
        </p:blipFill>
        <p:spPr>
          <a:xfrm>
            <a:off x="7155150" y="0"/>
            <a:ext cx="5036849" cy="6857996"/>
          </a:xfrm>
          <a:prstGeom prst="rect">
            <a:avLst/>
          </a:prstGeom>
        </p:spPr>
      </p:pic>
      <p:sp>
        <p:nvSpPr>
          <p:cNvPr id="3" name="object 3">
            <a:extLst>
              <a:ext uri="{FF2B5EF4-FFF2-40B4-BE49-F238E27FC236}">
                <a16:creationId xmlns:a16="http://schemas.microsoft.com/office/drawing/2014/main" id="{846BBA0F-E618-DE0E-C321-E6B424524E46}"/>
              </a:ext>
            </a:extLst>
          </p:cNvPr>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lang="en-IN" sz="2800"/>
              <a:t>DISADVANTAGES OF </a:t>
            </a:r>
            <a:r>
              <a:rPr sz="2800"/>
              <a:t>EXISTING</a:t>
            </a:r>
            <a:r>
              <a:rPr sz="2800" spc="-55"/>
              <a:t> </a:t>
            </a:r>
            <a:r>
              <a:rPr sz="2800"/>
              <a:t>SYSTEM</a:t>
            </a:r>
            <a:r>
              <a:rPr sz="2800" spc="-55"/>
              <a:t> </a:t>
            </a:r>
            <a:endParaRPr sz="2800"/>
          </a:p>
        </p:txBody>
      </p:sp>
      <p:sp>
        <p:nvSpPr>
          <p:cNvPr id="4" name="object 4">
            <a:extLst>
              <a:ext uri="{FF2B5EF4-FFF2-40B4-BE49-F238E27FC236}">
                <a16:creationId xmlns:a16="http://schemas.microsoft.com/office/drawing/2014/main" id="{E824BD3F-01BC-AAFB-4B6A-3AD47592F1A0}"/>
              </a:ext>
            </a:extLst>
          </p:cNvPr>
          <p:cNvSpPr txBox="1"/>
          <p:nvPr/>
        </p:nvSpPr>
        <p:spPr>
          <a:xfrm>
            <a:off x="762000" y="1676400"/>
            <a:ext cx="10320020" cy="3213700"/>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lang="en-IN">
                <a:latin typeface="Times New Roman"/>
                <a:cs typeface="Times New Roman"/>
              </a:rPr>
              <a:t>No security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Less efficiency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Limited data analysis</a:t>
            </a:r>
          </a:p>
          <a:p>
            <a:pPr marL="241300" marR="668655" indent="-229235">
              <a:lnSpc>
                <a:spcPct val="200000"/>
              </a:lnSpc>
              <a:spcBef>
                <a:spcPts val="100"/>
              </a:spcBef>
              <a:buFont typeface="Arial MT"/>
              <a:buChar char="•"/>
              <a:tabLst>
                <a:tab pos="241300" algn="l"/>
              </a:tabLst>
            </a:pPr>
            <a:r>
              <a:rPr lang="en-IN">
                <a:latin typeface="Times New Roman"/>
                <a:cs typeface="Times New Roman"/>
              </a:rPr>
              <a:t>Insufficient Integration</a:t>
            </a:r>
          </a:p>
          <a:p>
            <a:pPr marL="241300" marR="668655" indent="-229235">
              <a:lnSpc>
                <a:spcPct val="200000"/>
              </a:lnSpc>
              <a:spcBef>
                <a:spcPts val="100"/>
              </a:spcBef>
              <a:buFont typeface="Arial MT"/>
              <a:buChar char="•"/>
              <a:tabLst>
                <a:tab pos="241300" algn="l"/>
              </a:tabLst>
            </a:pPr>
            <a:r>
              <a:rPr lang="en-IN">
                <a:latin typeface="Times New Roman"/>
                <a:cs typeface="Times New Roman"/>
              </a:rPr>
              <a:t>High Maintenance Costs</a:t>
            </a:r>
            <a:endParaRPr>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extLst>
      <p:ext uri="{BB962C8B-B14F-4D97-AF65-F5344CB8AC3E}">
        <p14:creationId xmlns:p14="http://schemas.microsoft.com/office/powerpoint/2010/main" val="3686672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21334"/>
            <a:ext cx="5036849" cy="6836662"/>
          </a:xfrm>
          <a:prstGeom prst="rect">
            <a:avLst/>
          </a:prstGeom>
        </p:spPr>
      </p:pic>
      <p:sp>
        <p:nvSpPr>
          <p:cNvPr id="3" name="object 3"/>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sz="2800"/>
              <a:t>PROPOSED</a:t>
            </a:r>
            <a:r>
              <a:rPr sz="2800" spc="-90"/>
              <a:t> </a:t>
            </a:r>
            <a:r>
              <a:rPr sz="2800"/>
              <a:t>SYSTEM</a:t>
            </a:r>
            <a:r>
              <a:rPr sz="2800" spc="-70"/>
              <a:t> </a:t>
            </a:r>
            <a:endParaRPr sz="2800"/>
          </a:p>
        </p:txBody>
      </p:sp>
      <p:sp>
        <p:nvSpPr>
          <p:cNvPr id="4" name="object 4"/>
          <p:cNvSpPr txBox="1"/>
          <p:nvPr/>
        </p:nvSpPr>
        <p:spPr>
          <a:xfrm>
            <a:off x="504850" y="1523441"/>
            <a:ext cx="11116310" cy="2967479"/>
          </a:xfrm>
          <a:prstGeom prst="rect">
            <a:avLst/>
          </a:prstGeom>
        </p:spPr>
        <p:txBody>
          <a:bodyPr vert="horz" wrap="square" lIns="0" tIns="12700" rIns="0" bIns="0" rtlCol="0">
            <a:spAutoFit/>
          </a:bodyPr>
          <a:lstStyle/>
          <a:p>
            <a:pPr marL="240665" indent="-227965">
              <a:lnSpc>
                <a:spcPct val="200000"/>
              </a:lnSpc>
              <a:spcBef>
                <a:spcPts val="100"/>
              </a:spcBef>
              <a:buFont typeface="Arial MT"/>
              <a:buChar char="•"/>
              <a:tabLst>
                <a:tab pos="240665" algn="l"/>
              </a:tabLst>
            </a:pPr>
            <a:r>
              <a:rPr sz="1800">
                <a:latin typeface="Times New Roman"/>
                <a:cs typeface="Times New Roman"/>
              </a:rPr>
              <a:t>The</a:t>
            </a:r>
            <a:r>
              <a:rPr sz="1800" spc="-5">
                <a:latin typeface="Times New Roman"/>
                <a:cs typeface="Times New Roman"/>
              </a:rPr>
              <a:t> </a:t>
            </a:r>
            <a:r>
              <a:rPr sz="1800">
                <a:latin typeface="Times New Roman"/>
                <a:cs typeface="Times New Roman"/>
              </a:rPr>
              <a:t>system</a:t>
            </a:r>
            <a:r>
              <a:rPr sz="1800" spc="-35">
                <a:latin typeface="Times New Roman"/>
                <a:cs typeface="Times New Roman"/>
              </a:rPr>
              <a:t> </a:t>
            </a:r>
            <a:r>
              <a:rPr sz="1800">
                <a:latin typeface="Times New Roman"/>
                <a:cs typeface="Times New Roman"/>
              </a:rPr>
              <a:t>would</a:t>
            </a:r>
            <a:r>
              <a:rPr sz="1800" spc="-5">
                <a:latin typeface="Times New Roman"/>
                <a:cs typeface="Times New Roman"/>
              </a:rPr>
              <a:t> </a:t>
            </a:r>
            <a:r>
              <a:rPr sz="1800">
                <a:latin typeface="Times New Roman"/>
                <a:cs typeface="Times New Roman"/>
              </a:rPr>
              <a:t>use</a:t>
            </a:r>
            <a:r>
              <a:rPr sz="1800" spc="-10">
                <a:latin typeface="Times New Roman"/>
                <a:cs typeface="Times New Roman"/>
              </a:rPr>
              <a:t> </a:t>
            </a:r>
            <a:r>
              <a:rPr sz="1800">
                <a:latin typeface="Times New Roman"/>
                <a:cs typeface="Times New Roman"/>
              </a:rPr>
              <a:t>machine</a:t>
            </a:r>
            <a:r>
              <a:rPr sz="1800" spc="-5">
                <a:latin typeface="Times New Roman"/>
                <a:cs typeface="Times New Roman"/>
              </a:rPr>
              <a:t> </a:t>
            </a:r>
            <a:r>
              <a:rPr sz="1800">
                <a:latin typeface="Times New Roman"/>
                <a:cs typeface="Times New Roman"/>
              </a:rPr>
              <a:t>learning</a:t>
            </a:r>
            <a:r>
              <a:rPr sz="1800" spc="-25">
                <a:latin typeface="Times New Roman"/>
                <a:cs typeface="Times New Roman"/>
              </a:rPr>
              <a:t> </a:t>
            </a:r>
            <a:r>
              <a:rPr sz="1800">
                <a:latin typeface="Times New Roman"/>
                <a:cs typeface="Times New Roman"/>
              </a:rPr>
              <a:t>algorithms,</a:t>
            </a:r>
            <a:r>
              <a:rPr sz="1800" spc="-15">
                <a:latin typeface="Times New Roman"/>
                <a:cs typeface="Times New Roman"/>
              </a:rPr>
              <a:t> </a:t>
            </a:r>
            <a:r>
              <a:rPr sz="1800">
                <a:latin typeface="Times New Roman"/>
                <a:cs typeface="Times New Roman"/>
              </a:rPr>
              <a:t>such</a:t>
            </a:r>
            <a:r>
              <a:rPr sz="1800" spc="-5">
                <a:latin typeface="Times New Roman"/>
                <a:cs typeface="Times New Roman"/>
              </a:rPr>
              <a:t> </a:t>
            </a:r>
            <a:r>
              <a:rPr sz="1800">
                <a:latin typeface="Times New Roman"/>
                <a:cs typeface="Times New Roman"/>
              </a:rPr>
              <a:t>as</a:t>
            </a:r>
            <a:r>
              <a:rPr sz="1800" spc="15">
                <a:latin typeface="Times New Roman"/>
                <a:cs typeface="Times New Roman"/>
              </a:rPr>
              <a:t> </a:t>
            </a:r>
            <a:r>
              <a:rPr sz="1800">
                <a:latin typeface="Times New Roman"/>
                <a:cs typeface="Times New Roman"/>
              </a:rPr>
              <a:t>Naive</a:t>
            </a:r>
            <a:r>
              <a:rPr sz="1800" spc="-5">
                <a:latin typeface="Times New Roman"/>
                <a:cs typeface="Times New Roman"/>
              </a:rPr>
              <a:t> </a:t>
            </a:r>
            <a:r>
              <a:rPr sz="1800">
                <a:latin typeface="Times New Roman"/>
                <a:cs typeface="Times New Roman"/>
              </a:rPr>
              <a:t>Bayes,</a:t>
            </a:r>
            <a:r>
              <a:rPr sz="1800" spc="-45">
                <a:latin typeface="Times New Roman"/>
                <a:cs typeface="Times New Roman"/>
              </a:rPr>
              <a:t> </a:t>
            </a:r>
            <a:r>
              <a:rPr sz="1800">
                <a:latin typeface="Times New Roman"/>
                <a:cs typeface="Times New Roman"/>
              </a:rPr>
              <a:t>Logistic</a:t>
            </a:r>
            <a:r>
              <a:rPr sz="1800" spc="-20">
                <a:latin typeface="Times New Roman"/>
                <a:cs typeface="Times New Roman"/>
              </a:rPr>
              <a:t> </a:t>
            </a:r>
            <a:r>
              <a:rPr sz="1800">
                <a:latin typeface="Times New Roman"/>
                <a:cs typeface="Times New Roman"/>
              </a:rPr>
              <a:t>Regression,</a:t>
            </a:r>
            <a:r>
              <a:rPr sz="1800" spc="-10">
                <a:latin typeface="Times New Roman"/>
                <a:cs typeface="Times New Roman"/>
              </a:rPr>
              <a:t> </a:t>
            </a:r>
            <a:r>
              <a:rPr sz="1800">
                <a:latin typeface="Times New Roman"/>
                <a:cs typeface="Times New Roman"/>
              </a:rPr>
              <a:t>SVM, Decision</a:t>
            </a:r>
            <a:r>
              <a:rPr sz="1800" spc="-50">
                <a:latin typeface="Times New Roman"/>
                <a:cs typeface="Times New Roman"/>
              </a:rPr>
              <a:t> </a:t>
            </a:r>
            <a:r>
              <a:rPr sz="1800" spc="-10">
                <a:latin typeface="Times New Roman"/>
                <a:cs typeface="Times New Roman"/>
              </a:rPr>
              <a:t>Tree,</a:t>
            </a:r>
            <a:endParaRPr sz="1800">
              <a:latin typeface="Times New Roman"/>
              <a:cs typeface="Times New Roman"/>
            </a:endParaRPr>
          </a:p>
          <a:p>
            <a:pPr marL="241300" marR="5080">
              <a:lnSpc>
                <a:spcPct val="200000"/>
              </a:lnSpc>
              <a:spcBef>
                <a:spcPts val="5"/>
              </a:spcBef>
            </a:pPr>
            <a:r>
              <a:rPr sz="1800">
                <a:latin typeface="Times New Roman"/>
                <a:cs typeface="Times New Roman"/>
              </a:rPr>
              <a:t>SGD</a:t>
            </a:r>
            <a:r>
              <a:rPr sz="1800" spc="-35">
                <a:latin typeface="Times New Roman"/>
                <a:cs typeface="Times New Roman"/>
              </a:rPr>
              <a:t> </a:t>
            </a:r>
            <a:r>
              <a:rPr sz="1800">
                <a:latin typeface="Times New Roman"/>
                <a:cs typeface="Times New Roman"/>
              </a:rPr>
              <a:t>Classifier</a:t>
            </a:r>
            <a:r>
              <a:rPr sz="1800" spc="-2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analyze</a:t>
            </a:r>
            <a:r>
              <a:rPr sz="1800" spc="-6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flight</a:t>
            </a:r>
            <a:r>
              <a:rPr sz="1800" spc="-45">
                <a:latin typeface="Times New Roman"/>
                <a:cs typeface="Times New Roman"/>
              </a:rPr>
              <a:t> </a:t>
            </a:r>
            <a:r>
              <a:rPr sz="1800">
                <a:latin typeface="Times New Roman"/>
                <a:cs typeface="Times New Roman"/>
              </a:rPr>
              <a:t>data</a:t>
            </a:r>
            <a:r>
              <a:rPr sz="1800" spc="-25">
                <a:latin typeface="Times New Roman"/>
                <a:cs typeface="Times New Roman"/>
              </a:rPr>
              <a:t> </a:t>
            </a:r>
            <a:r>
              <a:rPr sz="1800">
                <a:latin typeface="Times New Roman"/>
                <a:cs typeface="Times New Roman"/>
              </a:rPr>
              <a:t>and</a:t>
            </a:r>
            <a:r>
              <a:rPr sz="1800" spc="-25">
                <a:latin typeface="Times New Roman"/>
                <a:cs typeface="Times New Roman"/>
              </a:rPr>
              <a:t> </a:t>
            </a:r>
            <a:r>
              <a:rPr sz="1800">
                <a:latin typeface="Times New Roman"/>
                <a:cs typeface="Times New Roman"/>
              </a:rPr>
              <a:t>identify</a:t>
            </a:r>
            <a:r>
              <a:rPr sz="1800" spc="-45">
                <a:latin typeface="Times New Roman"/>
                <a:cs typeface="Times New Roman"/>
              </a:rPr>
              <a:t> </a:t>
            </a:r>
            <a:r>
              <a:rPr sz="1800">
                <a:latin typeface="Times New Roman"/>
                <a:cs typeface="Times New Roman"/>
              </a:rPr>
              <a:t>patterns</a:t>
            </a:r>
            <a:r>
              <a:rPr sz="1800" spc="-40">
                <a:latin typeface="Times New Roman"/>
                <a:cs typeface="Times New Roman"/>
              </a:rPr>
              <a:t> </a:t>
            </a:r>
            <a:r>
              <a:rPr sz="1800">
                <a:latin typeface="Times New Roman"/>
                <a:cs typeface="Times New Roman"/>
              </a:rPr>
              <a:t>that</a:t>
            </a:r>
            <a:r>
              <a:rPr sz="1800" spc="-40">
                <a:latin typeface="Times New Roman"/>
                <a:cs typeface="Times New Roman"/>
              </a:rPr>
              <a:t> </a:t>
            </a:r>
            <a:r>
              <a:rPr sz="1800">
                <a:latin typeface="Times New Roman"/>
                <a:cs typeface="Times New Roman"/>
              </a:rPr>
              <a:t>precede</a:t>
            </a:r>
            <a:r>
              <a:rPr sz="1800" spc="-40">
                <a:latin typeface="Times New Roman"/>
                <a:cs typeface="Times New Roman"/>
              </a:rPr>
              <a:t> </a:t>
            </a:r>
            <a:r>
              <a:rPr sz="1800">
                <a:latin typeface="Times New Roman"/>
                <a:cs typeface="Times New Roman"/>
              </a:rPr>
              <a:t>hard</a:t>
            </a:r>
            <a:r>
              <a:rPr sz="1800" spc="-30">
                <a:latin typeface="Times New Roman"/>
                <a:cs typeface="Times New Roman"/>
              </a:rPr>
              <a:t> </a:t>
            </a:r>
            <a:r>
              <a:rPr sz="1800">
                <a:latin typeface="Times New Roman"/>
                <a:cs typeface="Times New Roman"/>
              </a:rPr>
              <a:t>landings.</a:t>
            </a:r>
            <a:r>
              <a:rPr sz="1800" spc="-75">
                <a:latin typeface="Times New Roman"/>
                <a:cs typeface="Times New Roman"/>
              </a:rPr>
              <a:t> </a:t>
            </a:r>
            <a:r>
              <a:rPr sz="1800">
                <a:latin typeface="Times New Roman"/>
                <a:cs typeface="Times New Roman"/>
              </a:rPr>
              <a:t>These</a:t>
            </a:r>
            <a:r>
              <a:rPr sz="1800" spc="-40">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might</a:t>
            </a:r>
            <a:r>
              <a:rPr sz="1800" spc="-25">
                <a:latin typeface="Times New Roman"/>
                <a:cs typeface="Times New Roman"/>
              </a:rPr>
              <a:t> </a:t>
            </a:r>
            <a:r>
              <a:rPr sz="1800" spc="-10">
                <a:latin typeface="Times New Roman"/>
                <a:cs typeface="Times New Roman"/>
              </a:rPr>
              <a:t>include </a:t>
            </a:r>
            <a:r>
              <a:rPr sz="1800">
                <a:latin typeface="Times New Roman"/>
                <a:cs typeface="Times New Roman"/>
              </a:rPr>
              <a:t>changes</a:t>
            </a:r>
            <a:r>
              <a:rPr sz="1800" spc="-40">
                <a:latin typeface="Times New Roman"/>
                <a:cs typeface="Times New Roman"/>
              </a:rPr>
              <a:t> </a:t>
            </a:r>
            <a:r>
              <a:rPr sz="1800">
                <a:latin typeface="Times New Roman"/>
                <a:cs typeface="Times New Roman"/>
              </a:rPr>
              <a:t>in</a:t>
            </a:r>
            <a:r>
              <a:rPr sz="1800" spc="-25">
                <a:latin typeface="Times New Roman"/>
                <a:cs typeface="Times New Roman"/>
              </a:rPr>
              <a:t> </a:t>
            </a:r>
            <a:r>
              <a:rPr sz="1800">
                <a:latin typeface="Times New Roman"/>
                <a:cs typeface="Times New Roman"/>
              </a:rPr>
              <a:t>altitude,</a:t>
            </a:r>
            <a:r>
              <a:rPr sz="1800" spc="-55">
                <a:latin typeface="Times New Roman"/>
                <a:cs typeface="Times New Roman"/>
              </a:rPr>
              <a:t> </a:t>
            </a:r>
            <a:r>
              <a:rPr sz="1800">
                <a:latin typeface="Times New Roman"/>
                <a:cs typeface="Times New Roman"/>
              </a:rPr>
              <a:t>airspeed,</a:t>
            </a:r>
            <a:r>
              <a:rPr sz="1800" spc="-40">
                <a:latin typeface="Times New Roman"/>
                <a:cs typeface="Times New Roman"/>
              </a:rPr>
              <a:t> </a:t>
            </a:r>
            <a:r>
              <a:rPr sz="1800">
                <a:latin typeface="Times New Roman"/>
                <a:cs typeface="Times New Roman"/>
              </a:rPr>
              <a:t>or</a:t>
            </a:r>
            <a:r>
              <a:rPr sz="1800" spc="-20">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descent.</a:t>
            </a:r>
            <a:r>
              <a:rPr sz="1800" spc="-40">
                <a:latin typeface="Times New Roman"/>
                <a:cs typeface="Times New Roman"/>
              </a:rPr>
              <a:t> </a:t>
            </a:r>
            <a:r>
              <a:rPr sz="1800">
                <a:latin typeface="Times New Roman"/>
                <a:cs typeface="Times New Roman"/>
              </a:rPr>
              <a:t>Once</a:t>
            </a:r>
            <a:r>
              <a:rPr sz="1800" spc="-3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detects</a:t>
            </a:r>
            <a:r>
              <a:rPr sz="1800" spc="-45">
                <a:latin typeface="Times New Roman"/>
                <a:cs typeface="Times New Roman"/>
              </a:rPr>
              <a:t> </a:t>
            </a:r>
            <a:r>
              <a:rPr sz="1800">
                <a:latin typeface="Times New Roman"/>
                <a:cs typeface="Times New Roman"/>
              </a:rPr>
              <a:t>these</a:t>
            </a:r>
            <a:r>
              <a:rPr sz="1800" spc="-35">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it</a:t>
            </a:r>
            <a:r>
              <a:rPr sz="1800" spc="-25">
                <a:latin typeface="Times New Roman"/>
                <a:cs typeface="Times New Roman"/>
              </a:rPr>
              <a:t> </a:t>
            </a:r>
            <a:r>
              <a:rPr sz="1800">
                <a:latin typeface="Times New Roman"/>
                <a:cs typeface="Times New Roman"/>
              </a:rPr>
              <a:t>would</a:t>
            </a:r>
            <a:r>
              <a:rPr sz="1800" spc="-40">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real-</a:t>
            </a:r>
            <a:r>
              <a:rPr sz="1800" spc="-20">
                <a:latin typeface="Times New Roman"/>
                <a:cs typeface="Times New Roman"/>
              </a:rPr>
              <a:t>time </a:t>
            </a:r>
            <a:r>
              <a:rPr sz="1800">
                <a:latin typeface="Times New Roman"/>
                <a:cs typeface="Times New Roman"/>
              </a:rPr>
              <a:t>warnings</a:t>
            </a:r>
            <a:r>
              <a:rPr sz="1800" spc="-40">
                <a:latin typeface="Times New Roman"/>
                <a:cs typeface="Times New Roman"/>
              </a:rPr>
              <a:t> </a:t>
            </a:r>
            <a:r>
              <a:rPr sz="1800">
                <a:latin typeface="Times New Roman"/>
                <a:cs typeface="Times New Roman"/>
              </a:rPr>
              <a:t>and</a:t>
            </a:r>
            <a:r>
              <a:rPr sz="1800" spc="-20">
                <a:latin typeface="Times New Roman"/>
                <a:cs typeface="Times New Roman"/>
              </a:rPr>
              <a:t> </a:t>
            </a:r>
            <a:r>
              <a:rPr sz="1800">
                <a:latin typeface="Times New Roman"/>
                <a:cs typeface="Times New Roman"/>
              </a:rPr>
              <a:t>guidance</a:t>
            </a:r>
            <a:r>
              <a:rPr sz="1800" spc="-40">
                <a:latin typeface="Times New Roman"/>
                <a:cs typeface="Times New Roman"/>
              </a:rPr>
              <a:t> </a:t>
            </a:r>
            <a:r>
              <a:rPr sz="1800">
                <a:latin typeface="Times New Roman"/>
                <a:cs typeface="Times New Roman"/>
              </a:rPr>
              <a:t>to</a:t>
            </a:r>
            <a:r>
              <a:rPr sz="1800" spc="-20">
                <a:latin typeface="Times New Roman"/>
                <a:cs typeface="Times New Roman"/>
              </a:rPr>
              <a:t> </a:t>
            </a:r>
            <a:r>
              <a:rPr sz="1800">
                <a:latin typeface="Times New Roman"/>
                <a:cs typeface="Times New Roman"/>
              </a:rPr>
              <a:t>pilots</a:t>
            </a:r>
            <a:r>
              <a:rPr sz="1800" spc="-40">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prevent</a:t>
            </a:r>
            <a:r>
              <a:rPr sz="1800" spc="-25">
                <a:latin typeface="Times New Roman"/>
                <a:cs typeface="Times New Roman"/>
              </a:rPr>
              <a:t> </a:t>
            </a:r>
            <a:r>
              <a:rPr sz="1800">
                <a:latin typeface="Times New Roman"/>
                <a:cs typeface="Times New Roman"/>
              </a:rPr>
              <a:t>hard</a:t>
            </a:r>
            <a:r>
              <a:rPr sz="1800" spc="-20">
                <a:latin typeface="Times New Roman"/>
                <a:cs typeface="Times New Roman"/>
              </a:rPr>
              <a:t> </a:t>
            </a:r>
            <a:r>
              <a:rPr sz="1800" spc="-10">
                <a:latin typeface="Times New Roman"/>
                <a:cs typeface="Times New Roman"/>
              </a:rPr>
              <a:t>landings</a:t>
            </a:r>
            <a:endParaRPr sz="1800">
              <a:latin typeface="Times New Roman"/>
              <a:cs typeface="Times New Roman"/>
            </a:endParaRPr>
          </a:p>
          <a:p>
            <a:pPr>
              <a:lnSpc>
                <a:spcPct val="100000"/>
              </a:lnSpc>
              <a:spcBef>
                <a:spcPts val="1245"/>
              </a:spcBef>
            </a:pPr>
            <a:endParaRPr sz="1800">
              <a:latin typeface="Times New Roman"/>
              <a:cs typeface="Times New Roman"/>
            </a:endParaRPr>
          </a:p>
          <a:p>
            <a:pPr marL="12700">
              <a:lnSpc>
                <a:spcPct val="100000"/>
              </a:lnSpc>
              <a:tabLst>
                <a:tab pos="240665" algn="l"/>
              </a:tabLst>
            </a:pPr>
            <a:endParaRPr sz="2000">
              <a:latin typeface="Times New Roman"/>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FCA8C9-B66B-C2FD-BE8C-6D94B7674E4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AF17B208-1A85-70CE-DC2A-4AB888C8ABEE}"/>
              </a:ext>
            </a:extLst>
          </p:cNvPr>
          <p:cNvPicPr/>
          <p:nvPr/>
        </p:nvPicPr>
        <p:blipFill>
          <a:blip r:embed="rId2"/>
          <a:stretch>
            <a:fillRect/>
          </a:stretch>
        </p:blipFill>
        <p:spPr>
          <a:xfrm>
            <a:off x="7155150" y="21334"/>
            <a:ext cx="5036849" cy="6836662"/>
          </a:xfrm>
          <a:prstGeom prst="rect">
            <a:avLst/>
          </a:prstGeom>
        </p:spPr>
      </p:pic>
      <p:sp>
        <p:nvSpPr>
          <p:cNvPr id="3" name="object 3">
            <a:extLst>
              <a:ext uri="{FF2B5EF4-FFF2-40B4-BE49-F238E27FC236}">
                <a16:creationId xmlns:a16="http://schemas.microsoft.com/office/drawing/2014/main" id="{851A7885-FF9C-C939-D6ED-A9DC4099FD4F}"/>
              </a:ext>
            </a:extLst>
          </p:cNvPr>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lang="en-IN" sz="2800"/>
              <a:t>ADVANTAGES OF </a:t>
            </a:r>
            <a:r>
              <a:rPr sz="2800"/>
              <a:t>PROPOSED</a:t>
            </a:r>
            <a:r>
              <a:rPr sz="2800" spc="-90"/>
              <a:t> </a:t>
            </a:r>
            <a:r>
              <a:rPr sz="2800"/>
              <a:t>SYSTEM</a:t>
            </a:r>
            <a:r>
              <a:rPr sz="2800" spc="-70"/>
              <a:t> </a:t>
            </a:r>
            <a:endParaRPr sz="2800"/>
          </a:p>
        </p:txBody>
      </p:sp>
      <p:sp>
        <p:nvSpPr>
          <p:cNvPr id="4" name="object 4">
            <a:extLst>
              <a:ext uri="{FF2B5EF4-FFF2-40B4-BE49-F238E27FC236}">
                <a16:creationId xmlns:a16="http://schemas.microsoft.com/office/drawing/2014/main" id="{65DB912D-F71B-E043-9910-F044BD434B07}"/>
              </a:ext>
            </a:extLst>
          </p:cNvPr>
          <p:cNvSpPr txBox="1"/>
          <p:nvPr/>
        </p:nvSpPr>
        <p:spPr>
          <a:xfrm>
            <a:off x="838200" y="1173240"/>
            <a:ext cx="11116310" cy="2748445"/>
          </a:xfrm>
          <a:prstGeom prst="rect">
            <a:avLst/>
          </a:prstGeom>
        </p:spPr>
        <p:txBody>
          <a:bodyPr vert="horz" wrap="square" lIns="0" tIns="12700" rIns="0" bIns="0" rtlCol="0">
            <a:spAutoFit/>
          </a:bodyPr>
          <a:lstStyle/>
          <a:p>
            <a:pPr marL="12700">
              <a:lnSpc>
                <a:spcPct val="100000"/>
              </a:lnSpc>
              <a:spcBef>
                <a:spcPts val="100"/>
              </a:spcBef>
              <a:tabLst>
                <a:tab pos="240665" algn="l"/>
              </a:tabLst>
            </a:pPr>
            <a:endParaRPr sz="1800">
              <a:latin typeface="Times New Roman"/>
              <a:cs typeface="Times New Roman"/>
            </a:endParaRPr>
          </a:p>
          <a:p>
            <a:pPr>
              <a:lnSpc>
                <a:spcPct val="100000"/>
              </a:lnSpc>
              <a:spcBef>
                <a:spcPts val="1245"/>
              </a:spcBef>
            </a:pPr>
            <a:endParaRPr sz="1800">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Enhanced</a:t>
            </a:r>
            <a:r>
              <a:rPr spc="-20">
                <a:latin typeface="Times New Roman"/>
                <a:cs typeface="Times New Roman"/>
              </a:rPr>
              <a:t> </a:t>
            </a:r>
            <a:r>
              <a:rPr spc="-25">
                <a:latin typeface="Times New Roman"/>
                <a:cs typeface="Times New Roman"/>
              </a:rPr>
              <a:t>safety,</a:t>
            </a:r>
            <a:endParaRPr lang="en-IN" spc="-105">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Accurate</a:t>
            </a:r>
            <a:r>
              <a:rPr spc="-30">
                <a:latin typeface="Times New Roman"/>
                <a:cs typeface="Times New Roman"/>
              </a:rPr>
              <a:t> </a:t>
            </a:r>
            <a:r>
              <a:rPr>
                <a:latin typeface="Times New Roman"/>
                <a:cs typeface="Times New Roman"/>
              </a:rPr>
              <a:t>Predictions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Cost</a:t>
            </a:r>
            <a:r>
              <a:rPr spc="-5">
                <a:latin typeface="Times New Roman"/>
                <a:cs typeface="Times New Roman"/>
              </a:rPr>
              <a:t> </a:t>
            </a:r>
            <a:r>
              <a:rPr>
                <a:latin typeface="Times New Roman"/>
                <a:cs typeface="Times New Roman"/>
              </a:rPr>
              <a:t>Savings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Continuous</a:t>
            </a:r>
            <a:r>
              <a:rPr spc="-35">
                <a:latin typeface="Times New Roman"/>
                <a:cs typeface="Times New Roman"/>
              </a:rPr>
              <a:t> </a:t>
            </a:r>
            <a:r>
              <a:rPr spc="-10">
                <a:latin typeface="Times New Roman"/>
                <a:cs typeface="Times New Roman"/>
              </a:rPr>
              <a:t>Improvement</a:t>
            </a:r>
            <a:endParaRPr lang="en-IN" spc="-10">
              <a:latin typeface="Times New Roman"/>
              <a:cs typeface="Times New Roman"/>
            </a:endParaRPr>
          </a:p>
          <a:p>
            <a:pPr marL="355600" indent="-342900">
              <a:lnSpc>
                <a:spcPct val="150000"/>
              </a:lnSpc>
              <a:buFont typeface="Arial" pitchFamily="34" charset="0"/>
              <a:buChar char="•"/>
              <a:tabLst>
                <a:tab pos="240665" algn="l"/>
              </a:tabLst>
            </a:pPr>
            <a:r>
              <a:rPr lang="en-IN" spc="-10">
                <a:latin typeface="Times New Roman"/>
                <a:cs typeface="Times New Roman"/>
              </a:rPr>
              <a:t>Automated Information</a:t>
            </a:r>
            <a:endParaRPr>
              <a:latin typeface="Times New Roman"/>
              <a:cs typeface="Times New Roman"/>
            </a:endParaRPr>
          </a:p>
        </p:txBody>
      </p:sp>
    </p:spTree>
    <p:extLst>
      <p:ext uri="{BB962C8B-B14F-4D97-AF65-F5344CB8AC3E}">
        <p14:creationId xmlns:p14="http://schemas.microsoft.com/office/powerpoint/2010/main" val="11785541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712724" rIns="0" bIns="0" rtlCol="0">
            <a:spAutoFit/>
          </a:bodyPr>
          <a:lstStyle/>
          <a:p>
            <a:pPr marL="325755">
              <a:lnSpc>
                <a:spcPct val="100000"/>
              </a:lnSpc>
              <a:spcBef>
                <a:spcPts val="95"/>
              </a:spcBef>
            </a:pPr>
            <a:r>
              <a:rPr sz="2800"/>
              <a:t>SYSTEM</a:t>
            </a:r>
            <a:r>
              <a:rPr sz="2800" spc="-40"/>
              <a:t> </a:t>
            </a:r>
            <a:r>
              <a:rPr sz="2800" spc="-10"/>
              <a:t>REQUIREMENT</a:t>
            </a:r>
            <a:endParaRPr sz="2800"/>
          </a:p>
        </p:txBody>
      </p:sp>
      <p:sp>
        <p:nvSpPr>
          <p:cNvPr id="4" name="object 4"/>
          <p:cNvSpPr txBox="1"/>
          <p:nvPr/>
        </p:nvSpPr>
        <p:spPr>
          <a:xfrm>
            <a:off x="1106675" y="1782684"/>
            <a:ext cx="3487268"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HARDWARE</a:t>
            </a:r>
            <a:r>
              <a:rPr sz="1800" b="1" spc="-65">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5" name="object 5"/>
          <p:cNvSpPr txBox="1"/>
          <p:nvPr/>
        </p:nvSpPr>
        <p:spPr>
          <a:xfrm>
            <a:off x="6499574" y="1823969"/>
            <a:ext cx="3556634"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SOFTWARE</a:t>
            </a:r>
            <a:r>
              <a:rPr sz="1800" b="1" spc="-60">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6" name="object 6"/>
          <p:cNvSpPr txBox="1"/>
          <p:nvPr/>
        </p:nvSpPr>
        <p:spPr>
          <a:xfrm>
            <a:off x="678281" y="2454910"/>
            <a:ext cx="1437640" cy="2775119"/>
          </a:xfrm>
          <a:prstGeom prst="rect">
            <a:avLst/>
          </a:prstGeom>
        </p:spPr>
        <p:txBody>
          <a:bodyPr vert="horz" wrap="square" lIns="0" tIns="149860" rIns="0" bIns="0" rtlCol="0">
            <a:spAutoFit/>
          </a:bodyPr>
          <a:lstStyle/>
          <a:p>
            <a:pPr marL="340360" indent="-309880">
              <a:lnSpc>
                <a:spcPct val="100000"/>
              </a:lnSpc>
              <a:spcBef>
                <a:spcPts val="1180"/>
              </a:spcBef>
              <a:buFont typeface="Wingdings"/>
              <a:buChar char=""/>
              <a:tabLst>
                <a:tab pos="340360" algn="l"/>
              </a:tabLst>
            </a:pPr>
            <a:r>
              <a:rPr sz="1800" spc="-10">
                <a:latin typeface="Times New Roman" panose="02020603050405020304" pitchFamily="18" charset="0"/>
                <a:cs typeface="Times New Roman" panose="02020603050405020304" pitchFamily="18" charset="0"/>
              </a:rPr>
              <a:t>Processor</a:t>
            </a:r>
            <a:endParaRPr sz="1800">
              <a:latin typeface="Times New Roman" panose="02020603050405020304" pitchFamily="18" charset="0"/>
              <a:cs typeface="Times New Roman" panose="02020603050405020304" pitchFamily="18" charset="0"/>
            </a:endParaRPr>
          </a:p>
          <a:p>
            <a:pPr marL="339090" indent="-308610">
              <a:lnSpc>
                <a:spcPct val="100000"/>
              </a:lnSpc>
              <a:spcBef>
                <a:spcPts val="1080"/>
              </a:spcBef>
              <a:buFont typeface="Wingdings"/>
              <a:buChar char=""/>
              <a:tabLst>
                <a:tab pos="339090" algn="l"/>
              </a:tabLst>
            </a:pPr>
            <a:r>
              <a:rPr sz="1800" spc="-25">
                <a:latin typeface="Times New Roman" panose="02020603050405020304" pitchFamily="18" charset="0"/>
                <a:cs typeface="Times New Roman" panose="02020603050405020304" pitchFamily="18" charset="0"/>
              </a:rPr>
              <a:t>RAM</a:t>
            </a:r>
            <a:endParaRPr sz="1800">
              <a:latin typeface="Times New Roman" panose="02020603050405020304" pitchFamily="18" charset="0"/>
              <a:cs typeface="Times New Roman" panose="02020603050405020304" pitchFamily="18" charset="0"/>
            </a:endParaRPr>
          </a:p>
          <a:p>
            <a:pPr marL="354965" indent="-342265">
              <a:lnSpc>
                <a:spcPct val="100000"/>
              </a:lnSpc>
              <a:spcBef>
                <a:spcPts val="1570"/>
              </a:spcBef>
              <a:buFont typeface="Wingdings"/>
              <a:buChar char=""/>
              <a:tabLst>
                <a:tab pos="354965" algn="l"/>
              </a:tabLst>
            </a:pPr>
            <a:r>
              <a:rPr sz="1800">
                <a:latin typeface="Times New Roman" panose="02020603050405020304" pitchFamily="18" charset="0"/>
                <a:cs typeface="Times New Roman" panose="02020603050405020304" pitchFamily="18" charset="0"/>
              </a:rPr>
              <a:t>Hard</a:t>
            </a:r>
            <a:r>
              <a:rPr sz="1800" spc="-5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Disk</a:t>
            </a:r>
            <a:endParaRPr sz="1800">
              <a:latin typeface="Times New Roman" panose="02020603050405020304" pitchFamily="18" charset="0"/>
              <a:cs typeface="Times New Roman" panose="02020603050405020304" pitchFamily="18" charset="0"/>
            </a:endParaRPr>
          </a:p>
          <a:p>
            <a:pPr marL="407034" indent="-394335">
              <a:lnSpc>
                <a:spcPct val="100000"/>
              </a:lnSpc>
              <a:spcBef>
                <a:spcPts val="1585"/>
              </a:spcBef>
              <a:buFont typeface="Wingdings"/>
              <a:buChar char=""/>
              <a:tabLst>
                <a:tab pos="407034" algn="l"/>
              </a:tabLst>
            </a:pPr>
            <a:r>
              <a:rPr sz="1800" err="1">
                <a:latin typeface="Times New Roman" panose="02020603050405020304" pitchFamily="18" charset="0"/>
                <a:cs typeface="Times New Roman" panose="02020603050405020304" pitchFamily="18" charset="0"/>
              </a:rPr>
              <a:t>Key</a:t>
            </a:r>
            <a:r>
              <a:rPr sz="1800" spc="-10" err="1">
                <a:latin typeface="Times New Roman" panose="02020603050405020304" pitchFamily="18" charset="0"/>
                <a:cs typeface="Times New Roman" panose="02020603050405020304" pitchFamily="18" charset="0"/>
              </a:rPr>
              <a:t>Board</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8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7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Monitor</a:t>
            </a:r>
            <a:endParaRPr sz="1800">
              <a:latin typeface="Times New Roman" panose="02020603050405020304" pitchFamily="18" charset="0"/>
              <a:cs typeface="Times New Roman" panose="02020603050405020304" pitchFamily="18" charset="0"/>
            </a:endParaRPr>
          </a:p>
        </p:txBody>
      </p:sp>
      <p:sp>
        <p:nvSpPr>
          <p:cNvPr id="7" name="object 7"/>
          <p:cNvSpPr txBox="1"/>
          <p:nvPr/>
        </p:nvSpPr>
        <p:spPr>
          <a:xfrm>
            <a:off x="2221214" y="2454910"/>
            <a:ext cx="3211058" cy="846386"/>
          </a:xfrm>
          <a:prstGeom prst="rect">
            <a:avLst/>
          </a:prstGeom>
        </p:spPr>
        <p:txBody>
          <a:bodyPr vert="horz" wrap="square" lIns="0" tIns="149860" rIns="0" bIns="0" rtlCol="0">
            <a:spAutoFit/>
          </a:bodyPr>
          <a:lstStyle/>
          <a:p>
            <a:pPr marL="12700">
              <a:lnSpc>
                <a:spcPct val="100000"/>
              </a:lnSpc>
              <a:spcBef>
                <a:spcPts val="1180"/>
              </a:spcBef>
              <a:tabLst>
                <a:tab pos="33782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Pentium</a:t>
            </a:r>
            <a:r>
              <a:rPr sz="1800" spc="-4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–IV</a:t>
            </a:r>
            <a:endParaRPr sz="1800">
              <a:latin typeface="Times New Roman" panose="02020603050405020304" pitchFamily="18" charset="0"/>
              <a:cs typeface="Times New Roman" panose="02020603050405020304" pitchFamily="18" charset="0"/>
            </a:endParaRPr>
          </a:p>
          <a:p>
            <a:pPr marL="42545">
              <a:lnSpc>
                <a:spcPct val="100000"/>
              </a:lnSpc>
              <a:spcBef>
                <a:spcPts val="1080"/>
              </a:spcBef>
              <a:tabLst>
                <a:tab pos="36703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4</a:t>
            </a:r>
            <a:r>
              <a:rPr sz="1800" spc="2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GB</a:t>
            </a:r>
            <a:r>
              <a:rPr sz="1800" spc="-10">
                <a:latin typeface="Times New Roman" panose="02020603050405020304" pitchFamily="18" charset="0"/>
                <a:cs typeface="Times New Roman" panose="02020603050405020304" pitchFamily="18" charset="0"/>
              </a:rPr>
              <a:t> (min)</a:t>
            </a:r>
            <a:endParaRPr sz="1800">
              <a:latin typeface="Times New Roman" panose="02020603050405020304" pitchFamily="18" charset="0"/>
              <a:cs typeface="Times New Roman" panose="02020603050405020304" pitchFamily="18" charset="0"/>
            </a:endParaRPr>
          </a:p>
        </p:txBody>
      </p:sp>
      <p:sp>
        <p:nvSpPr>
          <p:cNvPr id="8" name="object 8"/>
          <p:cNvSpPr txBox="1"/>
          <p:nvPr/>
        </p:nvSpPr>
        <p:spPr>
          <a:xfrm>
            <a:off x="2223897" y="3477514"/>
            <a:ext cx="1230630"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20</a:t>
            </a:r>
            <a:r>
              <a:rPr sz="1800" spc="-2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GB</a:t>
            </a:r>
            <a:endParaRPr sz="1800">
              <a:latin typeface="Times New Roman" panose="02020603050405020304" pitchFamily="18" charset="0"/>
              <a:cs typeface="Times New Roman" panose="02020603050405020304" pitchFamily="18" charset="0"/>
            </a:endParaRPr>
          </a:p>
        </p:txBody>
      </p:sp>
      <p:sp>
        <p:nvSpPr>
          <p:cNvPr id="9" name="object 9"/>
          <p:cNvSpPr txBox="1"/>
          <p:nvPr/>
        </p:nvSpPr>
        <p:spPr>
          <a:xfrm>
            <a:off x="2215489" y="3953382"/>
            <a:ext cx="3034030" cy="299720"/>
          </a:xfrm>
          <a:prstGeom prst="rect">
            <a:avLst/>
          </a:prstGeom>
        </p:spPr>
        <p:txBody>
          <a:bodyPr vert="horz" wrap="square" lIns="0" tIns="12700" rIns="0" bIns="0" rtlCol="0">
            <a:spAutoFit/>
          </a:bodyPr>
          <a:lstStyle/>
          <a:p>
            <a:pPr marL="12700">
              <a:lnSpc>
                <a:spcPct val="100000"/>
              </a:lnSpc>
              <a:spcBef>
                <a:spcPts val="100"/>
              </a:spcBef>
              <a:tabLst>
                <a:tab pos="34099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Standard</a:t>
            </a:r>
            <a:r>
              <a:rPr sz="1800" spc="-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Windows</a:t>
            </a:r>
            <a:r>
              <a:rPr sz="1800" spc="-8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Keyboard</a:t>
            </a:r>
            <a:endParaRPr sz="1800">
              <a:latin typeface="Times New Roman" panose="02020603050405020304" pitchFamily="18" charset="0"/>
              <a:cs typeface="Times New Roman" panose="02020603050405020304" pitchFamily="18" charset="0"/>
            </a:endParaRPr>
          </a:p>
        </p:txBody>
      </p:sp>
      <p:sp>
        <p:nvSpPr>
          <p:cNvPr id="10" name="object 10"/>
          <p:cNvSpPr txBox="1"/>
          <p:nvPr/>
        </p:nvSpPr>
        <p:spPr>
          <a:xfrm>
            <a:off x="2229630" y="4440888"/>
            <a:ext cx="2954020" cy="299720"/>
          </a:xfrm>
          <a:prstGeom prst="rect">
            <a:avLst/>
          </a:prstGeom>
        </p:spPr>
        <p:txBody>
          <a:bodyPr vert="horz" wrap="square" lIns="0" tIns="12700" rIns="0" bIns="0" rtlCol="0">
            <a:spAutoFit/>
          </a:bodyPr>
          <a:lstStyle/>
          <a:p>
            <a:pPr marL="12700">
              <a:lnSpc>
                <a:spcPct val="100000"/>
              </a:lnSpc>
              <a:spcBef>
                <a:spcPts val="100"/>
              </a:spcBef>
              <a:tabLst>
                <a:tab pos="339725"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Two</a:t>
            </a:r>
            <a:r>
              <a:rPr sz="1800" spc="-6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or</a:t>
            </a:r>
            <a:r>
              <a:rPr sz="1800" spc="-6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Three</a:t>
            </a:r>
            <a:r>
              <a:rPr sz="1800" spc="-5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Button</a:t>
            </a:r>
            <a:r>
              <a:rPr sz="1800" spc="-6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p:txBody>
      </p:sp>
      <p:sp>
        <p:nvSpPr>
          <p:cNvPr id="11" name="object 11"/>
          <p:cNvSpPr txBox="1"/>
          <p:nvPr/>
        </p:nvSpPr>
        <p:spPr>
          <a:xfrm>
            <a:off x="2254766" y="4940206"/>
            <a:ext cx="1216024"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spc="-20">
                <a:latin typeface="Times New Roman" panose="02020603050405020304" pitchFamily="18" charset="0"/>
                <a:cs typeface="Times New Roman" panose="02020603050405020304" pitchFamily="18" charset="0"/>
              </a:rPr>
              <a:t>SVGA</a:t>
            </a:r>
            <a:endParaRPr sz="1800">
              <a:latin typeface="Times New Roman" panose="02020603050405020304" pitchFamily="18" charset="0"/>
              <a:cs typeface="Times New Roman" panose="02020603050405020304" pitchFamily="18" charset="0"/>
            </a:endParaRPr>
          </a:p>
        </p:txBody>
      </p:sp>
      <p:sp>
        <p:nvSpPr>
          <p:cNvPr id="12" name="object 12"/>
          <p:cNvSpPr txBox="1"/>
          <p:nvPr/>
        </p:nvSpPr>
        <p:spPr>
          <a:xfrm>
            <a:off x="6175628" y="2694178"/>
            <a:ext cx="1932939"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Operating</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p:txBody>
      </p:sp>
      <p:sp>
        <p:nvSpPr>
          <p:cNvPr id="13" name="object 13"/>
          <p:cNvSpPr txBox="1"/>
          <p:nvPr/>
        </p:nvSpPr>
        <p:spPr>
          <a:xfrm>
            <a:off x="8919209" y="2694178"/>
            <a:ext cx="2192655"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Windows</a:t>
            </a:r>
            <a:r>
              <a:rPr sz="1800" spc="-3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7</a:t>
            </a:r>
            <a:r>
              <a:rPr sz="1800" spc="-5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Ultimate.</a:t>
            </a:r>
            <a:endParaRPr sz="1800">
              <a:latin typeface="Times New Roman" panose="02020603050405020304" pitchFamily="18" charset="0"/>
              <a:cs typeface="Times New Roman" panose="02020603050405020304" pitchFamily="18" charset="0"/>
            </a:endParaRPr>
          </a:p>
        </p:txBody>
      </p:sp>
      <p:sp>
        <p:nvSpPr>
          <p:cNvPr id="14" name="object 14"/>
          <p:cNvSpPr txBox="1"/>
          <p:nvPr/>
        </p:nvSpPr>
        <p:spPr>
          <a:xfrm>
            <a:off x="6175628" y="3242817"/>
            <a:ext cx="2206372"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IN" sz="1800">
                <a:latin typeface="Times New Roman" panose="02020603050405020304" pitchFamily="18" charset="0"/>
                <a:cs typeface="Times New Roman" panose="02020603050405020304" pitchFamily="18" charset="0"/>
              </a:rPr>
              <a:t>Coding</a:t>
            </a:r>
            <a:r>
              <a:rPr lang="en-IN" sz="1800" spc="-40">
                <a:latin typeface="Times New Roman" panose="02020603050405020304" pitchFamily="18" charset="0"/>
                <a:cs typeface="Times New Roman" panose="02020603050405020304" pitchFamily="18" charset="0"/>
              </a:rPr>
              <a:t> </a:t>
            </a:r>
            <a:r>
              <a:rPr lang="en-IN" sz="1800" spc="-10">
                <a:latin typeface="Times New Roman" panose="02020603050405020304" pitchFamily="18" charset="0"/>
                <a:cs typeface="Times New Roman" panose="02020603050405020304" pitchFamily="18" charset="0"/>
              </a:rPr>
              <a:t>Language</a:t>
            </a:r>
            <a:endParaRPr sz="1800">
              <a:latin typeface="Times New Roman" panose="02020603050405020304" pitchFamily="18" charset="0"/>
              <a:cs typeface="Times New Roman" panose="02020603050405020304" pitchFamily="18" charset="0"/>
            </a:endParaRPr>
          </a:p>
        </p:txBody>
      </p:sp>
      <p:sp>
        <p:nvSpPr>
          <p:cNvPr id="15" name="object 15"/>
          <p:cNvSpPr txBox="1"/>
          <p:nvPr/>
        </p:nvSpPr>
        <p:spPr>
          <a:xfrm>
            <a:off x="8919209" y="3242817"/>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6" name="object 16"/>
          <p:cNvSpPr txBox="1"/>
          <p:nvPr/>
        </p:nvSpPr>
        <p:spPr>
          <a:xfrm>
            <a:off x="6175628" y="3791839"/>
            <a:ext cx="123063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20">
                <a:latin typeface="Times New Roman" panose="02020603050405020304" pitchFamily="18" charset="0"/>
                <a:cs typeface="Times New Roman" panose="02020603050405020304" pitchFamily="18" charset="0"/>
              </a:rPr>
              <a:t>Front-</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7" name="object 17"/>
          <p:cNvSpPr txBox="1"/>
          <p:nvPr/>
        </p:nvSpPr>
        <p:spPr>
          <a:xfrm>
            <a:off x="8919209" y="3791839"/>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8" name="object 18"/>
          <p:cNvSpPr txBox="1"/>
          <p:nvPr/>
        </p:nvSpPr>
        <p:spPr>
          <a:xfrm>
            <a:off x="6175628" y="4340479"/>
            <a:ext cx="1437640"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Back-</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9" name="object 19"/>
          <p:cNvSpPr txBox="1"/>
          <p:nvPr/>
        </p:nvSpPr>
        <p:spPr>
          <a:xfrm>
            <a:off x="8919208" y="4340479"/>
            <a:ext cx="1748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lang="en-IN" sz="1800" spc="-20">
                <a:latin typeface="Times New Roman" panose="02020603050405020304" pitchFamily="18" charset="0"/>
                <a:cs typeface="Times New Roman" panose="02020603050405020304" pitchFamily="18" charset="0"/>
              </a:rPr>
              <a:t>Django-</a:t>
            </a:r>
            <a:r>
              <a:rPr lang="en-IN" sz="1800" spc="-25">
                <a:latin typeface="Times New Roman" panose="02020603050405020304" pitchFamily="18" charset="0"/>
                <a:cs typeface="Times New Roman" panose="02020603050405020304" pitchFamily="18" charset="0"/>
              </a:rPr>
              <a:t>ORM</a:t>
            </a:r>
            <a:endParaRPr sz="1800">
              <a:latin typeface="Times New Roman" panose="02020603050405020304" pitchFamily="18" charset="0"/>
              <a:cs typeface="Times New Roman" panose="02020603050405020304" pitchFamily="18" charset="0"/>
            </a:endParaRPr>
          </a:p>
        </p:txBody>
      </p:sp>
      <p:sp>
        <p:nvSpPr>
          <p:cNvPr id="20" name="object 20"/>
          <p:cNvSpPr txBox="1"/>
          <p:nvPr/>
        </p:nvSpPr>
        <p:spPr>
          <a:xfrm>
            <a:off x="6175628" y="4889119"/>
            <a:ext cx="1354455"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Designing</a:t>
            </a:r>
            <a:endParaRPr sz="1800">
              <a:latin typeface="Times New Roman" panose="02020603050405020304" pitchFamily="18" charset="0"/>
              <a:cs typeface="Times New Roman" panose="02020603050405020304" pitchFamily="18" charset="0"/>
            </a:endParaRPr>
          </a:p>
        </p:txBody>
      </p:sp>
      <p:sp>
        <p:nvSpPr>
          <p:cNvPr id="21" name="object 21"/>
          <p:cNvSpPr txBox="1"/>
          <p:nvPr/>
        </p:nvSpPr>
        <p:spPr>
          <a:xfrm>
            <a:off x="8919208" y="4889119"/>
            <a:ext cx="2510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Html,</a:t>
            </a:r>
            <a:r>
              <a:rPr sz="1800" spc="-1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css,</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javascript</a:t>
            </a:r>
            <a:r>
              <a:rPr sz="1800" spc="-10">
                <a:latin typeface="Calibri"/>
                <a:cs typeface="Calibri"/>
              </a:rPr>
              <a:t>.</a:t>
            </a:r>
            <a:endParaRPr sz="1800">
              <a:latin typeface="Calibri"/>
              <a:cs typeface="Calibri"/>
            </a:endParaRPr>
          </a:p>
        </p:txBody>
      </p:sp>
      <p:sp>
        <p:nvSpPr>
          <p:cNvPr id="22" name="object 22"/>
          <p:cNvSpPr txBox="1"/>
          <p:nvPr/>
        </p:nvSpPr>
        <p:spPr>
          <a:xfrm>
            <a:off x="6175628" y="5438038"/>
            <a:ext cx="123444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a:latin typeface="Times New Roman" panose="02020603050405020304" pitchFamily="18" charset="0"/>
                <a:cs typeface="Times New Roman" panose="02020603050405020304" pitchFamily="18" charset="0"/>
              </a:rPr>
              <a:t>Data</a:t>
            </a:r>
            <a:r>
              <a:rPr sz="1800" spc="-6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Base</a:t>
            </a:r>
            <a:endParaRPr sz="1800">
              <a:latin typeface="Times New Roman" panose="02020603050405020304" pitchFamily="18" charset="0"/>
              <a:cs typeface="Times New Roman" panose="02020603050405020304" pitchFamily="18" charset="0"/>
            </a:endParaRPr>
          </a:p>
        </p:txBody>
      </p:sp>
      <p:sp>
        <p:nvSpPr>
          <p:cNvPr id="23" name="object 23"/>
          <p:cNvSpPr txBox="1"/>
          <p:nvPr/>
        </p:nvSpPr>
        <p:spPr>
          <a:xfrm>
            <a:off x="8919209" y="5438038"/>
            <a:ext cx="27393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MySQL</a:t>
            </a:r>
            <a:r>
              <a:rPr sz="1800" spc="-10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(WAMP</a:t>
            </a:r>
            <a:r>
              <a:rPr sz="1800" spc="-8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Server).</a:t>
            </a:r>
            <a:endParaRPr sz="1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B96-34CB-8762-CD5F-266052721FC4}"/>
              </a:ext>
            </a:extLst>
          </p:cNvPr>
          <p:cNvSpPr>
            <a:spLocks noGrp="1"/>
          </p:cNvSpPr>
          <p:nvPr>
            <p:ph type="title"/>
          </p:nvPr>
        </p:nvSpPr>
        <p:spPr>
          <a:xfrm>
            <a:off x="457200" y="685800"/>
            <a:ext cx="10984788" cy="4151393"/>
          </a:xfrm>
        </p:spPr>
        <p:txBody>
          <a:bodyPr/>
          <a:lstStyle/>
          <a:p>
            <a:pPr>
              <a:lnSpc>
                <a:spcPct val="150000"/>
              </a:lnSpc>
            </a:pPr>
            <a:r>
              <a:rPr lang="en-IN" sz="2800"/>
              <a:t>NOVELTY</a:t>
            </a:r>
            <a:br>
              <a:rPr lang="en-IN" sz="2800"/>
            </a:br>
            <a:r>
              <a:rPr lang="en-IN" sz="2800"/>
              <a:t>           </a:t>
            </a:r>
            <a:r>
              <a:rPr lang="en-US" sz="1800" b="0" i="0">
                <a:solidFill>
                  <a:srgbClr val="0D0D0D"/>
                </a:solidFill>
                <a:effectLst/>
                <a:latin typeface="Times New Roman" panose="02020603050405020304" pitchFamily="18" charset="0"/>
                <a:cs typeface="Times New Roman" panose="02020603050405020304" pitchFamily="18" charset="0"/>
              </a:rPr>
              <a:t>The project proposes a novel hybrid model that integrates features capturing temporal dependencies of various aircraft variables. This hybrid model is designed to enhance predictive capabilities for identifying hard landing events.</a:t>
            </a:r>
            <a:r>
              <a:rPr lang="en-US" sz="1200" b="0" i="0">
                <a:solidFill>
                  <a:srgbClr val="0D0D0D"/>
                </a:solidFill>
                <a:effectLst/>
                <a:latin typeface="Söhne"/>
              </a:rPr>
              <a:t> </a:t>
            </a:r>
            <a:r>
              <a:rPr lang="en-US" sz="1800" b="0" i="0">
                <a:solidFill>
                  <a:srgbClr val="0D0D0D"/>
                </a:solidFill>
                <a:effectLst/>
                <a:latin typeface="Times New Roman" panose="02020603050405020304" pitchFamily="18" charset="0"/>
                <a:cs typeface="Times New Roman" panose="02020603050405020304" pitchFamily="18" charset="0"/>
              </a:rPr>
              <a:t>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a:t>
            </a:r>
            <a:br>
              <a:rPr lang="en-US" sz="1800" b="0" i="0">
                <a:solidFill>
                  <a:srgbClr val="0D0D0D"/>
                </a:solidFill>
                <a:effectLst/>
                <a:latin typeface="Times New Roman" panose="02020603050405020304" pitchFamily="18" charset="0"/>
                <a:cs typeface="Times New Roman" panose="02020603050405020304" pitchFamily="18" charset="0"/>
              </a:rPr>
            </a:br>
            <a:r>
              <a:rPr lang="en-US" sz="1800" b="0" i="0">
                <a:solidFill>
                  <a:srgbClr val="0D0D0D"/>
                </a:solidFill>
                <a:effectLst/>
                <a:latin typeface="Times New Roman" panose="02020603050405020304" pitchFamily="18" charset="0"/>
                <a:cs typeface="Times New Roman" panose="02020603050405020304" pitchFamily="18" charset="0"/>
              </a:rPr>
              <a:t>            Overall, the novelty of the "E-pilot" project lies in its comprehensive approach to leveraging machine learning technology.</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651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Unix 5.15.0.1044"/>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57</TotalTime>
  <Words>1758</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Arial</vt:lpstr>
      <vt:lpstr>Arial MT</vt:lpstr>
      <vt:lpstr>Calibri</vt:lpstr>
      <vt:lpstr>Calibri Light</vt:lpstr>
      <vt:lpstr>Söhne</vt:lpstr>
      <vt:lpstr>Times New Roman</vt:lpstr>
      <vt:lpstr>Wingdings</vt:lpstr>
      <vt:lpstr>Office Theme</vt:lpstr>
      <vt:lpstr>Office Theme</vt:lpstr>
      <vt:lpstr>Retrospect</vt:lpstr>
      <vt:lpstr>CMR TECHNICAL CAMPUS UGC (Autonomous) Kandlakoya, Medchal Road, Hyd-501401 Department of Computer Science and Engineering  </vt:lpstr>
      <vt:lpstr>TABLE OF CONTENTS</vt:lpstr>
      <vt:lpstr>ABSTRACT</vt:lpstr>
      <vt:lpstr>EXISTING SYSTEM </vt:lpstr>
      <vt:lpstr>DISADVANTAGES OF EXISTING SYSTEM </vt:lpstr>
      <vt:lpstr>PROPOSED SYSTEM </vt:lpstr>
      <vt:lpstr>ADVANTAGES OF PROPOSED SYSTEM </vt:lpstr>
      <vt:lpstr>SYSTEM REQUIREMENT</vt:lpstr>
      <vt:lpstr>NOVELTY            The project proposes a novel hybrid model that integrates features capturing temporal dependencies of various aircraft variables. This hybrid model is designed to enhance predictive capabilities for identifying hard landing events. 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             Overall, the novelty of the "E-pilot" project lies in its comprehensive approach to leveraging machine learning technology.</vt:lpstr>
      <vt:lpstr>PowerPoint Presentation</vt:lpstr>
      <vt:lpstr>MODULES  </vt:lpstr>
      <vt:lpstr>UML DIAGRAMS  </vt:lpstr>
      <vt:lpstr>USECASE DIAGRAM</vt:lpstr>
      <vt:lpstr>CLASS DIAGRAM</vt:lpstr>
      <vt:lpstr>SEQUENCE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Kandlakoya, Medchal Road, Hyd-501401 Department of Computer Science and Engineering</dc:title>
  <dc:creator>VEDIKA</dc:creator>
  <cp:lastModifiedBy>Burre Vedika</cp:lastModifiedBy>
  <cp:revision>4</cp:revision>
  <cp:lastPrinted>2024-02-27T15:08:56Z</cp:lastPrinted>
  <dcterms:created xsi:type="dcterms:W3CDTF">2024-02-27T15:08:56Z</dcterms:created>
  <dcterms:modified xsi:type="dcterms:W3CDTF">2024-03-26T16:33:52Z</dcterms:modified>
</cp:coreProperties>
</file>