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3" r:id="rId13"/>
    <p:sldId id="272" r:id="rId14"/>
    <p:sldId id="271"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113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02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1804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gdpr-info.eu/" TargetMode="External"/><Relationship Id="rId5" Type="http://schemas.openxmlformats.org/officeDocument/2006/relationships/hyperlink" Target="https://owasp.org/www-project-top-ten/" TargetMode="External"/><Relationship Id="rId4" Type="http://schemas.openxmlformats.org/officeDocument/2006/relationships/hyperlink" Target="https://wiki.sei.cmu.edu/confluence/display/seccode/SEI+CERT+Coding+Standard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Bryce Burroughs</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AddTenToVec</a:t>
            </a:r>
            <a:endParaRPr dirty="0"/>
          </a:p>
        </p:txBody>
      </p:sp>
      <p:sp>
        <p:nvSpPr>
          <p:cNvPr id="196" name="Google Shape;196;g9504e29505_0_0"/>
          <p:cNvSpPr txBox="1">
            <a:spLocks noGrp="1"/>
          </p:cNvSpPr>
          <p:nvPr>
            <p:ph type="body" idx="1"/>
          </p:nvPr>
        </p:nvSpPr>
        <p:spPr>
          <a:xfrm>
            <a:off x="5340350" y="3925626"/>
            <a:ext cx="6165850" cy="22931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Tests that correct amount is added to the vector. This is important as it ensures correctness and creates reliability within the project.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074" name="Picture 2">
            <a:extLst>
              <a:ext uri="{FF2B5EF4-FFF2-40B4-BE49-F238E27FC236}">
                <a16:creationId xmlns:a16="http://schemas.microsoft.com/office/drawing/2014/main" id="{0704E19C-7D0D-99F8-4AE2-DE3687B770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262312"/>
            <a:ext cx="39433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83CA78-E7C4-EF8D-C716-C0D7DD1D6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962799"/>
            <a:ext cx="3181350" cy="10287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6567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TestOOB</a:t>
            </a:r>
            <a:endParaRPr dirty="0"/>
          </a:p>
        </p:txBody>
      </p:sp>
      <p:sp>
        <p:nvSpPr>
          <p:cNvPr id="196" name="Google Shape;196;g9504e29505_0_0"/>
          <p:cNvSpPr txBox="1">
            <a:spLocks noGrp="1"/>
          </p:cNvSpPr>
          <p:nvPr>
            <p:ph type="body" idx="1"/>
          </p:nvPr>
        </p:nvSpPr>
        <p:spPr>
          <a:xfrm>
            <a:off x="5340350" y="3925626"/>
            <a:ext cx="6165850" cy="22931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tests that an exception is thrown when attempting to get a value that is out of bounds. This maps onto the fail-safe defaults principle, and ensures proper error handling and security.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100" name="Picture 4">
            <a:extLst>
              <a:ext uri="{FF2B5EF4-FFF2-40B4-BE49-F238E27FC236}">
                <a16:creationId xmlns:a16="http://schemas.microsoft.com/office/drawing/2014/main" id="{54593C88-F7E1-2CB6-E245-9CD9AD6170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57373"/>
            <a:ext cx="59531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CD16B28-A58C-BA92-1B4D-A22F72820E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358212"/>
            <a:ext cx="3238500" cy="361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9589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3987800" cy="4663440"/>
          </a:xfrm>
          <a:prstGeom prst="rect">
            <a:avLst/>
          </a:prstGeom>
          <a:noFill/>
          <a:ln>
            <a:noFill/>
          </a:ln>
        </p:spPr>
        <p:txBody>
          <a:bodyPr spcFirstLastPara="1" wrap="square" lIns="91425" tIns="45700" rIns="91425" bIns="45700" anchor="t" anchorCtr="0">
            <a:normAutofit/>
          </a:bodyPr>
          <a:lstStyle/>
          <a:p>
            <a:pPr marL="800100" lvl="1" algn="l" rtl="0">
              <a:lnSpc>
                <a:spcPct val="90000"/>
              </a:lnSpc>
              <a:spcBef>
                <a:spcPts val="0"/>
              </a:spcBef>
              <a:spcAft>
                <a:spcPts val="0"/>
              </a:spcAft>
              <a:buClr>
                <a:schemeClr val="lt1"/>
              </a:buClr>
              <a:buSzPts val="2000"/>
              <a:buFont typeface="+mj-lt"/>
              <a:buAutoNum type="arabicPeriod"/>
            </a:pPr>
            <a:r>
              <a:rPr lang="en-US" sz="1600" b="1" dirty="0"/>
              <a:t>Assess and Plan</a:t>
            </a:r>
          </a:p>
          <a:p>
            <a:pPr marL="1200150" lvl="2" indent="-285750">
              <a:spcBef>
                <a:spcPts val="0"/>
              </a:spcBef>
              <a:buSzPts val="2000"/>
            </a:pPr>
            <a:r>
              <a:rPr lang="en-US" sz="1400" dirty="0"/>
              <a:t>Threat modeling</a:t>
            </a:r>
          </a:p>
          <a:p>
            <a:pPr marL="1200150" lvl="2" indent="-285750">
              <a:spcBef>
                <a:spcPts val="0"/>
              </a:spcBef>
              <a:buSzPts val="2000"/>
            </a:pPr>
            <a:r>
              <a:rPr lang="en-US" sz="1400" dirty="0"/>
              <a:t>Risk assessment</a:t>
            </a:r>
          </a:p>
          <a:p>
            <a:pPr marL="1200150" lvl="2" indent="-285750">
              <a:spcBef>
                <a:spcPts val="0"/>
              </a:spcBef>
              <a:buSzPts val="2000"/>
            </a:pPr>
            <a:r>
              <a:rPr lang="en-US" sz="1400" dirty="0"/>
              <a:t>Regulatory compliance checks</a:t>
            </a:r>
            <a:endParaRPr lang="en-US" sz="1600" b="1" dirty="0"/>
          </a:p>
          <a:p>
            <a:pPr marL="800100" lvl="1" algn="l" rtl="0">
              <a:lnSpc>
                <a:spcPct val="90000"/>
              </a:lnSpc>
              <a:spcBef>
                <a:spcPts val="0"/>
              </a:spcBef>
              <a:spcAft>
                <a:spcPts val="0"/>
              </a:spcAft>
              <a:buClr>
                <a:schemeClr val="lt1"/>
              </a:buClr>
              <a:buSzPts val="2000"/>
              <a:buFont typeface="+mj-lt"/>
              <a:buAutoNum type="arabicPeriod"/>
            </a:pPr>
            <a:r>
              <a:rPr lang="en-US" sz="1600" b="1" dirty="0"/>
              <a:t>Design</a:t>
            </a:r>
          </a:p>
          <a:p>
            <a:pPr marL="1257300" lvl="2">
              <a:spcBef>
                <a:spcPts val="0"/>
              </a:spcBef>
              <a:buSzPts val="2000"/>
            </a:pPr>
            <a:r>
              <a:rPr lang="en-US" sz="1400" dirty="0"/>
              <a:t>Static code analysis</a:t>
            </a:r>
          </a:p>
          <a:p>
            <a:pPr marL="1257300" lvl="2">
              <a:spcBef>
                <a:spcPts val="0"/>
              </a:spcBef>
              <a:buSzPts val="2000"/>
            </a:pPr>
            <a:r>
              <a:rPr lang="en-US" sz="1400" dirty="0"/>
              <a:t>Design validation</a:t>
            </a:r>
            <a:endParaRPr lang="en-US" sz="1600" b="1" dirty="0"/>
          </a:p>
          <a:p>
            <a:pPr marL="800100" lvl="1" algn="l" rtl="0">
              <a:lnSpc>
                <a:spcPct val="90000"/>
              </a:lnSpc>
              <a:spcBef>
                <a:spcPts val="0"/>
              </a:spcBef>
              <a:spcAft>
                <a:spcPts val="0"/>
              </a:spcAft>
              <a:buClr>
                <a:schemeClr val="lt1"/>
              </a:buClr>
              <a:buSzPts val="2000"/>
              <a:buFont typeface="+mj-lt"/>
              <a:buAutoNum type="arabicPeriod"/>
            </a:pPr>
            <a:r>
              <a:rPr lang="en-US" sz="1600" b="1" dirty="0"/>
              <a:t>Build</a:t>
            </a:r>
          </a:p>
          <a:p>
            <a:pPr marL="1257300" lvl="2">
              <a:spcBef>
                <a:spcPts val="0"/>
              </a:spcBef>
              <a:buSzPts val="2000"/>
            </a:pPr>
            <a:r>
              <a:rPr lang="en-US" sz="1400" dirty="0"/>
              <a:t>Dependency checks</a:t>
            </a:r>
          </a:p>
          <a:p>
            <a:pPr marL="1257300" lvl="2">
              <a:spcBef>
                <a:spcPts val="0"/>
              </a:spcBef>
              <a:buSzPts val="2000"/>
            </a:pPr>
            <a:r>
              <a:rPr lang="en-US" sz="1400" dirty="0"/>
              <a:t>Security verification</a:t>
            </a:r>
          </a:p>
          <a:p>
            <a:pPr marL="1257300" lvl="2">
              <a:spcBef>
                <a:spcPts val="0"/>
              </a:spcBef>
              <a:buSzPts val="2000"/>
            </a:pPr>
            <a:r>
              <a:rPr lang="en-US" sz="1400" dirty="0"/>
              <a:t>Security scans</a:t>
            </a:r>
            <a:endParaRPr lang="en-US" sz="1600" b="1" dirty="0"/>
          </a:p>
          <a:p>
            <a:pPr marL="800100" lvl="1" algn="l" rtl="0">
              <a:lnSpc>
                <a:spcPct val="90000"/>
              </a:lnSpc>
              <a:spcBef>
                <a:spcPts val="0"/>
              </a:spcBef>
              <a:spcAft>
                <a:spcPts val="0"/>
              </a:spcAft>
              <a:buClr>
                <a:schemeClr val="lt1"/>
              </a:buClr>
              <a:buSzPts val="2000"/>
              <a:buFont typeface="+mj-lt"/>
              <a:buAutoNum type="arabicPeriod"/>
            </a:pPr>
            <a:r>
              <a:rPr lang="en-US" sz="1600" b="1" dirty="0"/>
              <a:t>Verify and Test</a:t>
            </a:r>
          </a:p>
          <a:p>
            <a:pPr marL="1257300" lvl="2">
              <a:spcBef>
                <a:spcPts val="0"/>
              </a:spcBef>
              <a:buSzPts val="2000"/>
            </a:pPr>
            <a:r>
              <a:rPr lang="en-US" sz="1400" dirty="0"/>
              <a:t>Vulnerability scans</a:t>
            </a:r>
          </a:p>
          <a:p>
            <a:pPr marL="1257300" lvl="2">
              <a:spcBef>
                <a:spcPts val="0"/>
              </a:spcBef>
              <a:buSzPts val="2000"/>
            </a:pPr>
            <a:r>
              <a:rPr lang="en-US" sz="1400" dirty="0"/>
              <a:t>CI/CD integration</a:t>
            </a:r>
          </a:p>
          <a:p>
            <a:pPr marL="1257300" lvl="2">
              <a:spcBef>
                <a:spcPts val="0"/>
              </a:spcBef>
              <a:buSzPts val="2000"/>
            </a:pPr>
            <a:endParaRPr lang="en-US" sz="1400" dirty="0"/>
          </a:p>
          <a:p>
            <a:pPr marL="1257300" lvl="2">
              <a:spcBef>
                <a:spcPts val="0"/>
              </a:spcBef>
              <a:buSzPts val="2000"/>
              <a:buAutoNum type="arabicPeriod"/>
            </a:pPr>
            <a:endParaRPr lang="en-US"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0;p10">
            <a:extLst>
              <a:ext uri="{FF2B5EF4-FFF2-40B4-BE49-F238E27FC236}">
                <a16:creationId xmlns:a16="http://schemas.microsoft.com/office/drawing/2014/main" id="{83F6AC0B-D109-DEE6-9897-C19A65FAA8A9}"/>
              </a:ext>
            </a:extLst>
          </p:cNvPr>
          <p:cNvSpPr txBox="1">
            <a:spLocks/>
          </p:cNvSpPr>
          <p:nvPr/>
        </p:nvSpPr>
        <p:spPr>
          <a:xfrm>
            <a:off x="6096000" y="2198370"/>
            <a:ext cx="5207000" cy="46634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800100" lvl="1">
              <a:spcBef>
                <a:spcPts val="0"/>
              </a:spcBef>
              <a:buSzPts val="2000"/>
              <a:buFont typeface="+mj-lt"/>
              <a:buAutoNum type="arabicPeriod" startAt="5"/>
            </a:pPr>
            <a:r>
              <a:rPr lang="en-US" sz="1600" b="1" dirty="0"/>
              <a:t>Transition and Health Check</a:t>
            </a:r>
          </a:p>
          <a:p>
            <a:pPr marL="1257300" lvl="2">
              <a:spcBef>
                <a:spcPts val="0"/>
              </a:spcBef>
              <a:buSzPts val="2000"/>
            </a:pPr>
            <a:r>
              <a:rPr lang="en-US" sz="1400" dirty="0"/>
              <a:t>Penetration testing</a:t>
            </a:r>
          </a:p>
          <a:p>
            <a:pPr marL="1257300" lvl="2">
              <a:spcBef>
                <a:spcPts val="0"/>
              </a:spcBef>
              <a:buSzPts val="2000"/>
            </a:pPr>
            <a:r>
              <a:rPr lang="en-US" sz="1400" dirty="0"/>
              <a:t>Security configuration</a:t>
            </a:r>
          </a:p>
          <a:p>
            <a:pPr marL="1257300" lvl="2">
              <a:spcBef>
                <a:spcPts val="0"/>
              </a:spcBef>
              <a:buSzPts val="2000"/>
            </a:pPr>
            <a:r>
              <a:rPr lang="en-US" sz="1400" dirty="0"/>
              <a:t>Deployment validation</a:t>
            </a:r>
            <a:endParaRPr lang="en-US" sz="1600" b="1" dirty="0"/>
          </a:p>
          <a:p>
            <a:pPr marL="800100" lvl="1">
              <a:spcBef>
                <a:spcPts val="0"/>
              </a:spcBef>
              <a:buSzPts val="2000"/>
              <a:buFont typeface="+mj-lt"/>
              <a:buAutoNum type="arabicPeriod" startAt="5"/>
            </a:pPr>
            <a:r>
              <a:rPr lang="en-US" sz="1600" b="1" dirty="0"/>
              <a:t>Monitor and Detect</a:t>
            </a:r>
          </a:p>
          <a:p>
            <a:pPr marL="1257300" lvl="2">
              <a:spcBef>
                <a:spcPts val="0"/>
              </a:spcBef>
              <a:buSzPts val="2000"/>
            </a:pPr>
            <a:r>
              <a:rPr lang="en-US" sz="1400" dirty="0"/>
              <a:t>SIEM</a:t>
            </a:r>
          </a:p>
          <a:p>
            <a:pPr marL="1257300" lvl="2">
              <a:spcBef>
                <a:spcPts val="0"/>
              </a:spcBef>
              <a:buSzPts val="2000"/>
            </a:pPr>
            <a:r>
              <a:rPr lang="en-US" sz="1400" dirty="0"/>
              <a:t>Intrusion detection systems</a:t>
            </a:r>
          </a:p>
          <a:p>
            <a:pPr marL="1257300" lvl="2">
              <a:spcBef>
                <a:spcPts val="0"/>
              </a:spcBef>
              <a:buSzPts val="2000"/>
            </a:pPr>
            <a:r>
              <a:rPr lang="en-US" sz="1400" dirty="0"/>
              <a:t>Event logging and alerts</a:t>
            </a:r>
            <a:endParaRPr lang="en-US" sz="1600" b="1" dirty="0"/>
          </a:p>
          <a:p>
            <a:pPr marL="800100" lvl="1">
              <a:spcBef>
                <a:spcPts val="0"/>
              </a:spcBef>
              <a:buSzPts val="2000"/>
              <a:buFont typeface="+mj-lt"/>
              <a:buAutoNum type="arabicPeriod" startAt="5"/>
            </a:pPr>
            <a:r>
              <a:rPr lang="en-US" sz="1600" b="1" dirty="0"/>
              <a:t>Respond</a:t>
            </a:r>
          </a:p>
          <a:p>
            <a:pPr marL="1257300" lvl="2">
              <a:spcBef>
                <a:spcPts val="0"/>
              </a:spcBef>
              <a:buSzPts val="2000"/>
            </a:pPr>
            <a:r>
              <a:rPr lang="en-US" sz="1400" dirty="0"/>
              <a:t>Incident response automation</a:t>
            </a:r>
          </a:p>
          <a:p>
            <a:pPr marL="1257300" lvl="2">
              <a:spcBef>
                <a:spcPts val="0"/>
              </a:spcBef>
              <a:buSzPts val="2000"/>
            </a:pPr>
            <a:r>
              <a:rPr lang="en-US" sz="1400" dirty="0"/>
              <a:t>Rollback mechanisms</a:t>
            </a:r>
          </a:p>
          <a:p>
            <a:pPr marL="1257300" lvl="2">
              <a:spcBef>
                <a:spcPts val="0"/>
              </a:spcBef>
              <a:buSzPts val="2000"/>
            </a:pPr>
            <a:r>
              <a:rPr lang="en-US" sz="1400" dirty="0"/>
              <a:t>Containment</a:t>
            </a:r>
            <a:endParaRPr lang="en-US" sz="1600" b="1" dirty="0"/>
          </a:p>
          <a:p>
            <a:pPr marL="800100" lvl="1">
              <a:spcBef>
                <a:spcPts val="0"/>
              </a:spcBef>
              <a:buSzPts val="2000"/>
              <a:buFont typeface="+mj-lt"/>
              <a:buAutoNum type="arabicPeriod" startAt="5"/>
            </a:pPr>
            <a:r>
              <a:rPr lang="en-US" sz="1600" b="1" dirty="0"/>
              <a:t>Maintain and Stabilize</a:t>
            </a:r>
          </a:p>
          <a:p>
            <a:pPr marL="1257300" lvl="2">
              <a:spcBef>
                <a:spcPts val="0"/>
              </a:spcBef>
              <a:buSzPts val="2000"/>
            </a:pPr>
            <a:r>
              <a:rPr lang="en-US" sz="1400" dirty="0"/>
              <a:t>System stability monitoring</a:t>
            </a:r>
          </a:p>
          <a:p>
            <a:pPr marL="1257300" lvl="2">
              <a:spcBef>
                <a:spcPts val="0"/>
              </a:spcBef>
              <a:buSzPts val="2000"/>
              <a:buFont typeface="Arial"/>
              <a:buAutoNum type="arabicPeriod"/>
            </a:pPr>
            <a:endParaRPr lang="en-US" sz="1400"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1"/>
            <a:ext cx="4292600" cy="129302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Problems:</a:t>
            </a:r>
          </a:p>
          <a:p>
            <a:pPr marL="685800" lvl="1" indent="-228600">
              <a:spcBef>
                <a:spcPts val="0"/>
              </a:spcBef>
              <a:buSzPts val="2000"/>
            </a:pPr>
            <a:r>
              <a:rPr lang="en-US" dirty="0"/>
              <a:t>Complexity</a:t>
            </a:r>
          </a:p>
          <a:p>
            <a:pPr marL="685800" lvl="1" indent="-228600">
              <a:spcBef>
                <a:spcPts val="0"/>
              </a:spcBef>
              <a:buSzPts val="2000"/>
            </a:pPr>
            <a:r>
              <a:rPr lang="en-US" dirty="0"/>
              <a:t>Resource Constraints</a:t>
            </a:r>
          </a:p>
          <a:p>
            <a:pPr marL="685800" lvl="1" indent="-228600">
              <a:spcBef>
                <a:spcPts val="0"/>
              </a:spcBef>
              <a:buSzPts val="2000"/>
            </a:pPr>
            <a:r>
              <a:rPr lang="en-US" dirty="0"/>
              <a:t>Potential for Security Gaps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68ED6150-950D-99B1-BAA8-E7DD654FCB88}"/>
              </a:ext>
            </a:extLst>
          </p:cNvPr>
          <p:cNvSpPr txBox="1">
            <a:spLocks/>
          </p:cNvSpPr>
          <p:nvPr/>
        </p:nvSpPr>
        <p:spPr>
          <a:xfrm>
            <a:off x="749299" y="3624748"/>
            <a:ext cx="4725745" cy="142350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Solutions:</a:t>
            </a:r>
          </a:p>
          <a:p>
            <a:pPr marL="685800" lvl="1" indent="-228600">
              <a:spcBef>
                <a:spcPts val="0"/>
              </a:spcBef>
              <a:buSzPts val="2000"/>
            </a:pPr>
            <a:r>
              <a:rPr lang="en-US" dirty="0"/>
              <a:t>Phased Implementation</a:t>
            </a:r>
          </a:p>
          <a:p>
            <a:pPr marL="685800" lvl="1" indent="-228600">
              <a:spcBef>
                <a:spcPts val="0"/>
              </a:spcBef>
              <a:buSzPts val="2000"/>
            </a:pPr>
            <a:r>
              <a:rPr lang="en-US" dirty="0"/>
              <a:t>Training and Skill Development</a:t>
            </a:r>
          </a:p>
          <a:p>
            <a:pPr marL="685800" lvl="1" indent="-228600">
              <a:spcBef>
                <a:spcPts val="0"/>
              </a:spcBef>
              <a:buSzPts val="2000"/>
            </a:pPr>
            <a:r>
              <a:rPr lang="en-US" dirty="0"/>
              <a:t>Continuous Monitoring </a:t>
            </a:r>
          </a:p>
        </p:txBody>
      </p:sp>
      <p:sp>
        <p:nvSpPr>
          <p:cNvPr id="4" name="Google Shape;217;p11">
            <a:extLst>
              <a:ext uri="{FF2B5EF4-FFF2-40B4-BE49-F238E27FC236}">
                <a16:creationId xmlns:a16="http://schemas.microsoft.com/office/drawing/2014/main" id="{CDC775B7-0A5D-EB97-62AE-CBE344222946}"/>
              </a:ext>
            </a:extLst>
          </p:cNvPr>
          <p:cNvSpPr txBox="1">
            <a:spLocks/>
          </p:cNvSpPr>
          <p:nvPr/>
        </p:nvSpPr>
        <p:spPr>
          <a:xfrm>
            <a:off x="6096000" y="2331720"/>
            <a:ext cx="4292600" cy="12930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Risks of Acting Now:</a:t>
            </a:r>
          </a:p>
          <a:p>
            <a:pPr marL="685800" lvl="1" indent="-228600">
              <a:spcBef>
                <a:spcPts val="0"/>
              </a:spcBef>
              <a:buSzPts val="2000"/>
            </a:pPr>
            <a:r>
              <a:rPr lang="en-US" dirty="0"/>
              <a:t>Initial Resource Strain</a:t>
            </a:r>
          </a:p>
          <a:p>
            <a:pPr marL="685800" lvl="1" indent="-228600">
              <a:spcBef>
                <a:spcPts val="0"/>
              </a:spcBef>
              <a:buSzPts val="2000"/>
            </a:pPr>
            <a:r>
              <a:rPr lang="en-US" dirty="0"/>
              <a:t>Learning Curve</a:t>
            </a:r>
          </a:p>
        </p:txBody>
      </p:sp>
      <p:sp>
        <p:nvSpPr>
          <p:cNvPr id="5" name="Google Shape;217;p11">
            <a:extLst>
              <a:ext uri="{FF2B5EF4-FFF2-40B4-BE49-F238E27FC236}">
                <a16:creationId xmlns:a16="http://schemas.microsoft.com/office/drawing/2014/main" id="{F9E83289-4E7B-CE77-1DA0-2A1E54A8B9B0}"/>
              </a:ext>
            </a:extLst>
          </p:cNvPr>
          <p:cNvSpPr txBox="1">
            <a:spLocks/>
          </p:cNvSpPr>
          <p:nvPr/>
        </p:nvSpPr>
        <p:spPr>
          <a:xfrm>
            <a:off x="6096000" y="3335020"/>
            <a:ext cx="4988074" cy="12930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Benefits of Acting Now:</a:t>
            </a:r>
          </a:p>
          <a:p>
            <a:pPr marL="685800" lvl="1" indent="-228600">
              <a:spcBef>
                <a:spcPts val="0"/>
              </a:spcBef>
              <a:buSzPts val="2000"/>
            </a:pPr>
            <a:r>
              <a:rPr lang="en-US" dirty="0"/>
              <a:t>Proactive Threat Management</a:t>
            </a:r>
          </a:p>
          <a:p>
            <a:pPr marL="685800" lvl="1" indent="-228600">
              <a:spcBef>
                <a:spcPts val="0"/>
              </a:spcBef>
              <a:buSzPts val="2000"/>
            </a:pPr>
            <a:r>
              <a:rPr lang="en-US" dirty="0"/>
              <a:t>Compliance and Trust</a:t>
            </a:r>
          </a:p>
        </p:txBody>
      </p:sp>
      <p:sp>
        <p:nvSpPr>
          <p:cNvPr id="6" name="Google Shape;217;p11">
            <a:extLst>
              <a:ext uri="{FF2B5EF4-FFF2-40B4-BE49-F238E27FC236}">
                <a16:creationId xmlns:a16="http://schemas.microsoft.com/office/drawing/2014/main" id="{32F392B5-9BAF-9961-527E-3328C6C3504A}"/>
              </a:ext>
            </a:extLst>
          </p:cNvPr>
          <p:cNvSpPr txBox="1">
            <a:spLocks/>
          </p:cNvSpPr>
          <p:nvPr/>
        </p:nvSpPr>
        <p:spPr>
          <a:xfrm>
            <a:off x="6096000" y="4336498"/>
            <a:ext cx="4988074" cy="12930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Risks of Waiting:</a:t>
            </a:r>
          </a:p>
          <a:p>
            <a:pPr marL="685800" lvl="1" indent="-228600">
              <a:spcBef>
                <a:spcPts val="0"/>
              </a:spcBef>
              <a:buSzPts val="2000"/>
            </a:pPr>
            <a:r>
              <a:rPr lang="en-US" dirty="0"/>
              <a:t>Increased Vulnerability</a:t>
            </a:r>
          </a:p>
          <a:p>
            <a:pPr marL="685800" lvl="1" indent="-228600">
              <a:spcBef>
                <a:spcPts val="0"/>
              </a:spcBef>
              <a:buSzPts val="2000"/>
            </a:pPr>
            <a:r>
              <a:rPr lang="en-US" dirty="0"/>
              <a:t>Compliance Risks</a:t>
            </a:r>
          </a:p>
        </p:txBody>
      </p:sp>
      <p:sp>
        <p:nvSpPr>
          <p:cNvPr id="7" name="Google Shape;217;p11">
            <a:extLst>
              <a:ext uri="{FF2B5EF4-FFF2-40B4-BE49-F238E27FC236}">
                <a16:creationId xmlns:a16="http://schemas.microsoft.com/office/drawing/2014/main" id="{74B79B4F-0EB4-4D95-E953-571C87E450CA}"/>
              </a:ext>
            </a:extLst>
          </p:cNvPr>
          <p:cNvSpPr txBox="1">
            <a:spLocks/>
          </p:cNvSpPr>
          <p:nvPr/>
        </p:nvSpPr>
        <p:spPr>
          <a:xfrm>
            <a:off x="6140450" y="5259153"/>
            <a:ext cx="4988074" cy="12930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dirty="0"/>
              <a:t>Benefits of Waiting:</a:t>
            </a:r>
          </a:p>
          <a:p>
            <a:pPr marL="685800" lvl="1" indent="-228600">
              <a:spcBef>
                <a:spcPts val="0"/>
              </a:spcBef>
              <a:buSzPts val="2000"/>
            </a:pPr>
            <a:r>
              <a:rPr lang="en-US" dirty="0"/>
              <a:t>More Time to Plan</a:t>
            </a:r>
          </a:p>
          <a:p>
            <a:pPr marL="685800" lvl="1" indent="-228600">
              <a:spcBef>
                <a:spcPts val="0"/>
              </a:spcBef>
              <a:buSzPts val="2000"/>
            </a:pPr>
            <a:r>
              <a:rPr lang="en-US" dirty="0"/>
              <a:t>Reduced Upfront Cost</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b="1" dirty="0"/>
              <a:t>Prioritize critical security measures</a:t>
            </a:r>
          </a:p>
          <a:p>
            <a:pPr marL="1143000" lvl="2" indent="-228600" algn="l" rtl="0">
              <a:lnSpc>
                <a:spcPct val="90000"/>
              </a:lnSpc>
              <a:spcBef>
                <a:spcPts val="0"/>
              </a:spcBef>
              <a:spcAft>
                <a:spcPts val="0"/>
              </a:spcAft>
              <a:buClr>
                <a:schemeClr val="lt1"/>
              </a:buClr>
              <a:buSzPts val="1800"/>
              <a:buChar char="•"/>
            </a:pPr>
            <a:r>
              <a:rPr lang="en-US" b="1" dirty="0"/>
              <a:t>Develop a training program</a:t>
            </a:r>
          </a:p>
          <a:p>
            <a:pPr marL="1143000" lvl="2" indent="-228600" algn="l" rtl="0">
              <a:lnSpc>
                <a:spcPct val="90000"/>
              </a:lnSpc>
              <a:spcBef>
                <a:spcPts val="0"/>
              </a:spcBef>
              <a:spcAft>
                <a:spcPts val="0"/>
              </a:spcAft>
              <a:buClr>
                <a:schemeClr val="lt1"/>
              </a:buClr>
              <a:buSzPts val="1800"/>
              <a:buChar char="•"/>
            </a:pPr>
            <a:r>
              <a:rPr lang="en-US" b="1" dirty="0"/>
              <a:t>Implement continuous monitoring</a:t>
            </a:r>
          </a:p>
          <a:p>
            <a:pPr marL="1143000" lvl="2" indent="-228600" algn="l" rtl="0">
              <a:lnSpc>
                <a:spcPct val="90000"/>
              </a:lnSpc>
              <a:spcBef>
                <a:spcPts val="0"/>
              </a:spcBef>
              <a:spcAft>
                <a:spcPts val="0"/>
              </a:spcAft>
              <a:buClr>
                <a:schemeClr val="lt1"/>
              </a:buClr>
              <a:buSzPts val="1800"/>
              <a:buChar char="•"/>
            </a:pPr>
            <a:r>
              <a:rPr lang="en-US" b="1" dirty="0"/>
              <a:t>Review and adjust</a:t>
            </a:r>
            <a:endParaRPr b="1"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1"/>
            <a:ext cx="10820400" cy="8026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OWASP Top 10</a:t>
            </a:r>
          </a:p>
          <a:p>
            <a:pPr marL="685800" lvl="1" indent="-228600">
              <a:spcBef>
                <a:spcPts val="0"/>
              </a:spcBef>
              <a:buSzPts val="2200"/>
            </a:pPr>
            <a:r>
              <a:rPr lang="en-US" sz="1400" dirty="0"/>
              <a:t>Ensures that the most critical risks in web apps are mitigated. Adoption helps to mitigate common risks such as SQL injection, XSS, etc.</a:t>
            </a:r>
          </a:p>
          <a:p>
            <a:pPr marL="457200" lvl="1" indent="0">
              <a:spcBef>
                <a:spcPts val="0"/>
              </a:spcBef>
              <a:buSzPts val="2200"/>
              <a:buNone/>
            </a:pPr>
            <a:endParaRPr lang="en-US" sz="1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31;p13">
            <a:extLst>
              <a:ext uri="{FF2B5EF4-FFF2-40B4-BE49-F238E27FC236}">
                <a16:creationId xmlns:a16="http://schemas.microsoft.com/office/drawing/2014/main" id="{8806E534-BA8D-11F1-E038-CBA01BF5DCFD}"/>
              </a:ext>
            </a:extLst>
          </p:cNvPr>
          <p:cNvSpPr txBox="1">
            <a:spLocks/>
          </p:cNvSpPr>
          <p:nvPr/>
        </p:nvSpPr>
        <p:spPr>
          <a:xfrm>
            <a:off x="762000" y="3308986"/>
            <a:ext cx="10820400" cy="8026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200"/>
            </a:pPr>
            <a:r>
              <a:rPr lang="en-US" dirty="0"/>
              <a:t>CERT Secure Coding Standards</a:t>
            </a:r>
          </a:p>
          <a:p>
            <a:pPr marL="685800" lvl="1" indent="-228600">
              <a:spcBef>
                <a:spcPts val="0"/>
              </a:spcBef>
              <a:buSzPts val="2200"/>
            </a:pPr>
            <a:r>
              <a:rPr lang="en-US" sz="1400" dirty="0"/>
              <a:t>Ensures software is developed with security in mind from the start. Provides guidelines for writing secure code, less prone to vulnerabilities.</a:t>
            </a:r>
          </a:p>
        </p:txBody>
      </p:sp>
      <p:sp>
        <p:nvSpPr>
          <p:cNvPr id="3" name="Google Shape;231;p13">
            <a:extLst>
              <a:ext uri="{FF2B5EF4-FFF2-40B4-BE49-F238E27FC236}">
                <a16:creationId xmlns:a16="http://schemas.microsoft.com/office/drawing/2014/main" id="{78E91E40-5E26-512F-174F-2F60170B30A2}"/>
              </a:ext>
            </a:extLst>
          </p:cNvPr>
          <p:cNvSpPr txBox="1">
            <a:spLocks/>
          </p:cNvSpPr>
          <p:nvPr/>
        </p:nvSpPr>
        <p:spPr>
          <a:xfrm>
            <a:off x="762000" y="4423411"/>
            <a:ext cx="10820400" cy="8026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200"/>
            </a:pPr>
            <a:r>
              <a:rPr lang="en-US" dirty="0"/>
              <a:t>GDPR Compliance Standards</a:t>
            </a:r>
          </a:p>
          <a:p>
            <a:pPr marL="685800" lvl="1" indent="-228600">
              <a:spcBef>
                <a:spcPts val="0"/>
              </a:spcBef>
              <a:buSzPts val="2200"/>
            </a:pPr>
            <a:r>
              <a:rPr lang="en-US" sz="1400" dirty="0"/>
              <a:t>Ensures that personal data is handled securely and in compliance with regulations. Adopting GDPR standards helps avoid hefty fines and protects user privacy.</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effectLst/>
              </a:rPr>
              <a:t>Sei Cert Coding Standards</a:t>
            </a:r>
            <a:r>
              <a:rPr lang="en-US" dirty="0">
                <a:effectLst/>
              </a:rPr>
              <a:t>. SEI CERT Coding Standards - CERT Secure Coding - Confluence. (n.d.). </a:t>
            </a:r>
            <a:r>
              <a:rPr lang="en-US" dirty="0">
                <a:effectLst/>
                <a:hlinkClick r:id="rId4"/>
              </a:rPr>
              <a:t>https://wiki.sei.cmu.edu/confluence/display/seccode/SEI+CERT+Coding+Standards</a:t>
            </a:r>
            <a:r>
              <a:rPr lang="en-US" dirty="0">
                <a:effectLst/>
              </a:rPr>
              <a:t> </a:t>
            </a:r>
          </a:p>
          <a:p>
            <a:pPr marL="228600" lvl="0" indent="-228600" algn="l" rtl="0">
              <a:lnSpc>
                <a:spcPct val="90000"/>
              </a:lnSpc>
              <a:spcBef>
                <a:spcPts val="0"/>
              </a:spcBef>
              <a:spcAft>
                <a:spcPts val="0"/>
              </a:spcAft>
              <a:buClr>
                <a:schemeClr val="lt1"/>
              </a:buClr>
              <a:buSzPts val="2200"/>
              <a:buChar char="•"/>
            </a:pPr>
            <a:r>
              <a:rPr lang="en-US" dirty="0"/>
              <a:t>OWASP. (2021). OWASP Top Ten. Owasp.org; OWASP. </a:t>
            </a:r>
            <a:r>
              <a:rPr lang="en-US" dirty="0">
                <a:hlinkClick r:id="rId5"/>
              </a:rPr>
              <a:t>https://owasp.org/www-project-top-ten/</a:t>
            </a:r>
            <a:endParaRPr lang="en-US" dirty="0"/>
          </a:p>
          <a:p>
            <a:pPr marL="228600" lvl="0" indent="-228600" algn="l" rtl="0">
              <a:lnSpc>
                <a:spcPct val="90000"/>
              </a:lnSpc>
              <a:spcBef>
                <a:spcPts val="0"/>
              </a:spcBef>
              <a:spcAft>
                <a:spcPts val="0"/>
              </a:spcAft>
              <a:buClr>
                <a:schemeClr val="lt1"/>
              </a:buClr>
              <a:buSzPts val="2200"/>
              <a:buChar char="•"/>
            </a:pPr>
            <a:r>
              <a:rPr lang="en-US" dirty="0"/>
              <a:t>GDPR. (2013). General Data Protection Regulation (GDPR) . General Data Protection Regulation (GDPR). </a:t>
            </a:r>
            <a:r>
              <a:rPr lang="en-US" dirty="0">
                <a:hlinkClick r:id="rId6"/>
              </a:rPr>
              <a:t>https://gdpr-info</a:t>
            </a:r>
            <a:r>
              <a:rPr lang="en-US">
                <a:hlinkClick r:id="rId6"/>
              </a:rPr>
              <a:t>.eu</a:t>
            </a: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b="1" dirty="0"/>
              <a:t>Objective: </a:t>
            </a:r>
            <a:r>
              <a:rPr lang="en-US" dirty="0"/>
              <a:t>Create a layered Defense-in-Depth (</a:t>
            </a:r>
            <a:r>
              <a:rPr lang="en-US" dirty="0" err="1"/>
              <a:t>DiD</a:t>
            </a:r>
            <a:r>
              <a:rPr lang="en-US" dirty="0"/>
              <a:t>) strategy to protect system integrity and data confidentiality.</a:t>
            </a:r>
          </a:p>
          <a:p>
            <a:pPr marL="685800" lvl="0" indent="0" algn="l" rtl="0">
              <a:lnSpc>
                <a:spcPct val="90000"/>
              </a:lnSpc>
              <a:spcBef>
                <a:spcPts val="0"/>
              </a:spcBef>
              <a:spcAft>
                <a:spcPts val="0"/>
              </a:spcAft>
              <a:buSzPts val="1800"/>
              <a:buNone/>
            </a:pPr>
            <a:endParaRPr lang="en-US" b="1" dirty="0"/>
          </a:p>
          <a:p>
            <a:pPr marL="685800" lvl="0" indent="0" algn="l" rtl="0">
              <a:lnSpc>
                <a:spcPct val="90000"/>
              </a:lnSpc>
              <a:spcBef>
                <a:spcPts val="0"/>
              </a:spcBef>
              <a:spcAft>
                <a:spcPts val="0"/>
              </a:spcAft>
              <a:buSzPts val="1800"/>
              <a:buNone/>
            </a:pPr>
            <a:r>
              <a:rPr lang="en-US" b="1" dirty="0"/>
              <a:t>Threat Landscape: </a:t>
            </a:r>
            <a:r>
              <a:rPr lang="en-US" dirty="0"/>
              <a:t>Address rising cyber threats with comprehensive multi-layered security controls.</a:t>
            </a:r>
          </a:p>
          <a:p>
            <a:pPr marL="685800" lvl="0" indent="0" algn="l" rtl="0">
              <a:lnSpc>
                <a:spcPct val="90000"/>
              </a:lnSpc>
              <a:spcBef>
                <a:spcPts val="0"/>
              </a:spcBef>
              <a:spcAft>
                <a:spcPts val="0"/>
              </a:spcAft>
              <a:buSzPts val="1800"/>
              <a:buNone/>
            </a:pPr>
            <a:endParaRPr lang="en-US" b="1" dirty="0"/>
          </a:p>
          <a:p>
            <a:pPr marL="685800" lvl="0" indent="0" algn="l" rtl="0">
              <a:lnSpc>
                <a:spcPct val="90000"/>
              </a:lnSpc>
              <a:spcBef>
                <a:spcPts val="0"/>
              </a:spcBef>
              <a:spcAft>
                <a:spcPts val="0"/>
              </a:spcAft>
              <a:buSzPts val="1800"/>
              <a:buNone/>
            </a:pPr>
            <a:r>
              <a:rPr lang="en-US" b="1" dirty="0"/>
              <a:t>Defense-in-Depth: </a:t>
            </a:r>
            <a:r>
              <a:rPr lang="en-US" dirty="0"/>
              <a:t>Integrates security at every stage, from physical to application layers.</a:t>
            </a:r>
            <a:endParaRPr lang="en-US" b="1"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314825" y="4761858"/>
            <a:ext cx="3562350" cy="209614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548534205"/>
              </p:ext>
            </p:extLst>
          </p:nvPr>
        </p:nvGraphicFramePr>
        <p:xfrm>
          <a:off x="4521200" y="1891007"/>
          <a:ext cx="6485925" cy="4415385"/>
        </p:xfrm>
        <a:graphic>
          <a:graphicData uri="http://schemas.openxmlformats.org/drawingml/2006/table">
            <a:tbl>
              <a:tblPr firstRow="1" firstCol="1">
                <a:noFill/>
                <a:tableStyleId>{802198C4-3087-4945-87E3-76CBB3509B7E}</a:tableStyleId>
              </a:tblPr>
              <a:tblGrid>
                <a:gridCol w="3336347">
                  <a:extLst>
                    <a:ext uri="{9D8B030D-6E8A-4147-A177-3AD203B41FA5}">
                      <a16:colId xmlns:a16="http://schemas.microsoft.com/office/drawing/2014/main" val="20000"/>
                    </a:ext>
                  </a:extLst>
                </a:gridCol>
                <a:gridCol w="3149578">
                  <a:extLst>
                    <a:ext uri="{9D8B030D-6E8A-4147-A177-3AD203B41FA5}">
                      <a16:colId xmlns:a16="http://schemas.microsoft.com/office/drawing/2014/main" val="20001"/>
                    </a:ext>
                  </a:extLst>
                </a:gridCol>
              </a:tblGrid>
              <a:tr h="2270770">
                <a:tc>
                  <a:txBody>
                    <a:bodyPr/>
                    <a:lstStyle/>
                    <a:p>
                      <a:pPr marL="0" marR="0" lvl="0" indent="0" algn="ctr" rtl="0">
                        <a:lnSpc>
                          <a:spcPct val="100000"/>
                        </a:lnSpc>
                        <a:spcBef>
                          <a:spcPts val="0"/>
                        </a:spcBef>
                        <a:spcAft>
                          <a:spcPts val="0"/>
                        </a:spcAft>
                        <a:buClr>
                          <a:srgbClr val="000000"/>
                        </a:buClr>
                        <a:buSzPts val="3600"/>
                        <a:buFont typeface="Arial"/>
                        <a:buNone/>
                      </a:pPr>
                      <a:r>
                        <a:rPr lang="en-US" sz="2900" u="none" strike="noStrike" cap="none" dirty="0">
                          <a:solidFill>
                            <a:schemeClr val="tx1"/>
                          </a:solidFill>
                        </a:rPr>
                        <a:t>Likely</a:t>
                      </a:r>
                      <a:br>
                        <a:rPr lang="en-US" sz="2900" u="none" strike="noStrike" cap="none" dirty="0">
                          <a:solidFill>
                            <a:schemeClr val="tx1"/>
                          </a:solidFill>
                        </a:rPr>
                      </a:br>
                      <a:r>
                        <a:rPr lang="en-US" sz="900"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900" u="none" strike="noStrike" cap="none" dirty="0">
                          <a:solidFill>
                            <a:schemeClr val="tx1"/>
                          </a:solidFill>
                        </a:rPr>
                        <a:t>STD-004-CPP</a:t>
                      </a:r>
                    </a:p>
                    <a:p>
                      <a:pPr marL="0" marR="0" lvl="0" indent="0" algn="ctr" rtl="0">
                        <a:lnSpc>
                          <a:spcPct val="100000"/>
                        </a:lnSpc>
                        <a:spcBef>
                          <a:spcPts val="0"/>
                        </a:spcBef>
                        <a:spcAft>
                          <a:spcPts val="0"/>
                        </a:spcAft>
                        <a:buClr>
                          <a:srgbClr val="000000"/>
                        </a:buClr>
                        <a:buSzPts val="3600"/>
                        <a:buFont typeface="Arial"/>
                        <a:buNone/>
                      </a:pPr>
                      <a:br>
                        <a:rPr lang="en-US" sz="2900" u="none" strike="noStrike" cap="none" dirty="0">
                          <a:solidFill>
                            <a:schemeClr val="tx1"/>
                          </a:solidFill>
                        </a:rPr>
                      </a:br>
                      <a:endParaRPr sz="1200" u="none" strike="noStrike" cap="none" dirty="0">
                        <a:solidFill>
                          <a:schemeClr val="tx1"/>
                        </a:solidFill>
                      </a:endParaRPr>
                    </a:p>
                  </a:txBody>
                  <a:tcPr marL="75681" marR="75681" marT="75681" marB="75681">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900" u="none" strike="noStrike" cap="none" dirty="0">
                          <a:solidFill>
                            <a:schemeClr val="tx1"/>
                          </a:solidFill>
                        </a:rPr>
                        <a:t>Priority</a:t>
                      </a:r>
                      <a:endParaRPr sz="12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900" u="none" strike="noStrike" cap="none" dirty="0">
                          <a:solidFill>
                            <a:schemeClr val="tx1"/>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STD-007-CPP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a:buNone/>
                      </a:pPr>
                      <a:endParaRPr lang="en-US" sz="9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lang="en-US" sz="9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lang="en-US" sz="9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sz="900" u="none" strike="noStrike" cap="none" dirty="0">
                        <a:solidFill>
                          <a:schemeClr val="tx1"/>
                        </a:solidFill>
                      </a:endParaRPr>
                    </a:p>
                  </a:txBody>
                  <a:tcPr marL="75681" marR="75681" marT="75681" marB="75681">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44615">
                <a:tc>
                  <a:txBody>
                    <a:bodyPr/>
                    <a:lstStyle/>
                    <a:p>
                      <a:pPr marL="0" marR="0" lvl="0" indent="0" algn="ctr" rtl="0">
                        <a:lnSpc>
                          <a:spcPct val="100000"/>
                        </a:lnSpc>
                        <a:spcBef>
                          <a:spcPts val="0"/>
                        </a:spcBef>
                        <a:spcAft>
                          <a:spcPts val="0"/>
                        </a:spcAft>
                        <a:buClr>
                          <a:srgbClr val="000000"/>
                        </a:buClr>
                        <a:buSzPts val="3600"/>
                        <a:buFont typeface="Arial"/>
                        <a:buNone/>
                      </a:pPr>
                      <a:r>
                        <a:rPr lang="en-US" sz="2900" u="none" strike="noStrike" cap="none" dirty="0">
                          <a:solidFill>
                            <a:schemeClr val="tx1"/>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STD-010-CPP</a:t>
                      </a:r>
                    </a:p>
                    <a:p>
                      <a:pPr marL="0" marR="0" lvl="0" indent="0" algn="ctr" rtl="0">
                        <a:lnSpc>
                          <a:spcPct val="100000"/>
                        </a:lnSpc>
                        <a:spcBef>
                          <a:spcPts val="0"/>
                        </a:spcBef>
                        <a:spcAft>
                          <a:spcPts val="0"/>
                        </a:spcAft>
                        <a:buClr>
                          <a:srgbClr val="000000"/>
                        </a:buClr>
                        <a:buSzPts val="3600"/>
                        <a:buFont typeface="Arial"/>
                        <a:buNone/>
                      </a:pPr>
                      <a:endParaRPr sz="900" u="none" strike="noStrike" cap="none" dirty="0">
                        <a:solidFill>
                          <a:schemeClr val="tx1"/>
                        </a:solidFill>
                      </a:endParaRPr>
                    </a:p>
                  </a:txBody>
                  <a:tcPr marL="75681" marR="75681" marT="75681" marB="75681">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900" u="none" strike="noStrike" cap="none" dirty="0">
                          <a:solidFill>
                            <a:schemeClr val="tx1"/>
                          </a:solidFill>
                        </a:rPr>
                        <a:t>Unlikely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STD-007-CPP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900" u="none" strike="noStrike" cap="none" dirty="0">
                          <a:solidFill>
                            <a:schemeClr val="tx1"/>
                          </a:solidFill>
                        </a:rPr>
                        <a:t>STD-010-CPP</a:t>
                      </a:r>
                    </a:p>
                    <a:p>
                      <a:pPr marL="0" marR="0" lvl="0" indent="0" algn="ctr" rtl="0">
                        <a:lnSpc>
                          <a:spcPct val="100000"/>
                        </a:lnSpc>
                        <a:spcBef>
                          <a:spcPts val="0"/>
                        </a:spcBef>
                        <a:spcAft>
                          <a:spcPts val="0"/>
                        </a:spcAft>
                        <a:buClr>
                          <a:srgbClr val="000000"/>
                        </a:buClr>
                        <a:buSzPts val="3600"/>
                        <a:buFont typeface="Arial"/>
                        <a:buNone/>
                      </a:pPr>
                      <a:endParaRPr sz="9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sz="1200" u="none" strike="noStrike" cap="none" dirty="0">
                        <a:solidFill>
                          <a:schemeClr val="tx1"/>
                        </a:solidFill>
                      </a:endParaRPr>
                    </a:p>
                  </a:txBody>
                  <a:tcPr marL="75681" marR="75681" marT="75681" marB="75681">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685800" lvl="1" indent="-228600">
              <a:spcBef>
                <a:spcPts val="0"/>
              </a:spcBef>
              <a:buSzPts val="2200"/>
            </a:pPr>
            <a:r>
              <a:rPr lang="en-US" sz="1400" dirty="0"/>
              <a:t>STD-001-CPP</a:t>
            </a:r>
          </a:p>
          <a:p>
            <a:pPr marL="685800" lvl="1" indent="-228600">
              <a:spcBef>
                <a:spcPts val="0"/>
              </a:spcBef>
              <a:buSzPts val="2200"/>
            </a:pPr>
            <a:r>
              <a:rPr lang="en-US" sz="1400" dirty="0"/>
              <a:t>STD-002-CPP</a:t>
            </a:r>
          </a:p>
          <a:p>
            <a:pPr marL="685800" lvl="1" indent="-228600">
              <a:spcBef>
                <a:spcPts val="0"/>
              </a:spcBef>
              <a:buSzPts val="2200"/>
            </a:pPr>
            <a:r>
              <a:rPr lang="en-US" sz="1400" dirty="0"/>
              <a:t>STD-003-CPP</a:t>
            </a:r>
          </a:p>
          <a:p>
            <a:pPr marL="685800" lvl="1" indent="-228600">
              <a:spcBef>
                <a:spcPts val="0"/>
              </a:spcBef>
              <a:buSzPts val="2200"/>
            </a:pPr>
            <a:r>
              <a:rPr lang="en-US" sz="1400" dirty="0"/>
              <a:t>STD-004-CPP</a:t>
            </a:r>
          </a:p>
          <a:p>
            <a:pPr marL="685800" lvl="1" indent="-228600">
              <a:spcBef>
                <a:spcPts val="0"/>
              </a:spcBef>
              <a:buSzPts val="2200"/>
            </a:pPr>
            <a:r>
              <a:rPr lang="en-US" sz="1400" dirty="0"/>
              <a:t>STD-009-CPP</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a:t>
            </a:r>
          </a:p>
          <a:p>
            <a:pPr marL="685800" lvl="1" indent="-228600">
              <a:spcBef>
                <a:spcPts val="0"/>
              </a:spcBef>
              <a:buSzPts val="2200"/>
            </a:pPr>
            <a:r>
              <a:rPr lang="en-US" dirty="0"/>
              <a:t>STD-005-CPP</a:t>
            </a:r>
          </a:p>
          <a:p>
            <a:pPr marL="228600" lvl="0" indent="-228600" algn="l" rtl="0">
              <a:lnSpc>
                <a:spcPct val="90000"/>
              </a:lnSpc>
              <a:spcBef>
                <a:spcPts val="0"/>
              </a:spcBef>
              <a:spcAft>
                <a:spcPts val="0"/>
              </a:spcAft>
              <a:buClr>
                <a:schemeClr val="lt1"/>
              </a:buClr>
              <a:buSzPts val="2200"/>
              <a:buChar char="•"/>
            </a:pPr>
            <a:r>
              <a:rPr lang="en-US" dirty="0"/>
              <a:t>Keep It Simple</a:t>
            </a:r>
          </a:p>
          <a:p>
            <a:pPr marL="685800" lvl="1" indent="-228600">
              <a:spcBef>
                <a:spcPts val="0"/>
              </a:spcBef>
              <a:buSzPts val="2200"/>
            </a:pPr>
            <a:r>
              <a:rPr lang="en-US" sz="1300" dirty="0"/>
              <a:t>STD-007-CPP</a:t>
            </a:r>
          </a:p>
          <a:p>
            <a:pPr marL="685800" lvl="1" indent="-228600">
              <a:spcBef>
                <a:spcPts val="0"/>
              </a:spcBef>
              <a:buSzPts val="2200"/>
            </a:pPr>
            <a:r>
              <a:rPr lang="en-US" sz="1300" dirty="0"/>
              <a:t>STD-010-CPP</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a:t>
            </a:r>
          </a:p>
          <a:p>
            <a:pPr marL="228600" lvl="0" indent="-228600" algn="l" rtl="0">
              <a:lnSpc>
                <a:spcPct val="90000"/>
              </a:lnSpc>
              <a:spcBef>
                <a:spcPts val="0"/>
              </a:spcBef>
              <a:spcAft>
                <a:spcPts val="0"/>
              </a:spcAft>
              <a:buClr>
                <a:schemeClr val="lt1"/>
              </a:buClr>
              <a:buSzPts val="2200"/>
              <a:buChar char="•"/>
            </a:pPr>
            <a:r>
              <a:rPr lang="en-US" dirty="0"/>
              <a:t>Practice </a:t>
            </a:r>
            <a:r>
              <a:rPr lang="en-US" dirty="0" err="1"/>
              <a:t>DiD</a:t>
            </a:r>
            <a:endParaRPr lang="en-US" dirty="0"/>
          </a:p>
          <a:p>
            <a:pPr marL="228600" lvl="0" indent="-228600" algn="l" rtl="0">
              <a:lnSpc>
                <a:spcPct val="90000"/>
              </a:lnSpc>
              <a:spcBef>
                <a:spcPts val="0"/>
              </a:spcBef>
              <a:spcAft>
                <a:spcPts val="0"/>
              </a:spcAft>
              <a:buClr>
                <a:schemeClr val="lt1"/>
              </a:buClr>
              <a:buSzPts val="2200"/>
              <a:buChar char="•"/>
            </a:pPr>
            <a:r>
              <a:rPr lang="en-US" dirty="0"/>
              <a:t>Use Effective QA Techniques</a:t>
            </a:r>
          </a:p>
          <a:p>
            <a:pPr marL="685800" lvl="1" indent="-228600">
              <a:spcBef>
                <a:spcPts val="0"/>
              </a:spcBef>
              <a:buSzPts val="2200"/>
            </a:pPr>
            <a:r>
              <a:rPr lang="en-US" sz="1300" dirty="0"/>
              <a:t>STD-006-CPP</a:t>
            </a:r>
          </a:p>
          <a:p>
            <a:pPr marL="228600" lvl="0" indent="-228600" algn="l" rtl="0">
              <a:lnSpc>
                <a:spcPct val="90000"/>
              </a:lnSpc>
              <a:spcBef>
                <a:spcPts val="0"/>
              </a:spcBef>
              <a:spcAft>
                <a:spcPts val="0"/>
              </a:spcAft>
              <a:buClr>
                <a:schemeClr val="lt1"/>
              </a:buClr>
              <a:buSzPts val="2200"/>
              <a:buChar char="•"/>
            </a:pPr>
            <a:r>
              <a:rPr lang="en-US" dirty="0"/>
              <a:t>Adopt a Secure Standard</a:t>
            </a:r>
          </a:p>
          <a:p>
            <a:pPr marL="685800" lvl="1" indent="-228600">
              <a:spcBef>
                <a:spcPts val="0"/>
              </a:spcBef>
              <a:buSzPts val="2200"/>
            </a:pPr>
            <a:r>
              <a:rPr lang="en-US" sz="1300" dirty="0"/>
              <a:t>STD-008-CPP</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1"/>
            <a:ext cx="3422650" cy="726440"/>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b="1" dirty="0"/>
              <a:t>Critical</a:t>
            </a:r>
          </a:p>
          <a:p>
            <a:pPr marL="685800" lvl="1" indent="-228600">
              <a:spcBef>
                <a:spcPts val="0"/>
              </a:spcBef>
              <a:buSzPts val="2000"/>
            </a:pPr>
            <a:r>
              <a:rPr lang="en-US" sz="1600" dirty="0"/>
              <a:t>STD-004-CP: SQL Injection</a:t>
            </a:r>
          </a:p>
          <a:p>
            <a:pPr marL="457200" lvl="1" indent="0">
              <a:spcBef>
                <a:spcPts val="0"/>
              </a:spcBef>
              <a:buSzPts val="2000"/>
              <a:buNone/>
            </a:pPr>
            <a:endParaRPr lang="en-US" sz="1600" dirty="0"/>
          </a:p>
          <a:p>
            <a:pPr marL="228600" indent="-228600">
              <a:spcBef>
                <a:spcPts val="0"/>
              </a:spcBef>
              <a:buSzPts val="2000"/>
            </a:pPr>
            <a:endParaRPr lang="en-US" dirty="0"/>
          </a:p>
          <a:p>
            <a:pPr marL="228600" lvl="0" indent="-228600" algn="l" rtl="0">
              <a:lnSpc>
                <a:spcPct val="90000"/>
              </a:lnSpc>
              <a:spcBef>
                <a:spcPts val="0"/>
              </a:spcBef>
              <a:spcAft>
                <a:spcPts val="0"/>
              </a:spcAft>
              <a:buClr>
                <a:schemeClr val="lt1"/>
              </a:buClr>
              <a:buSzPts val="2000"/>
              <a:buChar char="•"/>
            </a:pP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75;p6">
            <a:extLst>
              <a:ext uri="{FF2B5EF4-FFF2-40B4-BE49-F238E27FC236}">
                <a16:creationId xmlns:a16="http://schemas.microsoft.com/office/drawing/2014/main" id="{EAE263BD-359B-722F-3C22-15074810968A}"/>
              </a:ext>
            </a:extLst>
          </p:cNvPr>
          <p:cNvSpPr txBox="1">
            <a:spLocks/>
          </p:cNvSpPr>
          <p:nvPr/>
        </p:nvSpPr>
        <p:spPr>
          <a:xfrm>
            <a:off x="685800" y="3210560"/>
            <a:ext cx="7719114" cy="22299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b="1" dirty="0"/>
              <a:t>High</a:t>
            </a:r>
          </a:p>
          <a:p>
            <a:pPr marL="685800" lvl="1" indent="-228600">
              <a:spcBef>
                <a:spcPts val="0"/>
              </a:spcBef>
              <a:buSzPts val="2000"/>
            </a:pPr>
            <a:r>
              <a:rPr lang="en-US" sz="1600" dirty="0"/>
              <a:t>STD-001-CPP: Use Correct Data Types</a:t>
            </a:r>
          </a:p>
          <a:p>
            <a:pPr marL="685800" lvl="1" indent="-228600">
              <a:spcBef>
                <a:spcPts val="0"/>
              </a:spcBef>
              <a:buSzPts val="2000"/>
            </a:pPr>
            <a:r>
              <a:rPr lang="en-US" sz="1600" dirty="0"/>
              <a:t>STD-002-CPP: Validate Data Value</a:t>
            </a:r>
          </a:p>
          <a:p>
            <a:pPr marL="685800" lvl="1" indent="-228600">
              <a:spcBef>
                <a:spcPts val="0"/>
              </a:spcBef>
              <a:buSzPts val="2000"/>
            </a:pPr>
            <a:r>
              <a:rPr lang="en-US" sz="1600" dirty="0"/>
              <a:t>STD-003-CPP: Ensure String Correctness</a:t>
            </a:r>
          </a:p>
          <a:p>
            <a:pPr marL="685800" lvl="1" indent="-228600">
              <a:spcBef>
                <a:spcPts val="0"/>
              </a:spcBef>
              <a:buSzPts val="2000"/>
            </a:pPr>
            <a:r>
              <a:rPr lang="en-US" sz="1600" dirty="0"/>
              <a:t>STD-005-CPP: Ensure Memory Protection</a:t>
            </a:r>
          </a:p>
          <a:p>
            <a:pPr marL="685800" lvl="1" indent="-228600">
              <a:spcBef>
                <a:spcPts val="0"/>
              </a:spcBef>
              <a:buSzPts val="2000"/>
            </a:pPr>
            <a:r>
              <a:rPr lang="en-US" sz="1600" dirty="0"/>
              <a:t>STD-007-CPP: Proper Exception Handling</a:t>
            </a:r>
          </a:p>
          <a:p>
            <a:pPr marL="685800" lvl="1" indent="-228600">
              <a:spcBef>
                <a:spcPts val="0"/>
              </a:spcBef>
              <a:buSzPts val="2000"/>
            </a:pPr>
            <a:r>
              <a:rPr lang="en-US" sz="1600" dirty="0"/>
              <a:t>STD-008-CPP: Use Smart Pointers</a:t>
            </a:r>
          </a:p>
          <a:p>
            <a:pPr marL="457200" lvl="1" indent="0">
              <a:spcBef>
                <a:spcPts val="0"/>
              </a:spcBef>
              <a:buSzPts val="2000"/>
              <a:buFont typeface="Arial"/>
              <a:buNone/>
            </a:pPr>
            <a:endParaRPr lang="en-US" sz="1600" dirty="0"/>
          </a:p>
          <a:p>
            <a:pPr marL="228600" indent="-228600">
              <a:spcBef>
                <a:spcPts val="0"/>
              </a:spcBef>
              <a:buSzPts val="2000"/>
            </a:pPr>
            <a:endParaRPr lang="en-US" dirty="0"/>
          </a:p>
          <a:p>
            <a:pPr marL="228600" indent="-228600">
              <a:spcBef>
                <a:spcPts val="0"/>
              </a:spcBef>
              <a:buSzPts val="2000"/>
            </a:pPr>
            <a:endParaRPr lang="en-US" dirty="0"/>
          </a:p>
        </p:txBody>
      </p:sp>
      <p:sp>
        <p:nvSpPr>
          <p:cNvPr id="8" name="Google Shape;175;p6">
            <a:extLst>
              <a:ext uri="{FF2B5EF4-FFF2-40B4-BE49-F238E27FC236}">
                <a16:creationId xmlns:a16="http://schemas.microsoft.com/office/drawing/2014/main" id="{73C9D431-BCD3-D9AC-38AB-EDCC91212741}"/>
              </a:ext>
            </a:extLst>
          </p:cNvPr>
          <p:cNvSpPr txBox="1">
            <a:spLocks/>
          </p:cNvSpPr>
          <p:nvPr/>
        </p:nvSpPr>
        <p:spPr>
          <a:xfrm>
            <a:off x="6096000" y="2194561"/>
            <a:ext cx="5765800" cy="118490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b="1" dirty="0"/>
              <a:t>Medium</a:t>
            </a:r>
          </a:p>
          <a:p>
            <a:pPr marL="685800" lvl="1" indent="-228600">
              <a:spcBef>
                <a:spcPts val="0"/>
              </a:spcBef>
              <a:buSzPts val="2000"/>
            </a:pPr>
            <a:r>
              <a:rPr lang="en-US" sz="1600" dirty="0"/>
              <a:t>STD-006-CPP: Assertions for Debugging </a:t>
            </a:r>
          </a:p>
          <a:p>
            <a:pPr marL="685800" lvl="1" indent="-228600">
              <a:spcBef>
                <a:spcPts val="0"/>
              </a:spcBef>
              <a:buSzPts val="2000"/>
            </a:pPr>
            <a:r>
              <a:rPr lang="en-US" sz="1600" dirty="0"/>
              <a:t>STD-009-CPP: Use </a:t>
            </a:r>
            <a:r>
              <a:rPr lang="en-US" sz="1600" dirty="0" err="1"/>
              <a:t>nullptr</a:t>
            </a:r>
            <a:endParaRPr lang="en-US" sz="1600" dirty="0"/>
          </a:p>
          <a:p>
            <a:pPr marL="685800" lvl="1" indent="-228600">
              <a:spcBef>
                <a:spcPts val="0"/>
              </a:spcBef>
              <a:buSzPts val="2000"/>
            </a:pPr>
            <a:r>
              <a:rPr lang="en-US" sz="1600" dirty="0"/>
              <a:t>STD-010-CPP: Prefer Range-Based For Loops</a:t>
            </a:r>
          </a:p>
          <a:p>
            <a:pPr marL="457200" lvl="1" indent="0">
              <a:spcBef>
                <a:spcPts val="0"/>
              </a:spcBef>
              <a:buSzPts val="2000"/>
              <a:buFont typeface="Arial"/>
              <a:buNone/>
            </a:pPr>
            <a:endParaRPr lang="en-US" sz="1600" dirty="0"/>
          </a:p>
          <a:p>
            <a:pPr marL="228600" indent="-228600">
              <a:spcBef>
                <a:spcPts val="0"/>
              </a:spcBef>
              <a:buSzPts val="2000"/>
            </a:pPr>
            <a:endParaRPr lang="en-US" dirty="0"/>
          </a:p>
          <a:p>
            <a:pPr marL="228600" indent="-228600">
              <a:spcBef>
                <a:spcPts val="0"/>
              </a:spcBef>
              <a:buSzPts val="2000"/>
            </a:pPr>
            <a:endParaRPr lang="en-US" dirty="0"/>
          </a:p>
        </p:txBody>
      </p:sp>
      <p:sp>
        <p:nvSpPr>
          <p:cNvPr id="9" name="TextBox 8">
            <a:extLst>
              <a:ext uri="{FF2B5EF4-FFF2-40B4-BE49-F238E27FC236}">
                <a16:creationId xmlns:a16="http://schemas.microsoft.com/office/drawing/2014/main" id="{613B0730-B476-51D6-F8D8-5DCAB666A6AB}"/>
              </a:ext>
            </a:extLst>
          </p:cNvPr>
          <p:cNvSpPr txBox="1"/>
          <p:nvPr/>
        </p:nvSpPr>
        <p:spPr>
          <a:xfrm>
            <a:off x="6035488" y="3575212"/>
            <a:ext cx="3976813" cy="2769989"/>
          </a:xfrm>
          <a:prstGeom prst="rect">
            <a:avLst/>
          </a:prstGeom>
          <a:noFill/>
        </p:spPr>
        <p:txBody>
          <a:bodyPr wrap="square" rtlCol="0">
            <a:spAutoFit/>
          </a:bodyPr>
          <a:lstStyle/>
          <a:p>
            <a:pPr>
              <a:buClr>
                <a:schemeClr val="bg1"/>
              </a:buClr>
            </a:pPr>
            <a:r>
              <a:rPr lang="en-US" sz="2200" b="1" dirty="0">
                <a:solidFill>
                  <a:schemeClr val="bg1"/>
                </a:solidFill>
                <a:latin typeface="Century Gothic" panose="020B0502020202020204" pitchFamily="34" charset="0"/>
              </a:rPr>
              <a:t>Prioritization:</a:t>
            </a:r>
          </a:p>
          <a:p>
            <a:pPr marL="342900" lvl="2" indent="-342900">
              <a:buClr>
                <a:schemeClr val="bg1"/>
              </a:buClr>
              <a:buFont typeface="Arial" panose="020B0604020202020204" pitchFamily="34" charset="0"/>
              <a:buChar char="•"/>
            </a:pPr>
            <a:endParaRPr lang="en-US" sz="2200" dirty="0">
              <a:solidFill>
                <a:schemeClr val="bg1"/>
              </a:solidFill>
              <a:latin typeface="Century Gothic" panose="020B0502020202020204" pitchFamily="34" charset="0"/>
            </a:endParaRPr>
          </a:p>
          <a:p>
            <a:pPr marL="342900" lvl="3"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Security</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Data Integrity</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Memory Management</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Type Safety</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Clarity</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Maintainability</a:t>
            </a:r>
          </a:p>
          <a:p>
            <a:pPr marL="342900" lvl="1" indent="-342900">
              <a:buClr>
                <a:schemeClr val="bg1"/>
              </a:buClr>
              <a:buFont typeface="Arial" panose="020B0604020202020204" pitchFamily="34" charset="0"/>
              <a:buChar char="•"/>
            </a:pPr>
            <a:r>
              <a:rPr lang="en-US" sz="1800" dirty="0">
                <a:solidFill>
                  <a:schemeClr val="bg1"/>
                </a:solidFill>
                <a:latin typeface="Century Gothic" panose="020B0502020202020204" pitchFamily="34" charset="0"/>
              </a:rPr>
              <a:t>Development-Time Checks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1"/>
            <a:ext cx="4286250" cy="1594064"/>
          </a:xfrm>
          <a:prstGeom prst="rect">
            <a:avLst/>
          </a:prstGeom>
          <a:noFill/>
          <a:ln>
            <a:noFill/>
          </a:ln>
        </p:spPr>
        <p:txBody>
          <a:bodyPr spcFirstLastPara="1" wrap="square" lIns="91425" tIns="45700" rIns="91425" bIns="45700" anchor="t" anchorCtr="0">
            <a:normAutofit/>
          </a:bodyPr>
          <a:lstStyle/>
          <a:p>
            <a:pPr marL="482600" lvl="0" algn="l" rtl="0">
              <a:lnSpc>
                <a:spcPct val="90000"/>
              </a:lnSpc>
              <a:spcBef>
                <a:spcPts val="1000"/>
              </a:spcBef>
              <a:spcAft>
                <a:spcPts val="0"/>
              </a:spcAft>
              <a:buClr>
                <a:schemeClr val="lt1"/>
              </a:buClr>
              <a:buSzPts val="2200"/>
              <a:buFont typeface="Arial" panose="020B0604020202020204" pitchFamily="34" charset="0"/>
              <a:buChar char="•"/>
            </a:pPr>
            <a:r>
              <a:rPr lang="en-US" b="1" dirty="0">
                <a:solidFill>
                  <a:schemeClr val="bg1"/>
                </a:solidFill>
              </a:rPr>
              <a:t>In Flight</a:t>
            </a:r>
          </a:p>
          <a:p>
            <a:pPr marL="939800" lvl="1">
              <a:spcBef>
                <a:spcPts val="1000"/>
              </a:spcBef>
              <a:buSzPts val="2200"/>
              <a:buFont typeface="Arial" panose="020B0604020202020204" pitchFamily="34" charset="0"/>
              <a:buChar char="•"/>
            </a:pPr>
            <a:r>
              <a:rPr lang="en-US" sz="1200" dirty="0">
                <a:solidFill>
                  <a:schemeClr val="bg1"/>
                </a:solidFill>
              </a:rPr>
              <a:t>Ensures data privacy during transmission</a:t>
            </a:r>
          </a:p>
          <a:p>
            <a:pPr marL="939800" lvl="1">
              <a:spcBef>
                <a:spcPts val="1000"/>
              </a:spcBef>
              <a:buSzPts val="2200"/>
              <a:buFont typeface="Arial" panose="020B0604020202020204" pitchFamily="34" charset="0"/>
              <a:buChar char="•"/>
            </a:pPr>
            <a:r>
              <a:rPr lang="en-US" sz="1200" dirty="0">
                <a:solidFill>
                  <a:schemeClr val="bg1"/>
                </a:solidFill>
              </a:rPr>
              <a:t>Protects from interceptions</a:t>
            </a:r>
          </a:p>
          <a:p>
            <a:pPr marL="939800" lvl="1">
              <a:spcBef>
                <a:spcPts val="1000"/>
              </a:spcBef>
              <a:buSzPts val="2200"/>
              <a:buFont typeface="Arial" panose="020B0604020202020204" pitchFamily="34" charset="0"/>
              <a:buChar char="•"/>
            </a:pPr>
            <a:r>
              <a:rPr lang="en-US" sz="1200" dirty="0">
                <a:solidFill>
                  <a:schemeClr val="bg1"/>
                </a:solidFill>
              </a:rPr>
              <a:t>Applies whenever data is transmitted</a:t>
            </a:r>
          </a:p>
          <a:p>
            <a:pPr marL="596900" lvl="1" indent="0">
              <a:spcBef>
                <a:spcPts val="1000"/>
              </a:spcBef>
              <a:buSzPts val="2200"/>
              <a:buNone/>
            </a:pPr>
            <a:endParaRPr lang="en-US" sz="1200" dirty="0">
              <a:solidFill>
                <a:schemeClr val="bg1"/>
              </a:solidFill>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82;p7">
            <a:extLst>
              <a:ext uri="{FF2B5EF4-FFF2-40B4-BE49-F238E27FC236}">
                <a16:creationId xmlns:a16="http://schemas.microsoft.com/office/drawing/2014/main" id="{EF4B98C6-F6B5-71BE-98D5-B099CF98EA55}"/>
              </a:ext>
            </a:extLst>
          </p:cNvPr>
          <p:cNvSpPr txBox="1">
            <a:spLocks/>
          </p:cNvSpPr>
          <p:nvPr/>
        </p:nvSpPr>
        <p:spPr>
          <a:xfrm>
            <a:off x="685800" y="3429000"/>
            <a:ext cx="4286250" cy="15940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82600">
              <a:buSzPts val="2200"/>
              <a:buFont typeface="Arial" panose="020B0604020202020204" pitchFamily="34" charset="0"/>
              <a:buChar char="•"/>
            </a:pPr>
            <a:r>
              <a:rPr lang="en-US" b="1" dirty="0">
                <a:solidFill>
                  <a:schemeClr val="bg1"/>
                </a:solidFill>
              </a:rPr>
              <a:t>At Rest</a:t>
            </a:r>
          </a:p>
          <a:p>
            <a:pPr marL="939800" lvl="1">
              <a:spcBef>
                <a:spcPts val="1000"/>
              </a:spcBef>
              <a:buSzPts val="2200"/>
              <a:buFont typeface="Arial" panose="020B0604020202020204" pitchFamily="34" charset="0"/>
              <a:buChar char="•"/>
            </a:pPr>
            <a:r>
              <a:rPr lang="en-US" sz="1200" dirty="0">
                <a:solidFill>
                  <a:schemeClr val="bg1"/>
                </a:solidFill>
              </a:rPr>
              <a:t>Protects stored data </a:t>
            </a:r>
          </a:p>
          <a:p>
            <a:pPr marL="939800" lvl="1">
              <a:spcBef>
                <a:spcPts val="1000"/>
              </a:spcBef>
              <a:buSzPts val="2200"/>
              <a:buFont typeface="Arial" panose="020B0604020202020204" pitchFamily="34" charset="0"/>
              <a:buChar char="•"/>
            </a:pPr>
            <a:r>
              <a:rPr lang="en-US" sz="1200" dirty="0">
                <a:solidFill>
                  <a:schemeClr val="bg1"/>
                </a:solidFill>
              </a:rPr>
              <a:t>Protects against breaches in case of physical theft</a:t>
            </a:r>
          </a:p>
          <a:p>
            <a:pPr marL="939800" lvl="1">
              <a:spcBef>
                <a:spcPts val="1000"/>
              </a:spcBef>
              <a:buSzPts val="2200"/>
              <a:buFont typeface="Arial" panose="020B0604020202020204" pitchFamily="34" charset="0"/>
              <a:buChar char="•"/>
            </a:pPr>
            <a:r>
              <a:rPr lang="en-US" sz="1200" dirty="0">
                <a:solidFill>
                  <a:schemeClr val="bg1"/>
                </a:solidFill>
              </a:rPr>
              <a:t>Applies whenever data is stored</a:t>
            </a:r>
          </a:p>
          <a:p>
            <a:pPr marL="596900" lvl="1" indent="0">
              <a:spcBef>
                <a:spcPts val="1000"/>
              </a:spcBef>
              <a:buSzPts val="2200"/>
              <a:buFont typeface="Arial"/>
              <a:buNone/>
            </a:pPr>
            <a:endParaRPr lang="en-US" sz="1200" dirty="0">
              <a:solidFill>
                <a:schemeClr val="bg1"/>
              </a:solidFill>
            </a:endParaRPr>
          </a:p>
        </p:txBody>
      </p:sp>
      <p:sp>
        <p:nvSpPr>
          <p:cNvPr id="4" name="Google Shape;182;p7">
            <a:extLst>
              <a:ext uri="{FF2B5EF4-FFF2-40B4-BE49-F238E27FC236}">
                <a16:creationId xmlns:a16="http://schemas.microsoft.com/office/drawing/2014/main" id="{B36DF328-9627-6641-711A-9CB80B6CB2F5}"/>
              </a:ext>
            </a:extLst>
          </p:cNvPr>
          <p:cNvSpPr txBox="1">
            <a:spLocks/>
          </p:cNvSpPr>
          <p:nvPr/>
        </p:nvSpPr>
        <p:spPr>
          <a:xfrm>
            <a:off x="685800" y="4867911"/>
            <a:ext cx="4286250" cy="15940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82600">
              <a:buSzPts val="2200"/>
              <a:buFont typeface="Arial" panose="020B0604020202020204" pitchFamily="34" charset="0"/>
              <a:buChar char="•"/>
            </a:pPr>
            <a:r>
              <a:rPr lang="en-US" b="1" dirty="0">
                <a:solidFill>
                  <a:schemeClr val="bg1"/>
                </a:solidFill>
              </a:rPr>
              <a:t>In Use</a:t>
            </a:r>
          </a:p>
          <a:p>
            <a:pPr marL="939800" lvl="1">
              <a:spcBef>
                <a:spcPts val="1000"/>
              </a:spcBef>
              <a:buSzPts val="2200"/>
              <a:buFont typeface="Arial" panose="020B0604020202020204" pitchFamily="34" charset="0"/>
              <a:buChar char="•"/>
            </a:pPr>
            <a:r>
              <a:rPr lang="en-US" sz="1200" dirty="0">
                <a:solidFill>
                  <a:schemeClr val="bg1"/>
                </a:solidFill>
              </a:rPr>
              <a:t>Ensures privacy during processing</a:t>
            </a:r>
          </a:p>
          <a:p>
            <a:pPr marL="939800" lvl="1">
              <a:spcBef>
                <a:spcPts val="1000"/>
              </a:spcBef>
              <a:buSzPts val="2200"/>
              <a:buFont typeface="Arial" panose="020B0604020202020204" pitchFamily="34" charset="0"/>
              <a:buChar char="•"/>
            </a:pPr>
            <a:r>
              <a:rPr lang="en-US" sz="1200" dirty="0">
                <a:solidFill>
                  <a:schemeClr val="bg1"/>
                </a:solidFill>
              </a:rPr>
              <a:t>Prevents exposure to unauthorized users</a:t>
            </a:r>
          </a:p>
          <a:p>
            <a:pPr marL="939800" lvl="1">
              <a:spcBef>
                <a:spcPts val="1000"/>
              </a:spcBef>
              <a:buSzPts val="2200"/>
              <a:buFont typeface="Arial" panose="020B0604020202020204" pitchFamily="34" charset="0"/>
              <a:buChar char="•"/>
            </a:pPr>
            <a:r>
              <a:rPr lang="en-US" sz="1200" dirty="0">
                <a:solidFill>
                  <a:schemeClr val="bg1"/>
                </a:solidFill>
              </a:rPr>
              <a:t>Applies when processing sensitive data</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82;p7">
            <a:extLst>
              <a:ext uri="{FF2B5EF4-FFF2-40B4-BE49-F238E27FC236}">
                <a16:creationId xmlns:a16="http://schemas.microsoft.com/office/drawing/2014/main" id="{A844069D-068B-819C-7CEF-E8ED90F9D693}"/>
              </a:ext>
            </a:extLst>
          </p:cNvPr>
          <p:cNvSpPr txBox="1">
            <a:spLocks noGrp="1"/>
          </p:cNvSpPr>
          <p:nvPr>
            <p:ph type="body" idx="1"/>
          </p:nvPr>
        </p:nvSpPr>
        <p:spPr>
          <a:xfrm>
            <a:off x="685800" y="2057401"/>
            <a:ext cx="4286250" cy="1594064"/>
          </a:xfrm>
          <a:prstGeom prst="rect">
            <a:avLst/>
          </a:prstGeom>
          <a:noFill/>
          <a:ln>
            <a:noFill/>
          </a:ln>
        </p:spPr>
        <p:txBody>
          <a:bodyPr spcFirstLastPara="1" wrap="square" lIns="91425" tIns="45700" rIns="91425" bIns="45700" anchor="t" anchorCtr="0">
            <a:normAutofit/>
          </a:bodyPr>
          <a:lstStyle/>
          <a:p>
            <a:pPr marL="482600" lvl="0" algn="l" rtl="0">
              <a:lnSpc>
                <a:spcPct val="90000"/>
              </a:lnSpc>
              <a:spcBef>
                <a:spcPts val="1000"/>
              </a:spcBef>
              <a:spcAft>
                <a:spcPts val="0"/>
              </a:spcAft>
              <a:buClr>
                <a:schemeClr val="lt1"/>
              </a:buClr>
              <a:buSzPts val="2200"/>
              <a:buFont typeface="Arial" panose="020B0604020202020204" pitchFamily="34" charset="0"/>
              <a:buChar char="•"/>
            </a:pPr>
            <a:r>
              <a:rPr lang="en-US" b="1" dirty="0">
                <a:solidFill>
                  <a:schemeClr val="bg1"/>
                </a:solidFill>
              </a:rPr>
              <a:t>Authentication</a:t>
            </a:r>
          </a:p>
          <a:p>
            <a:pPr marL="939800" lvl="1">
              <a:spcBef>
                <a:spcPts val="1000"/>
              </a:spcBef>
              <a:buSzPts val="2200"/>
              <a:buFont typeface="Arial" panose="020B0604020202020204" pitchFamily="34" charset="0"/>
              <a:buChar char="•"/>
            </a:pPr>
            <a:r>
              <a:rPr lang="en-US" sz="1200" dirty="0">
                <a:solidFill>
                  <a:schemeClr val="bg1"/>
                </a:solidFill>
              </a:rPr>
              <a:t>Verify the identity of users</a:t>
            </a:r>
          </a:p>
          <a:p>
            <a:pPr marL="939800" lvl="1">
              <a:spcBef>
                <a:spcPts val="1000"/>
              </a:spcBef>
              <a:buSzPts val="2200"/>
              <a:buFont typeface="Arial" panose="020B0604020202020204" pitchFamily="34" charset="0"/>
              <a:buChar char="•"/>
            </a:pPr>
            <a:r>
              <a:rPr lang="en-US" sz="1200" dirty="0">
                <a:solidFill>
                  <a:schemeClr val="bg1"/>
                </a:solidFill>
              </a:rPr>
              <a:t>Uses password, biometrics, and 2FA</a:t>
            </a:r>
          </a:p>
          <a:p>
            <a:pPr marL="939800" lvl="1">
              <a:spcBef>
                <a:spcPts val="1000"/>
              </a:spcBef>
              <a:buSzPts val="2200"/>
              <a:buFont typeface="Arial" panose="020B0604020202020204" pitchFamily="34" charset="0"/>
              <a:buChar char="•"/>
            </a:pPr>
            <a:r>
              <a:rPr lang="en-US" sz="1200" dirty="0">
                <a:solidFill>
                  <a:schemeClr val="bg1"/>
                </a:solidFill>
              </a:rPr>
              <a:t>Ensures only authorized users can access information</a:t>
            </a:r>
          </a:p>
          <a:p>
            <a:pPr marL="596900" lvl="1" indent="0">
              <a:spcBef>
                <a:spcPts val="1000"/>
              </a:spcBef>
              <a:buSzPts val="2200"/>
              <a:buNone/>
            </a:pPr>
            <a:endParaRPr lang="en-US" sz="1200" dirty="0">
              <a:solidFill>
                <a:schemeClr val="bg1"/>
              </a:solidFill>
            </a:endParaRPr>
          </a:p>
        </p:txBody>
      </p:sp>
      <p:sp>
        <p:nvSpPr>
          <p:cNvPr id="3" name="Google Shape;182;p7">
            <a:extLst>
              <a:ext uri="{FF2B5EF4-FFF2-40B4-BE49-F238E27FC236}">
                <a16:creationId xmlns:a16="http://schemas.microsoft.com/office/drawing/2014/main" id="{CEF8AA5A-A047-27F5-7EC2-F81E8E4514B4}"/>
              </a:ext>
            </a:extLst>
          </p:cNvPr>
          <p:cNvSpPr txBox="1">
            <a:spLocks/>
          </p:cNvSpPr>
          <p:nvPr/>
        </p:nvSpPr>
        <p:spPr>
          <a:xfrm>
            <a:off x="685800" y="3429000"/>
            <a:ext cx="4286250" cy="15940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82600">
              <a:buSzPts val="2200"/>
              <a:buFont typeface="Arial" panose="020B0604020202020204" pitchFamily="34" charset="0"/>
              <a:buChar char="•"/>
            </a:pPr>
            <a:r>
              <a:rPr lang="en-US" b="1" dirty="0">
                <a:solidFill>
                  <a:schemeClr val="bg1"/>
                </a:solidFill>
              </a:rPr>
              <a:t>Authorization</a:t>
            </a:r>
          </a:p>
          <a:p>
            <a:pPr marL="939800" lvl="1">
              <a:spcBef>
                <a:spcPts val="1000"/>
              </a:spcBef>
              <a:buSzPts val="2200"/>
              <a:buFont typeface="Arial" panose="020B0604020202020204" pitchFamily="34" charset="0"/>
              <a:buChar char="•"/>
            </a:pPr>
            <a:r>
              <a:rPr lang="en-US" sz="1200" dirty="0">
                <a:solidFill>
                  <a:schemeClr val="bg1"/>
                </a:solidFill>
              </a:rPr>
              <a:t>Determine permissions and access levels</a:t>
            </a:r>
          </a:p>
          <a:p>
            <a:pPr marL="939800" lvl="1">
              <a:spcBef>
                <a:spcPts val="1000"/>
              </a:spcBef>
              <a:buSzPts val="2200"/>
              <a:buFont typeface="Arial" panose="020B0604020202020204" pitchFamily="34" charset="0"/>
              <a:buChar char="•"/>
            </a:pPr>
            <a:r>
              <a:rPr lang="en-US" sz="1200" dirty="0">
                <a:solidFill>
                  <a:schemeClr val="bg1"/>
                </a:solidFill>
              </a:rPr>
              <a:t>Use RBAC and ACLs </a:t>
            </a:r>
          </a:p>
          <a:p>
            <a:pPr marL="939800" lvl="1">
              <a:spcBef>
                <a:spcPts val="1000"/>
              </a:spcBef>
              <a:buSzPts val="2200"/>
              <a:buFont typeface="Arial" panose="020B0604020202020204" pitchFamily="34" charset="0"/>
              <a:buChar char="•"/>
            </a:pPr>
            <a:r>
              <a:rPr lang="en-US" sz="1200" dirty="0">
                <a:solidFill>
                  <a:schemeClr val="bg1"/>
                </a:solidFill>
              </a:rPr>
              <a:t>Ensure users cannot access data that they do not need to</a:t>
            </a:r>
          </a:p>
        </p:txBody>
      </p:sp>
      <p:sp>
        <p:nvSpPr>
          <p:cNvPr id="4" name="Google Shape;182;p7">
            <a:extLst>
              <a:ext uri="{FF2B5EF4-FFF2-40B4-BE49-F238E27FC236}">
                <a16:creationId xmlns:a16="http://schemas.microsoft.com/office/drawing/2014/main" id="{F5270D2A-101D-BBC1-E7B8-B2986CE9E573}"/>
              </a:ext>
            </a:extLst>
          </p:cNvPr>
          <p:cNvSpPr txBox="1">
            <a:spLocks/>
          </p:cNvSpPr>
          <p:nvPr/>
        </p:nvSpPr>
        <p:spPr>
          <a:xfrm>
            <a:off x="685800" y="4867911"/>
            <a:ext cx="4286250" cy="15940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82600">
              <a:buSzPts val="2200"/>
              <a:buFont typeface="Arial" panose="020B0604020202020204" pitchFamily="34" charset="0"/>
              <a:buChar char="•"/>
            </a:pPr>
            <a:r>
              <a:rPr lang="en-US" b="1" dirty="0">
                <a:solidFill>
                  <a:schemeClr val="bg1"/>
                </a:solidFill>
              </a:rPr>
              <a:t>Account</a:t>
            </a:r>
          </a:p>
          <a:p>
            <a:pPr marL="939800" lvl="1">
              <a:spcBef>
                <a:spcPts val="1000"/>
              </a:spcBef>
              <a:buSzPts val="2200"/>
              <a:buFont typeface="Arial" panose="020B0604020202020204" pitchFamily="34" charset="0"/>
              <a:buChar char="•"/>
            </a:pPr>
            <a:r>
              <a:rPr lang="en-US" sz="1200" dirty="0">
                <a:solidFill>
                  <a:schemeClr val="bg1"/>
                </a:solidFill>
              </a:rPr>
              <a:t>Track and log user and device activity</a:t>
            </a:r>
          </a:p>
          <a:p>
            <a:pPr marL="939800" lvl="1">
              <a:spcBef>
                <a:spcPts val="1000"/>
              </a:spcBef>
              <a:buSzPts val="2200"/>
              <a:buFont typeface="Arial" panose="020B0604020202020204" pitchFamily="34" charset="0"/>
              <a:buChar char="•"/>
            </a:pPr>
            <a:r>
              <a:rPr lang="en-US" sz="1200" dirty="0">
                <a:solidFill>
                  <a:schemeClr val="bg1"/>
                </a:solidFill>
              </a:rPr>
              <a:t>Provide a record of access and actions</a:t>
            </a:r>
          </a:p>
          <a:p>
            <a:pPr marL="939800" lvl="1">
              <a:spcBef>
                <a:spcPts val="1000"/>
              </a:spcBef>
              <a:buSzPts val="2200"/>
              <a:buFont typeface="Arial" panose="020B0604020202020204" pitchFamily="34" charset="0"/>
              <a:buChar char="•"/>
            </a:pPr>
            <a:r>
              <a:rPr lang="en-US" sz="1200" dirty="0">
                <a:solidFill>
                  <a:schemeClr val="bg1"/>
                </a:solidFill>
              </a:rPr>
              <a:t>Applies continuously</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TestClear</a:t>
            </a:r>
            <a:endParaRPr dirty="0"/>
          </a:p>
        </p:txBody>
      </p:sp>
      <p:sp>
        <p:nvSpPr>
          <p:cNvPr id="196" name="Google Shape;196;g9504e29505_0_0"/>
          <p:cNvSpPr txBox="1">
            <a:spLocks noGrp="1"/>
          </p:cNvSpPr>
          <p:nvPr>
            <p:ph type="body" idx="1"/>
          </p:nvPr>
        </p:nvSpPr>
        <p:spPr>
          <a:xfrm>
            <a:off x="5340350" y="3925626"/>
            <a:ext cx="6165850" cy="22931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Tests that data is cleared appropriately. Ensures resource cleanup and memory management in accordance with our policy.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30" name="Picture 6">
            <a:extLst>
              <a:ext uri="{FF2B5EF4-FFF2-40B4-BE49-F238E27FC236}">
                <a16:creationId xmlns:a16="http://schemas.microsoft.com/office/drawing/2014/main" id="{B97972BA-FE72-4BF7-6BA9-2E8CCBE8C6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57373"/>
            <a:ext cx="3906837" cy="8410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3C4653E-74F8-08C6-271A-33B4886AC0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226021"/>
            <a:ext cx="4752975" cy="6572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AccessInvalidIndex</a:t>
            </a:r>
            <a:endParaRPr dirty="0"/>
          </a:p>
        </p:txBody>
      </p:sp>
      <p:sp>
        <p:nvSpPr>
          <p:cNvPr id="196" name="Google Shape;196;g9504e29505_0_0"/>
          <p:cNvSpPr txBox="1">
            <a:spLocks noGrp="1"/>
          </p:cNvSpPr>
          <p:nvPr>
            <p:ph type="body" idx="1"/>
          </p:nvPr>
        </p:nvSpPr>
        <p:spPr>
          <a:xfrm>
            <a:off x="5340350" y="3925626"/>
            <a:ext cx="6165850" cy="22931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Checks that an exception is thrown when attempting to access an invalid index. Ensures fail-safe defaults are used and maps onto the robustness principle in accordance with our policies.</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052" name="Picture 4">
            <a:extLst>
              <a:ext uri="{FF2B5EF4-FFF2-40B4-BE49-F238E27FC236}">
                <a16:creationId xmlns:a16="http://schemas.microsoft.com/office/drawing/2014/main" id="{8F156988-0464-871D-5AB4-2F83E8FC2F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3219450"/>
            <a:ext cx="45910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DCAD19A-A50E-BB44-78D3-1B65ABE015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 y="2049657"/>
            <a:ext cx="4572000" cy="1057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128730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152</TotalTime>
  <Words>754</Words>
  <Application>Microsoft Office PowerPoint</Application>
  <PresentationFormat>Widescreen</PresentationFormat>
  <Paragraphs>184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TestClear</vt:lpstr>
      <vt:lpstr>AccessInvalidIndex</vt:lpstr>
      <vt:lpstr>AddTenToVec</vt:lpstr>
      <vt:lpstr>TestOOB</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Bryce Burroughs</cp:lastModifiedBy>
  <cp:revision>6</cp:revision>
  <dcterms:created xsi:type="dcterms:W3CDTF">2020-08-19T17:59:24Z</dcterms:created>
  <dcterms:modified xsi:type="dcterms:W3CDTF">2024-08-17T15:11:13Z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