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AADE-917E-446F-8B0D-C08AD3FC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645" y="200377"/>
            <a:ext cx="10572000" cy="991198"/>
          </a:xfrm>
        </p:spPr>
        <p:txBody>
          <a:bodyPr/>
          <a:lstStyle/>
          <a:p>
            <a:r>
              <a:rPr lang="en-US" dirty="0"/>
              <a:t>RC Car Mobile App Controller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BDB0B-EB07-401F-8F33-5DD9E033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98975"/>
          </a:xfrm>
        </p:spPr>
        <p:txBody>
          <a:bodyPr>
            <a:normAutofit/>
          </a:bodyPr>
          <a:lstStyle/>
          <a:p>
            <a:r>
              <a:rPr lang="en-US" dirty="0"/>
              <a:t>Date: 12/6/2018</a:t>
            </a:r>
          </a:p>
          <a:p>
            <a:r>
              <a:rPr lang="en-US" dirty="0"/>
              <a:t>Project Team Members: Matthew Burruss and Gaby Gallego</a:t>
            </a:r>
          </a:p>
          <a:p>
            <a:r>
              <a:rPr lang="en-US" dirty="0"/>
              <a:t>Class: EECE 4371</a:t>
            </a:r>
          </a:p>
        </p:txBody>
      </p:sp>
      <p:pic>
        <p:nvPicPr>
          <p:cNvPr id="2050" name="Picture 2" descr="https://lh6.googleusercontent.com/43sYJOHMu3agVa5lLmqJnnifWv4wS3MJuX2_ebwK0IPFRNm0CcjiysCLhs3HNa9huPP-l7rOEt11m6FuFT193bZf1yezWbEFTl9QlOgdwWhL47ct7jSKOs__sLPfNfBR54l6Q5a9wVM">
            <a:extLst>
              <a:ext uri="{FF2B5EF4-FFF2-40B4-BE49-F238E27FC236}">
                <a16:creationId xmlns:a16="http://schemas.microsoft.com/office/drawing/2014/main" id="{DF9BA141-77AC-4EDD-BCD8-2CA073AB6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15"/>
          <a:stretch/>
        </p:blipFill>
        <p:spPr bwMode="auto">
          <a:xfrm>
            <a:off x="2338918" y="1516941"/>
            <a:ext cx="6906682" cy="27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9B06-2935-4A6E-9E91-0F7EAE05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16FA-97E7-4BD6-8CD5-3D8C1AB0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040388"/>
            <a:ext cx="10554574" cy="4370424"/>
          </a:xfrm>
        </p:spPr>
        <p:txBody>
          <a:bodyPr>
            <a:normAutofit fontScale="92500"/>
          </a:bodyPr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A RC car that can be controlled by an Android Application.</a:t>
            </a:r>
          </a:p>
          <a:p>
            <a:pPr lvl="1"/>
            <a:r>
              <a:rPr lang="en-US" dirty="0"/>
              <a:t>The RC car is controlled by a Raspberry Pi 3 which collects images from a USB webcam</a:t>
            </a:r>
          </a:p>
          <a:p>
            <a:pPr lvl="1"/>
            <a:r>
              <a:rPr lang="en-US" dirty="0"/>
              <a:t>The Raspberry Pi 3 sends images to the client application which displays the live feed in a window</a:t>
            </a:r>
          </a:p>
          <a:p>
            <a:pPr lvl="1"/>
            <a:r>
              <a:rPr lang="en-US" dirty="0"/>
              <a:t>The client sends controls (acceleration and steering duty cycles) to the Raspberry Pi 3 which is used to control the GPIO pins that ultimately control the steering servos and the acceleration motor.</a:t>
            </a:r>
          </a:p>
          <a:p>
            <a:pPr lvl="1"/>
            <a:r>
              <a:rPr lang="en-US" dirty="0"/>
              <a:t>The application has a password protected text field. Only clients with the appropriate VIEW password can view the images collected by the Raspberry Pi 3 and only clients with the appropriate CONTROL password can control the RC Car.</a:t>
            </a:r>
          </a:p>
          <a:p>
            <a:pPr lvl="1"/>
            <a:r>
              <a:rPr lang="en-US" dirty="0"/>
              <a:t>The application has a third text field that controls what type of image is sent to the application. The configurations supported are CARTOON mode, LANE DETECTION mode, and normal mode i.e. unfiltered images.</a:t>
            </a:r>
          </a:p>
          <a:p>
            <a:pPr lvl="1"/>
            <a:r>
              <a:rPr lang="en-US" dirty="0"/>
              <a:t>The client/server communication paradigm uses UDP/IP.</a:t>
            </a:r>
          </a:p>
          <a:p>
            <a:pPr lvl="1"/>
            <a:r>
              <a:rPr lang="en-US" dirty="0"/>
              <a:t>The client and the server are multi-threaded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838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5FB7-83C5-45CE-82D7-B97FE314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E387-F4E9-4A41-8B9F-B649235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11" y="2212623"/>
            <a:ext cx="8435600" cy="4514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Hardware Components</a:t>
            </a:r>
          </a:p>
          <a:p>
            <a:pPr lvl="1"/>
            <a:r>
              <a:rPr lang="en-US" dirty="0" err="1"/>
              <a:t>Traxxas</a:t>
            </a:r>
            <a:r>
              <a:rPr lang="en-US" dirty="0"/>
              <a:t> Slash 2WD RC Car (provided by Vanderbilt’s Institute for Software Integrated Systems (ISIS))</a:t>
            </a:r>
          </a:p>
          <a:p>
            <a:pPr lvl="1"/>
            <a:r>
              <a:rPr lang="en-US" dirty="0"/>
              <a:t>Raspberry Pi 3</a:t>
            </a:r>
          </a:p>
          <a:p>
            <a:pPr lvl="1"/>
            <a:r>
              <a:rPr lang="en-US" dirty="0"/>
              <a:t>USB Webcam</a:t>
            </a:r>
          </a:p>
          <a:p>
            <a:pPr lvl="1"/>
            <a:r>
              <a:rPr lang="en-US" dirty="0"/>
              <a:t>Wide eye lens</a:t>
            </a:r>
          </a:p>
          <a:p>
            <a:pPr lvl="1"/>
            <a:r>
              <a:rPr lang="en-US" dirty="0"/>
              <a:t>Connector wires</a:t>
            </a:r>
          </a:p>
          <a:p>
            <a:pPr lvl="1"/>
            <a:r>
              <a:rPr lang="en-US" dirty="0"/>
              <a:t>5V 1A Battery Pack to power Raspberry Pi 3</a:t>
            </a:r>
          </a:p>
          <a:p>
            <a:pPr lvl="1"/>
            <a:r>
              <a:rPr lang="en-US" dirty="0"/>
              <a:t>8.4 V NiMH battery to power </a:t>
            </a:r>
            <a:r>
              <a:rPr lang="en-US" dirty="0" err="1"/>
              <a:t>Traxxas</a:t>
            </a:r>
            <a:r>
              <a:rPr lang="en-US" dirty="0"/>
              <a:t> RC Car</a:t>
            </a:r>
          </a:p>
          <a:p>
            <a:r>
              <a:rPr lang="en-US" dirty="0"/>
              <a:t>PWM</a:t>
            </a:r>
          </a:p>
          <a:p>
            <a:pPr lvl="1"/>
            <a:r>
              <a:rPr lang="en-US" dirty="0"/>
              <a:t>Pulse Width Modulation is used to control the steering servos and the acceleration motor</a:t>
            </a:r>
          </a:p>
          <a:p>
            <a:pPr lvl="1"/>
            <a:r>
              <a:rPr lang="en-US" dirty="0"/>
              <a:t>Frequency: 100 Hz</a:t>
            </a:r>
          </a:p>
          <a:p>
            <a:pPr lvl="1"/>
            <a:r>
              <a:rPr lang="en-US" dirty="0"/>
              <a:t>Duty cycle: [10,20]</a:t>
            </a:r>
          </a:p>
          <a:p>
            <a:pPr lvl="2"/>
            <a:r>
              <a:rPr lang="en-US" dirty="0"/>
              <a:t>Steering: left ~= 10 and right ~= 20</a:t>
            </a:r>
          </a:p>
          <a:p>
            <a:pPr lvl="2"/>
            <a:r>
              <a:rPr lang="en-US" dirty="0"/>
              <a:t>Acceleration: not moving ~= 15, moving 1 m/s ~= 16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s://lh5.googleusercontent.com/qzbKbIyuyRMR20j1lcJSswDQ3CUiQLqXj5gqAimVPOuFOcGPepdDKbgQoe6RxOP-Be6vTeJ0ujf6ptkClTwwiPubpA8fv__DMJ-7qVJJdoKRCslCyjtKLIOpfdoeBp-ko08IJ79nkIM">
            <a:extLst>
              <a:ext uri="{FF2B5EF4-FFF2-40B4-BE49-F238E27FC236}">
                <a16:creationId xmlns:a16="http://schemas.microsoft.com/office/drawing/2014/main" id="{8072B872-B09A-479C-BE65-8D9CFFDF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311" y="2474382"/>
            <a:ext cx="3297766" cy="34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7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F026-1E94-454E-AA7E-0359274C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3224-0CEA-42A5-9139-CA3A4C65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19409"/>
            <a:ext cx="10554574" cy="4415580"/>
          </a:xfrm>
        </p:spPr>
        <p:txBody>
          <a:bodyPr>
            <a:normAutofit/>
          </a:bodyPr>
          <a:lstStyle/>
          <a:p>
            <a:r>
              <a:rPr lang="en-US" dirty="0"/>
              <a:t>The server runs 2 threads: Data thread and camera thread</a:t>
            </a:r>
          </a:p>
          <a:p>
            <a:r>
              <a:rPr lang="en-US" dirty="0"/>
              <a:t>The </a:t>
            </a:r>
            <a:r>
              <a:rPr lang="en-US" b="1" dirty="0"/>
              <a:t>data thread </a:t>
            </a:r>
            <a:r>
              <a:rPr lang="en-US" dirty="0"/>
              <a:t>receives images with the following format</a:t>
            </a:r>
          </a:p>
          <a:p>
            <a:pPr lvl="1"/>
            <a:r>
              <a:rPr lang="en-US" dirty="0"/>
              <a:t>“PASSWORD=XXXXX;ACCELERATION=XXXXXX;STEERING=XXXXXX”</a:t>
            </a:r>
          </a:p>
          <a:p>
            <a:pPr lvl="1"/>
            <a:r>
              <a:rPr lang="en-US" dirty="0"/>
              <a:t>The password is verified before setting the appropriate GPIO PWM signals</a:t>
            </a:r>
          </a:p>
          <a:p>
            <a:r>
              <a:rPr lang="en-US" dirty="0"/>
              <a:t>The </a:t>
            </a:r>
            <a:r>
              <a:rPr lang="en-US" b="1" dirty="0"/>
              <a:t>camera thread</a:t>
            </a:r>
            <a:r>
              <a:rPr lang="en-US" dirty="0"/>
              <a:t> uses OpenCV, an open source image processing toolbox, to control the camera and configure its parameters</a:t>
            </a:r>
          </a:p>
          <a:p>
            <a:pPr lvl="1"/>
            <a:r>
              <a:rPr lang="en-US" dirty="0"/>
              <a:t>The camera captures images every 0.33 seconds.</a:t>
            </a:r>
          </a:p>
          <a:p>
            <a:pPr lvl="1"/>
            <a:r>
              <a:rPr lang="en-US" dirty="0"/>
              <a:t>The thread receives a message with the following format</a:t>
            </a:r>
          </a:p>
          <a:p>
            <a:pPr lvl="2"/>
            <a:r>
              <a:rPr lang="en-US" dirty="0"/>
              <a:t>“PASSWORD=XXXXXXX;TYPE=XXXXX”</a:t>
            </a:r>
          </a:p>
          <a:p>
            <a:pPr lvl="2"/>
            <a:r>
              <a:rPr lang="en-US" dirty="0"/>
              <a:t>The password is verified before sending the image over and processing the image if DETECT LANE or CARTOON are sent as the type.</a:t>
            </a:r>
          </a:p>
          <a:p>
            <a:pPr lvl="1"/>
            <a:r>
              <a:rPr lang="en-US" dirty="0"/>
              <a:t>OpenCV is used to process the images.</a:t>
            </a:r>
          </a:p>
        </p:txBody>
      </p:sp>
    </p:spTree>
    <p:extLst>
      <p:ext uri="{BB962C8B-B14F-4D97-AF65-F5344CB8AC3E}">
        <p14:creationId xmlns:p14="http://schemas.microsoft.com/office/powerpoint/2010/main" val="7293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1DAE-F13F-4CB1-AD37-0CD6D59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Client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5D0D-3406-4C57-95AF-E5FDADC2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78" y="2177132"/>
            <a:ext cx="11136219" cy="3975313"/>
          </a:xfrm>
        </p:spPr>
        <p:txBody>
          <a:bodyPr/>
          <a:lstStyle/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ImageView</a:t>
            </a:r>
            <a:r>
              <a:rPr lang="en-US" dirty="0"/>
              <a:t>, </a:t>
            </a:r>
            <a:r>
              <a:rPr lang="en-US" dirty="0" err="1"/>
              <a:t>EditText</a:t>
            </a:r>
            <a:r>
              <a:rPr lang="en-US" dirty="0"/>
              <a:t> fields x3, </a:t>
            </a:r>
            <a:r>
              <a:rPr lang="en-US" dirty="0" err="1"/>
              <a:t>SeekBar</a:t>
            </a:r>
            <a:r>
              <a:rPr lang="en-US" dirty="0"/>
              <a:t> x2</a:t>
            </a:r>
          </a:p>
          <a:p>
            <a:r>
              <a:rPr lang="en-US" dirty="0" err="1"/>
              <a:t>AsyncTask</a:t>
            </a:r>
            <a:r>
              <a:rPr lang="en-US" dirty="0"/>
              <a:t> used as data sender and image receiver.</a:t>
            </a:r>
          </a:p>
          <a:p>
            <a:r>
              <a:rPr lang="en-US" dirty="0"/>
              <a:t>A runnable controls timed operations to call the </a:t>
            </a:r>
            <a:r>
              <a:rPr lang="en-US" dirty="0" err="1"/>
              <a:t>AsyncTasks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seekbars</a:t>
            </a:r>
            <a:r>
              <a:rPr lang="en-US" dirty="0"/>
              <a:t> are normalized to produce the proper duty cycles</a:t>
            </a:r>
          </a:p>
          <a:p>
            <a:r>
              <a:rPr lang="en-US" dirty="0"/>
              <a:t>The </a:t>
            </a:r>
            <a:r>
              <a:rPr lang="en-US" dirty="0" err="1"/>
              <a:t>textfields</a:t>
            </a:r>
            <a:r>
              <a:rPr lang="en-US" dirty="0"/>
              <a:t> are used to control the configuration and allow the user to enter a password for both the image viewer and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4642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5345-ABF0-428E-A3F4-6BBF53E3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0C3E-D8DF-4344-8F8C-0EA985AF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40113"/>
          </a:xfrm>
        </p:spPr>
        <p:txBody>
          <a:bodyPr/>
          <a:lstStyle/>
          <a:p>
            <a:r>
              <a:rPr lang="en-US" dirty="0"/>
              <a:t>The user can configure the live feed to perform image processing</a:t>
            </a:r>
          </a:p>
          <a:p>
            <a:pPr lvl="1"/>
            <a:r>
              <a:rPr lang="en-US" dirty="0"/>
              <a:t>Supported configurations: cartoon mode (CARTOON) and lane detection (DETECT LANE)</a:t>
            </a:r>
          </a:p>
          <a:p>
            <a:pPr lvl="1"/>
            <a:r>
              <a:rPr lang="en-US" dirty="0"/>
              <a:t>It is not required to be in finance class to use CARTOON mode.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4EBDB-E829-4ED7-908D-F382D7EE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812645"/>
            <a:ext cx="3067050" cy="2343150"/>
          </a:xfrm>
          <a:prstGeom prst="rect">
            <a:avLst/>
          </a:prstGeom>
        </p:spPr>
      </p:pic>
      <p:pic>
        <p:nvPicPr>
          <p:cNvPr id="1026" name="Picture 2" descr="https://lh4.googleusercontent.com/Gy8uThunx6oFe5jy7NCAUz2Njqt89Cnrzt7ejfd-q6CB4YIsHRyaG04ZsJAbRK1AqYzW_aOUpCjaQMZU5L4jTdG8uYldLCPUoszehkl9-mx5_Gqd1bbMwN6pYPKElZ0_YcQvBU8rF1U">
            <a:extLst>
              <a:ext uri="{FF2B5EF4-FFF2-40B4-BE49-F238E27FC236}">
                <a16:creationId xmlns:a16="http://schemas.microsoft.com/office/drawing/2014/main" id="{642C44A3-DEA4-4D4E-AB3F-6B63182B7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52" y="3887523"/>
            <a:ext cx="3102440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E070E-DEDD-49E0-8362-3EAE72D5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094" y="3897047"/>
            <a:ext cx="3095625" cy="232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E12FF-6316-47E7-A633-008960F11DFC}"/>
              </a:ext>
            </a:extLst>
          </p:cNvPr>
          <p:cNvSpPr txBox="1"/>
          <p:nvPr/>
        </p:nvSpPr>
        <p:spPr>
          <a:xfrm>
            <a:off x="1296603" y="615579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CARTOON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CFA9E-C466-4AD7-A480-65C9A0848B2A}"/>
              </a:ext>
            </a:extLst>
          </p:cNvPr>
          <p:cNvSpPr txBox="1"/>
          <p:nvPr/>
        </p:nvSpPr>
        <p:spPr>
          <a:xfrm>
            <a:off x="4790514" y="62211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 LANE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07A27-95C0-47AE-829C-8E88DCED2028}"/>
              </a:ext>
            </a:extLst>
          </p:cNvPr>
          <p:cNvSpPr txBox="1"/>
          <p:nvPr/>
        </p:nvSpPr>
        <p:spPr>
          <a:xfrm>
            <a:off x="8123665" y="6221147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operational mode</a:t>
            </a:r>
          </a:p>
        </p:txBody>
      </p:sp>
    </p:spTree>
    <p:extLst>
      <p:ext uri="{BB962C8B-B14F-4D97-AF65-F5344CB8AC3E}">
        <p14:creationId xmlns:p14="http://schemas.microsoft.com/office/powerpoint/2010/main" val="345234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5362-B309-44B2-89D7-67A75878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76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549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RC Car Mobile App Controller </vt:lpstr>
      <vt:lpstr>Overview of Project</vt:lpstr>
      <vt:lpstr>Hardware Architecture</vt:lpstr>
      <vt:lpstr>Server Software Architecture</vt:lpstr>
      <vt:lpstr>Android Client Architecture</vt:lpstr>
      <vt:lpstr>Modes of Operation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Car Mobile App Controller</dc:title>
  <dc:creator>Matthew Burruss</dc:creator>
  <cp:lastModifiedBy>Matthew Burruss</cp:lastModifiedBy>
  <cp:revision>8</cp:revision>
  <dcterms:created xsi:type="dcterms:W3CDTF">2018-12-06T19:17:49Z</dcterms:created>
  <dcterms:modified xsi:type="dcterms:W3CDTF">2018-12-06T20:14:26Z</dcterms:modified>
</cp:coreProperties>
</file>