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57" r:id="rId1"/>
  </p:sldMasterIdLst>
  <p:notesMasterIdLst>
    <p:notesMasterId r:id="rId23"/>
  </p:notesMasterIdLst>
  <p:handoutMasterIdLst>
    <p:handoutMasterId r:id="rId24"/>
  </p:handoutMasterIdLst>
  <p:sldIdLst>
    <p:sldId id="438" r:id="rId2"/>
    <p:sldId id="685" r:id="rId3"/>
    <p:sldId id="686" r:id="rId4"/>
    <p:sldId id="699" r:id="rId5"/>
    <p:sldId id="687" r:id="rId6"/>
    <p:sldId id="688" r:id="rId7"/>
    <p:sldId id="716" r:id="rId8"/>
    <p:sldId id="690" r:id="rId9"/>
    <p:sldId id="706" r:id="rId10"/>
    <p:sldId id="691" r:id="rId11"/>
    <p:sldId id="700" r:id="rId12"/>
    <p:sldId id="702" r:id="rId13"/>
    <p:sldId id="711" r:id="rId14"/>
    <p:sldId id="707" r:id="rId15"/>
    <p:sldId id="693" r:id="rId16"/>
    <p:sldId id="709" r:id="rId17"/>
    <p:sldId id="710" r:id="rId18"/>
    <p:sldId id="708" r:id="rId19"/>
    <p:sldId id="715" r:id="rId20"/>
    <p:sldId id="714" r:id="rId21"/>
    <p:sldId id="692" r:id="rId22"/>
  </p:sldIdLst>
  <p:sldSz cx="9144000" cy="6858000" type="screen4x3"/>
  <p:notesSz cx="6946900" cy="92075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buChar char="n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6D9F1"/>
    <a:srgbClr val="FFFFCC"/>
    <a:srgbClr val="969696"/>
    <a:srgbClr val="DDDDDD"/>
    <a:srgbClr val="C0C0C0"/>
    <a:srgbClr val="B2B2B2"/>
    <a:srgbClr val="808080"/>
    <a:srgbClr val="777777"/>
    <a:srgbClr val="333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6" autoAdjust="0"/>
    <p:restoredTop sz="60952" autoAdjust="0"/>
  </p:normalViewPr>
  <p:slideViewPr>
    <p:cSldViewPr>
      <p:cViewPr varScale="1">
        <p:scale>
          <a:sx n="75" d="100"/>
          <a:sy n="75" d="100"/>
        </p:scale>
        <p:origin x="30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80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fld id="{DD978F5E-19E5-42A7-A065-E4EA71ECC80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70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0563"/>
            <a:ext cx="4603750" cy="3452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3563"/>
            <a:ext cx="50958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471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fld id="{63EA9836-303D-4056-B115-97A20F820B1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59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18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7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7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6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72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6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41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95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83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9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81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1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2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5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32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9836-303D-4056-B115-97A20F820B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7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5613" y="1141413"/>
            <a:ext cx="8226425" cy="1919287"/>
          </a:xfrm>
        </p:spPr>
        <p:txBody>
          <a:bodyPr lIns="91440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63938"/>
            <a:ext cx="8226425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r>
              <a:rPr lang="en-US"/>
              <a:t>March 2011</a:t>
            </a:r>
            <a:endParaRPr lang="en-US" dirty="0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9491F1F5-4FD5-4701-8651-B6E66F92959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5554" name="Rectangle 18"/>
          <p:cNvSpPr>
            <a:spLocks noChangeArrowheads="1"/>
          </p:cNvSpPr>
          <p:nvPr userDrawn="1"/>
        </p:nvSpPr>
        <p:spPr bwMode="gray">
          <a:xfrm>
            <a:off x="547688" y="3276600"/>
            <a:ext cx="8043862" cy="26988"/>
          </a:xfrm>
          <a:prstGeom prst="rect">
            <a:avLst/>
          </a:prstGeom>
          <a:gradFill rotWithShape="0">
            <a:gsLst>
              <a:gs pos="0">
                <a:srgbClr val="333395">
                  <a:gamma/>
                  <a:tint val="24706"/>
                  <a:invGamma/>
                </a:srgbClr>
              </a:gs>
              <a:gs pos="50000">
                <a:srgbClr val="333395"/>
              </a:gs>
              <a:gs pos="100000">
                <a:srgbClr val="333395">
                  <a:gamma/>
                  <a:tint val="24706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/>
          </a:p>
        </p:txBody>
      </p:sp>
      <p:pic>
        <p:nvPicPr>
          <p:cNvPr id="65556" name="Picture 20" descr="C:\Martin\Talks\JobTalk\menu0bild.jpg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28613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57" name="Picture 21" descr="C:\Martin\Talks\JobTalk\menu0bildmir.JPG"/>
          <p:cNvPicPr>
            <a:picLocks noChangeAspect="1" noChangeArrowheads="1"/>
          </p:cNvPicPr>
          <p:nvPr userDrawn="1"/>
        </p:nvPicPr>
        <p:blipFill>
          <a:blip r:embed="rId3" cstate="print">
            <a:lum bright="40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256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256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3975"/>
            <a:ext cx="8226425" cy="216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40138"/>
            <a:ext cx="8226425" cy="216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878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3975"/>
            <a:ext cx="8226425" cy="4479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52593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8813" y="5969000"/>
            <a:ext cx="54848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BD80475-FB4C-4631-B1F6-3BF1B3F77F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28C3A0-0B0F-41AE-8690-F6AFB346F1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7013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23975"/>
            <a:ext cx="4037012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1A3A3E02-7133-44D2-A69A-0DB94D074E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4725987" cy="4572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CB6DC2A9-8E48-4712-9145-167BB8E3D8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37" name="Picture 25" descr="C:\Martin\Talks\JobTalk\menu0bildmir.JPG"/>
          <p:cNvPicPr>
            <a:picLocks noChangeAspect="1" noChangeArrowheads="1"/>
          </p:cNvPicPr>
          <p:nvPr userDrawn="1"/>
        </p:nvPicPr>
        <p:blipFill>
          <a:blip r:embed="rId16" cstate="print">
            <a:lum bright="40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92738"/>
            <a:ext cx="9150350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36" name="Picture 24" descr="C:\Martin\Talks\JobTalk\menu0bild.jpg"/>
          <p:cNvPicPr>
            <a:picLocks noChangeAspect="1" noChangeArrowheads="1"/>
          </p:cNvPicPr>
          <p:nvPr userDrawn="1"/>
        </p:nvPicPr>
        <p:blipFill>
          <a:blip r:embed="rId17" cstate="print">
            <a:lum bright="40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19088"/>
            <a:ext cx="91503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768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148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226425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59690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</a:defRPr>
            </a:lvl1pPr>
          </a:lstStyle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8813" y="5969000"/>
            <a:ext cx="548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1C1C1C"/>
                </a:solidFill>
                <a:cs typeface="Times New Roman" charset="0"/>
              </a:defRPr>
            </a:lvl1pPr>
          </a:lstStyle>
          <a:p>
            <a:r>
              <a:rPr lang="en-US">
                <a:solidFill>
                  <a:srgbClr val="292929"/>
                </a:solidFill>
              </a:rPr>
              <a:t>March 2011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/>
  <p:hf hdr="0" ftr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3339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B7BD1"/>
        </a:buClr>
        <a:buSzPct val="95000"/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282D4"/>
        </a:buClr>
        <a:buSzPct val="90000"/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A8AD6"/>
        </a:buClr>
        <a:buSzPct val="80000"/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6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blog/using-cuda-warp-level-primitive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burtscher/SyncPerformance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tscher/SyncPerforma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268025"/>
            <a:ext cx="8226425" cy="1830387"/>
          </a:xfrm>
        </p:spPr>
        <p:txBody>
          <a:bodyPr/>
          <a:lstStyle/>
          <a:p>
            <a:r>
              <a:rPr lang="en-US" b="1" dirty="0"/>
              <a:t>Characterizing CUDA and OpenMP Synchronization Primitives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551972"/>
            <a:ext cx="8226425" cy="715228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800" b="1" dirty="0"/>
              <a:t>Brandon Alexander Burtchell </a:t>
            </a:r>
            <a:r>
              <a:rPr lang="en-US" sz="2800" dirty="0"/>
              <a:t>and Martin </a:t>
            </a:r>
            <a:r>
              <a:rPr lang="en-US" sz="2800" dirty="0" err="1"/>
              <a:t>Burtscher</a:t>
            </a:r>
            <a:endParaRPr lang="en-US" sz="2800" dirty="0"/>
          </a:p>
          <a:p>
            <a:r>
              <a:rPr lang="en-US" sz="2800" dirty="0"/>
              <a:t>Department of Computer Science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5486400" y="4517328"/>
            <a:ext cx="1451450" cy="112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600" y="4574719"/>
            <a:ext cx="2753084" cy="10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86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graph with a line going up&#10;&#10;Description automatically generated">
            <a:extLst>
              <a:ext uri="{FF2B5EF4-FFF2-40B4-BE49-F238E27FC236}">
                <a16:creationId xmlns:a16="http://schemas.microsoft.com/office/drawing/2014/main" id="{77F7FD50-A67F-26CF-46A1-4567F3D69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1588770"/>
            <a:ext cx="7769225" cy="34933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4D88C-3670-0DBE-CDD2-CDFF131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6397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OpenMP Results: Barrier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72F-8FA9-9478-59E6-A1A288F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613" y="5969000"/>
            <a:ext cx="6326187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Characterizing CUDA and OpenMP Synchronization Primitives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E63D-C05D-DFBA-D51A-4A36034A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5971032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9128C3A0-0B0F-41AE-8690-F6AFB346F1B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:a16="http://schemas.microsoft.com/office/drawing/2014/main" id="{E85F2418-0006-8BF8-7AED-723580D3480F}"/>
              </a:ext>
            </a:extLst>
          </p:cNvPr>
          <p:cNvSpPr/>
          <p:nvPr/>
        </p:nvSpPr>
        <p:spPr bwMode="auto">
          <a:xfrm>
            <a:off x="6248400" y="1433604"/>
            <a:ext cx="2205038" cy="639762"/>
          </a:xfrm>
          <a:prstGeom prst="wedgeRoundRectCallout">
            <a:avLst>
              <a:gd name="adj1" fmla="val -104243"/>
              <a:gd name="adj2" fmla="val 19214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Dotted line is where hyperthreading starts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peech Bubble: Rectangle with Corners Rounded 2">
            <a:extLst>
              <a:ext uri="{FF2B5EF4-FFF2-40B4-BE49-F238E27FC236}">
                <a16:creationId xmlns:a16="http://schemas.microsoft.com/office/drawing/2014/main" id="{006BD541-D206-FE9C-AA59-203293A68E1F}"/>
              </a:ext>
            </a:extLst>
          </p:cNvPr>
          <p:cNvSpPr/>
          <p:nvPr/>
        </p:nvSpPr>
        <p:spPr bwMode="auto">
          <a:xfrm>
            <a:off x="2722880" y="3429000"/>
            <a:ext cx="1981200" cy="685800"/>
          </a:xfrm>
          <a:prstGeom prst="wedgeRoundRectCallout">
            <a:avLst>
              <a:gd name="adj1" fmla="val -21413"/>
              <a:gd name="adj2" fmla="val -12707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Relatively stable beyond 8 threads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99BFD-C067-4E31-74B1-5568BAC54B4F}"/>
              </a:ext>
            </a:extLst>
          </p:cNvPr>
          <p:cNvSpPr txBox="1"/>
          <p:nvPr/>
        </p:nvSpPr>
        <p:spPr>
          <a:xfrm>
            <a:off x="533400" y="5227172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/>
              <a:t>Throughput of OpenMP barrier</a:t>
            </a:r>
          </a:p>
        </p:txBody>
      </p:sp>
    </p:spTree>
    <p:extLst>
      <p:ext uri="{BB962C8B-B14F-4D97-AF65-F5344CB8AC3E}">
        <p14:creationId xmlns:p14="http://schemas.microsoft.com/office/powerpoint/2010/main" val="4156135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D88C-3670-0DBE-CDD2-CDFF131B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Results: Atomic Add (Scalar)</a:t>
            </a:r>
          </a:p>
        </p:txBody>
      </p:sp>
      <p:pic>
        <p:nvPicPr>
          <p:cNvPr id="7" name="Content Placeholder 6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930C13E7-0AB4-5E0F-61A2-DA360A6F8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35" y="1396970"/>
            <a:ext cx="6697930" cy="3581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72F-8FA9-9478-59E6-A1A288F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E63D-C05D-DFBA-D51A-4A36034A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A061A-49CD-B0B3-4E42-660407F167AA}"/>
              </a:ext>
            </a:extLst>
          </p:cNvPr>
          <p:cNvSpPr txBox="1"/>
          <p:nvPr/>
        </p:nvSpPr>
        <p:spPr>
          <a:xfrm>
            <a:off x="533400" y="514725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/>
              <a:t>Throughput of OpenMP atomic update on a single shared variable</a:t>
            </a:r>
          </a:p>
        </p:txBody>
      </p:sp>
      <p:sp>
        <p:nvSpPr>
          <p:cNvPr id="9" name="Speech Bubble: Rectangle with Corners Rounded 2">
            <a:extLst>
              <a:ext uri="{FF2B5EF4-FFF2-40B4-BE49-F238E27FC236}">
                <a16:creationId xmlns:a16="http://schemas.microsoft.com/office/drawing/2014/main" id="{7FDF7CC6-3F3E-54D6-1909-13CA350D9F96}"/>
              </a:ext>
            </a:extLst>
          </p:cNvPr>
          <p:cNvSpPr/>
          <p:nvPr/>
        </p:nvSpPr>
        <p:spPr bwMode="auto">
          <a:xfrm>
            <a:off x="4419600" y="2555528"/>
            <a:ext cx="2205038" cy="873472"/>
          </a:xfrm>
          <a:prstGeom prst="wedgeRoundRectCallout">
            <a:avLst>
              <a:gd name="adj1" fmla="val -107008"/>
              <a:gd name="adj2" fmla="val 84008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Arithmetic (integer vs. floating-point) is the differentiator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17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D88C-3670-0DBE-CDD2-CDFF131B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Results: Atomic Add (Array)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72F-8FA9-9478-59E6-A1A288F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E63D-C05D-DFBA-D51A-4A36034A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4F61F-6962-0E09-DD1D-B9E2FA4A85FD}"/>
              </a:ext>
            </a:extLst>
          </p:cNvPr>
          <p:cNvSpPr txBox="1"/>
          <p:nvPr/>
        </p:nvSpPr>
        <p:spPr>
          <a:xfrm>
            <a:off x="2304255" y="5120092"/>
            <a:ext cx="514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Throughput of OpenMP atomic update on private elements in a shared array for different strides</a:t>
            </a:r>
          </a:p>
        </p:txBody>
      </p:sp>
      <p:pic>
        <p:nvPicPr>
          <p:cNvPr id="11" name="Picture 10" descr="A graph with colored lines&#10;&#10;Description automatically generated">
            <a:extLst>
              <a:ext uri="{FF2B5EF4-FFF2-40B4-BE49-F238E27FC236}">
                <a16:creationId xmlns:a16="http://schemas.microsoft.com/office/drawing/2014/main" id="{E4E40648-5676-2D05-E87E-D27555759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13" y="1349897"/>
            <a:ext cx="2554288" cy="1794319"/>
          </a:xfrm>
          <a:prstGeom prst="rect">
            <a:avLst/>
          </a:prstGeom>
        </p:spPr>
      </p:pic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248BB0B7-89BE-C8D2-EFF8-527EF0BF2E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49897"/>
            <a:ext cx="2554287" cy="1794318"/>
          </a:xfrm>
          <a:prstGeom prst="rect">
            <a:avLst/>
          </a:prstGeom>
        </p:spPr>
      </p:pic>
      <p:pic>
        <p:nvPicPr>
          <p:cNvPr id="13" name="Picture 1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F0444D07-9583-2B2D-17F0-1B4B7E932A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12" y="3299651"/>
            <a:ext cx="2554287" cy="1794318"/>
          </a:xfrm>
          <a:prstGeom prst="rect">
            <a:avLst/>
          </a:prstGeom>
        </p:spPr>
      </p:pic>
      <p:pic>
        <p:nvPicPr>
          <p:cNvPr id="14" name="Picture 1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3775EB9-30AA-03B4-1ADB-97E3580B21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3293794"/>
            <a:ext cx="2554288" cy="1794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681EAF-21AB-3314-F9F1-A7B732A1F4F1}"/>
              </a:ext>
            </a:extLst>
          </p:cNvPr>
          <p:cNvSpPr txBox="1"/>
          <p:nvPr/>
        </p:nvSpPr>
        <p:spPr>
          <a:xfrm>
            <a:off x="3508326" y="1498373"/>
            <a:ext cx="110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Stride =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5B7D9-3642-9013-1CE2-1DBEDA3E1F19}"/>
              </a:ext>
            </a:extLst>
          </p:cNvPr>
          <p:cNvSpPr txBox="1"/>
          <p:nvPr/>
        </p:nvSpPr>
        <p:spPr>
          <a:xfrm>
            <a:off x="6396135" y="1492517"/>
            <a:ext cx="110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Stride =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DF890E-CF68-079C-F2A0-D1E0ACE88874}"/>
              </a:ext>
            </a:extLst>
          </p:cNvPr>
          <p:cNvSpPr txBox="1"/>
          <p:nvPr/>
        </p:nvSpPr>
        <p:spPr>
          <a:xfrm>
            <a:off x="3470225" y="3429572"/>
            <a:ext cx="110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Stride =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82C7FB-4D7C-FB8D-AC55-4B848C441A58}"/>
              </a:ext>
            </a:extLst>
          </p:cNvPr>
          <p:cNvSpPr txBox="1"/>
          <p:nvPr/>
        </p:nvSpPr>
        <p:spPr>
          <a:xfrm>
            <a:off x="6400800" y="3437182"/>
            <a:ext cx="110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Stride = 16</a:t>
            </a:r>
          </a:p>
        </p:txBody>
      </p:sp>
      <p:sp>
        <p:nvSpPr>
          <p:cNvPr id="19" name="Speech Bubble: Rectangle with Corners Rounded 2">
            <a:extLst>
              <a:ext uri="{FF2B5EF4-FFF2-40B4-BE49-F238E27FC236}">
                <a16:creationId xmlns:a16="http://schemas.microsoft.com/office/drawing/2014/main" id="{DE6716BA-8F34-6C98-FEF1-12C4A6FF833C}"/>
              </a:ext>
            </a:extLst>
          </p:cNvPr>
          <p:cNvSpPr/>
          <p:nvPr/>
        </p:nvSpPr>
        <p:spPr bwMode="auto">
          <a:xfrm>
            <a:off x="7502621" y="1872339"/>
            <a:ext cx="1595438" cy="1159579"/>
          </a:xfrm>
          <a:prstGeom prst="wedgeRoundRectCallout">
            <a:avLst>
              <a:gd name="adj1" fmla="val -49222"/>
              <a:gd name="adj2" fmla="val -67002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Increasing stride reduces effect of false sharing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Speech Bubble: Rectangle with Corners Rounded 2">
            <a:extLst>
              <a:ext uri="{FF2B5EF4-FFF2-40B4-BE49-F238E27FC236}">
                <a16:creationId xmlns:a16="http://schemas.microsoft.com/office/drawing/2014/main" id="{87115EED-6ED9-F9CD-FA58-FEB9170BC221}"/>
              </a:ext>
            </a:extLst>
          </p:cNvPr>
          <p:cNvSpPr/>
          <p:nvPr/>
        </p:nvSpPr>
        <p:spPr bwMode="auto">
          <a:xfrm>
            <a:off x="128347" y="4239870"/>
            <a:ext cx="1781366" cy="1103703"/>
          </a:xfrm>
          <a:prstGeom prst="wedgeRoundRectCallout">
            <a:avLst>
              <a:gd name="adj1" fmla="val 63864"/>
              <a:gd name="adj2" fmla="val -77463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8-byte types are now </a:t>
            </a:r>
            <a:r>
              <a:rPr lang="en-US" sz="1600" dirty="0">
                <a:solidFill>
                  <a:srgbClr val="FF0000"/>
                </a:solidFill>
              </a:rPr>
              <a:t>padded</a:t>
            </a:r>
            <a:r>
              <a:rPr lang="en-US" sz="1600" dirty="0"/>
              <a:t> to separate cache 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Speech Bubble: Rectangle with Corners Rounded 2">
            <a:extLst>
              <a:ext uri="{FF2B5EF4-FFF2-40B4-BE49-F238E27FC236}">
                <a16:creationId xmlns:a16="http://schemas.microsoft.com/office/drawing/2014/main" id="{F6B4A0EC-B797-57D2-499E-6DC182861FEA}"/>
              </a:ext>
            </a:extLst>
          </p:cNvPr>
          <p:cNvSpPr/>
          <p:nvPr/>
        </p:nvSpPr>
        <p:spPr bwMode="auto">
          <a:xfrm>
            <a:off x="139626" y="1778637"/>
            <a:ext cx="1677987" cy="8599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Note: L1 cache line size is </a:t>
            </a:r>
            <a:r>
              <a:rPr lang="en-US" sz="1600" dirty="0">
                <a:solidFill>
                  <a:srgbClr val="FF0000"/>
                </a:solidFill>
              </a:rPr>
              <a:t>64 bytes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3" name="Speech Bubble: Rectangle with Corners Rounded 2">
            <a:extLst>
              <a:ext uri="{FF2B5EF4-FFF2-40B4-BE49-F238E27FC236}">
                <a16:creationId xmlns:a16="http://schemas.microsoft.com/office/drawing/2014/main" id="{9FE0C750-E2BF-3A03-E75C-553F79B588B0}"/>
              </a:ext>
            </a:extLst>
          </p:cNvPr>
          <p:cNvSpPr/>
          <p:nvPr/>
        </p:nvSpPr>
        <p:spPr bwMode="auto">
          <a:xfrm>
            <a:off x="7559102" y="4212157"/>
            <a:ext cx="1432498" cy="875955"/>
          </a:xfrm>
          <a:prstGeom prst="wedgeRoundRectCallout">
            <a:avLst>
              <a:gd name="adj1" fmla="val -53172"/>
              <a:gd name="adj2" fmla="val -78568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Now no more false sharing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390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FDE4-9880-0200-85CE-89C7A5A1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OpenMP Memory Flush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0611-7899-762B-8AD4-CB2043A6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975"/>
            <a:ext cx="8305800" cy="447992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FF0000"/>
                </a:solidFill>
              </a:rPr>
              <a:t>Memory consistency model </a:t>
            </a:r>
            <a:r>
              <a:rPr lang="en-US" dirty="0"/>
              <a:t>specifies allowed reorderings of reads and writes of one variable relative to another</a:t>
            </a:r>
          </a:p>
          <a:p>
            <a:pPr>
              <a:lnSpc>
                <a:spcPct val="114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memory flush</a:t>
            </a:r>
            <a:r>
              <a:rPr lang="en-US" dirty="0"/>
              <a:t> prevents reorderings by ensuring all memory operations prior to the flush finish before any start that appear after the flush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Necessary when programmer uses a variable to protect another (e.g.,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in producer-consumer code)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6C635-E1DC-0B25-B4DE-1BAF9260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B1FF1-46FB-8266-5515-FEA02C32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2310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with colorful lines&#10;&#10;Description automatically generated">
            <a:extLst>
              <a:ext uri="{FF2B5EF4-FFF2-40B4-BE49-F238E27FC236}">
                <a16:creationId xmlns:a16="http://schemas.microsoft.com/office/drawing/2014/main" id="{31743E31-6DEA-B9B1-D796-CFBE2D9B2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54" y="3278701"/>
            <a:ext cx="2554286" cy="1794317"/>
          </a:xfrm>
          <a:prstGeom prst="rect">
            <a:avLst/>
          </a:prstGeom>
        </p:spPr>
      </p:pic>
      <p:pic>
        <p:nvPicPr>
          <p:cNvPr id="22" name="Picture 2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FDE1EB3-C656-DBF8-4F3E-A9736658E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67" y="3293794"/>
            <a:ext cx="2554289" cy="1794319"/>
          </a:xfrm>
          <a:prstGeom prst="rect">
            <a:avLst/>
          </a:prstGeom>
        </p:spPr>
      </p:pic>
      <p:pic>
        <p:nvPicPr>
          <p:cNvPr id="9" name="Picture 8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3A3794E-424C-94C8-3725-96450EE4E9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57" y="1330837"/>
            <a:ext cx="2554286" cy="1794317"/>
          </a:xfrm>
          <a:prstGeom prst="rect">
            <a:avLst/>
          </a:prstGeom>
        </p:spPr>
      </p:pic>
      <p:pic>
        <p:nvPicPr>
          <p:cNvPr id="6" name="Picture 5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15213440-5003-443A-4915-533583BF6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56" y="1343463"/>
            <a:ext cx="2554288" cy="1794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4D88C-3670-0DBE-CDD2-CDFF131B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Results: Memory Flush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72F-8FA9-9478-59E6-A1A288F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E63D-C05D-DFBA-D51A-4A36034A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4F61F-6962-0E09-DD1D-B9E2FA4A85FD}"/>
              </a:ext>
            </a:extLst>
          </p:cNvPr>
          <p:cNvSpPr txBox="1"/>
          <p:nvPr/>
        </p:nvSpPr>
        <p:spPr>
          <a:xfrm>
            <a:off x="1957156" y="5215475"/>
            <a:ext cx="549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/>
              <a:t>Throughput of OpenMP flush for different strides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81EAF-21AB-3314-F9F1-A7B732A1F4F1}"/>
              </a:ext>
            </a:extLst>
          </p:cNvPr>
          <p:cNvSpPr txBox="1"/>
          <p:nvPr/>
        </p:nvSpPr>
        <p:spPr>
          <a:xfrm>
            <a:off x="3508326" y="1498373"/>
            <a:ext cx="110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Stride =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5B7D9-3642-9013-1CE2-1DBEDA3E1F19}"/>
              </a:ext>
            </a:extLst>
          </p:cNvPr>
          <p:cNvSpPr txBox="1"/>
          <p:nvPr/>
        </p:nvSpPr>
        <p:spPr>
          <a:xfrm>
            <a:off x="6396135" y="1492517"/>
            <a:ext cx="110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Stride =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DF890E-CF68-079C-F2A0-D1E0ACE88874}"/>
              </a:ext>
            </a:extLst>
          </p:cNvPr>
          <p:cNvSpPr txBox="1"/>
          <p:nvPr/>
        </p:nvSpPr>
        <p:spPr>
          <a:xfrm>
            <a:off x="3470225" y="3429572"/>
            <a:ext cx="110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Stride =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82C7FB-4D7C-FB8D-AC55-4B848C441A58}"/>
              </a:ext>
            </a:extLst>
          </p:cNvPr>
          <p:cNvSpPr txBox="1"/>
          <p:nvPr/>
        </p:nvSpPr>
        <p:spPr>
          <a:xfrm>
            <a:off x="6400800" y="3437182"/>
            <a:ext cx="110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Stride = 16</a:t>
            </a:r>
          </a:p>
        </p:txBody>
      </p:sp>
      <p:sp>
        <p:nvSpPr>
          <p:cNvPr id="19" name="Speech Bubble: Rectangle with Corners Rounded 2">
            <a:extLst>
              <a:ext uri="{FF2B5EF4-FFF2-40B4-BE49-F238E27FC236}">
                <a16:creationId xmlns:a16="http://schemas.microsoft.com/office/drawing/2014/main" id="{DE6716BA-8F34-6C98-FEF1-12C4A6FF833C}"/>
              </a:ext>
            </a:extLst>
          </p:cNvPr>
          <p:cNvSpPr/>
          <p:nvPr/>
        </p:nvSpPr>
        <p:spPr bwMode="auto">
          <a:xfrm>
            <a:off x="7502621" y="1872340"/>
            <a:ext cx="1595438" cy="907934"/>
          </a:xfrm>
          <a:prstGeom prst="wedgeRoundRectCallout">
            <a:avLst>
              <a:gd name="adj1" fmla="val -49222"/>
              <a:gd name="adj2" fmla="val -67002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8-byte types oscillate more (false sharing)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Speech Bubble: Rectangle with Corners Rounded 2">
            <a:extLst>
              <a:ext uri="{FF2B5EF4-FFF2-40B4-BE49-F238E27FC236}">
                <a16:creationId xmlns:a16="http://schemas.microsoft.com/office/drawing/2014/main" id="{87115EED-6ED9-F9CD-FA58-FEB9170BC221}"/>
              </a:ext>
            </a:extLst>
          </p:cNvPr>
          <p:cNvSpPr/>
          <p:nvPr/>
        </p:nvSpPr>
        <p:spPr bwMode="auto">
          <a:xfrm>
            <a:off x="127155" y="4239870"/>
            <a:ext cx="1781366" cy="933355"/>
          </a:xfrm>
          <a:prstGeom prst="wedgeRoundRectCallout">
            <a:avLst>
              <a:gd name="adj1" fmla="val 63864"/>
              <a:gd name="adj2" fmla="val -77463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8-bytes types no longer have false sharing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Speech Bubble: Rectangle with Corners Rounded 2">
            <a:extLst>
              <a:ext uri="{FF2B5EF4-FFF2-40B4-BE49-F238E27FC236}">
                <a16:creationId xmlns:a16="http://schemas.microsoft.com/office/drawing/2014/main" id="{F6B4A0EC-B797-57D2-499E-6DC182861FEA}"/>
              </a:ext>
            </a:extLst>
          </p:cNvPr>
          <p:cNvSpPr/>
          <p:nvPr/>
        </p:nvSpPr>
        <p:spPr bwMode="auto">
          <a:xfrm>
            <a:off x="152797" y="2188178"/>
            <a:ext cx="1677987" cy="8599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Note: L1 cache line size is </a:t>
            </a:r>
            <a:r>
              <a:rPr lang="en-US" sz="1600" dirty="0">
                <a:solidFill>
                  <a:srgbClr val="FF0000"/>
                </a:solidFill>
              </a:rPr>
              <a:t>64 bytes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6" name="Speech Bubble: Rectangle with Corners Rounded 2">
            <a:extLst>
              <a:ext uri="{FF2B5EF4-FFF2-40B4-BE49-F238E27FC236}">
                <a16:creationId xmlns:a16="http://schemas.microsoft.com/office/drawing/2014/main" id="{5C3BAB81-2E58-7032-5F7D-5AFEE0814329}"/>
              </a:ext>
            </a:extLst>
          </p:cNvPr>
          <p:cNvSpPr/>
          <p:nvPr/>
        </p:nvSpPr>
        <p:spPr bwMode="auto">
          <a:xfrm>
            <a:off x="152797" y="1343463"/>
            <a:ext cx="1677987" cy="63976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b="1" dirty="0">
                <a:solidFill>
                  <a:srgbClr val="0070C0"/>
                </a:solidFill>
              </a:rPr>
              <a:t>Results from System 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4485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452-4A70-C543-5672-8C265463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6F6C-D3C2-3886-B176-7851117B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Barriers</a:t>
            </a:r>
            <a:r>
              <a:rPr lang="en-US" dirty="0"/>
              <a:t> are not a major concern with large thread counts</a:t>
            </a:r>
          </a:p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hyperthreads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does not significantly impact synchronization performance</a:t>
            </a:r>
          </a:p>
          <a:p>
            <a:r>
              <a:rPr lang="en-US" dirty="0"/>
              <a:t>Atomic updates/writes to the </a:t>
            </a:r>
            <a:r>
              <a:rPr lang="en-US" dirty="0">
                <a:solidFill>
                  <a:srgbClr val="FF0000"/>
                </a:solidFill>
              </a:rPr>
              <a:t>same memory location</a:t>
            </a:r>
            <a:r>
              <a:rPr lang="en-US" dirty="0"/>
              <a:t> should be avoided</a:t>
            </a:r>
          </a:p>
          <a:p>
            <a:r>
              <a:rPr lang="en-US" dirty="0"/>
              <a:t>Atomic operations to </a:t>
            </a:r>
            <a:r>
              <a:rPr lang="en-US" dirty="0">
                <a:solidFill>
                  <a:srgbClr val="FF0000"/>
                </a:solidFill>
              </a:rPr>
              <a:t>different memory locations </a:t>
            </a:r>
            <a:r>
              <a:rPr lang="en-US" dirty="0"/>
              <a:t>are faster if the locations do not reside in the same cache 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D59D7-F106-9849-C04E-7C7FF6A0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Characterizing CUDA and OpenMP Synchronization Primitives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FE847-C0FE-F344-EA8C-32D5D98D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587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FE8F-4E60-9227-B4D1-E8D5634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Results: Atomic Add (Scalar)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5543-1A0D-97C3-CEDC-BA27CEFD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4A36C-8262-7FD5-5BD0-91EA78AD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9279761-E8D0-B2E0-A794-61179909CE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0" y="1981200"/>
            <a:ext cx="4035899" cy="3096160"/>
          </a:xfrm>
          <a:prstGeom prst="rect">
            <a:avLst/>
          </a:prstGeom>
        </p:spPr>
      </p:pic>
      <p:pic>
        <p:nvPicPr>
          <p:cNvPr id="9" name="Picture 8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04800141-AD41-4F24-0A55-576AB14D7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53" y="1981200"/>
            <a:ext cx="4035901" cy="3096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B79ABB-0F2B-B933-C552-E4A36C58DE2F}"/>
              </a:ext>
            </a:extLst>
          </p:cNvPr>
          <p:cNvSpPr txBox="1"/>
          <p:nvPr/>
        </p:nvSpPr>
        <p:spPr>
          <a:xfrm>
            <a:off x="515026" y="5181600"/>
            <a:ext cx="811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/>
              <a:t>Throughput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on 1 shared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E0F75-5B94-D80A-0CFB-CD38F8FA7DC3}"/>
              </a:ext>
            </a:extLst>
          </p:cNvPr>
          <p:cNvSpPr txBox="1"/>
          <p:nvPr/>
        </p:nvSpPr>
        <p:spPr>
          <a:xfrm>
            <a:off x="3048000" y="2286000"/>
            <a:ext cx="12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800" dirty="0">
                <a:highlight>
                  <a:srgbClr val="FFFFFF"/>
                </a:highlight>
              </a:rPr>
              <a:t>2 Blocks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A0A29-C740-7FCF-2E37-21BB041FB80A}"/>
              </a:ext>
            </a:extLst>
          </p:cNvPr>
          <p:cNvSpPr txBox="1"/>
          <p:nvPr/>
        </p:nvSpPr>
        <p:spPr>
          <a:xfrm>
            <a:off x="7013762" y="2286000"/>
            <a:ext cx="173022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800" dirty="0">
                <a:highlight>
                  <a:srgbClr val="FFFFFF"/>
                </a:highlight>
              </a:rPr>
              <a:t>64 Blocks</a:t>
            </a:r>
          </a:p>
          <a:p>
            <a:pPr algn="r">
              <a:buNone/>
            </a:pPr>
            <a:r>
              <a:rPr lang="en-US" sz="1800" dirty="0">
                <a:highlight>
                  <a:srgbClr val="FFFFFF"/>
                </a:highlight>
              </a:rPr>
              <a:t>half # SMs</a:t>
            </a:r>
          </a:p>
        </p:txBody>
      </p:sp>
      <p:sp>
        <p:nvSpPr>
          <p:cNvPr id="14" name="Speech Bubble: Rectangle with Corners Rounded 2">
            <a:extLst>
              <a:ext uri="{FF2B5EF4-FFF2-40B4-BE49-F238E27FC236}">
                <a16:creationId xmlns:a16="http://schemas.microsoft.com/office/drawing/2014/main" id="{3D0F423A-C8C1-CBBC-E3DF-5028F82C6313}"/>
              </a:ext>
            </a:extLst>
          </p:cNvPr>
          <p:cNvSpPr/>
          <p:nvPr/>
        </p:nvSpPr>
        <p:spPr bwMode="auto">
          <a:xfrm>
            <a:off x="1480464" y="1340216"/>
            <a:ext cx="2677871" cy="408912"/>
          </a:xfrm>
          <a:prstGeom prst="wedgeRoundRectCallout">
            <a:avLst>
              <a:gd name="adj1" fmla="val 3239"/>
              <a:gd name="adj2" fmla="val 175185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>
                <a:solidFill>
                  <a:srgbClr val="FF0000"/>
                </a:solidFill>
              </a:rPr>
              <a:t>Warp-aggregated</a:t>
            </a:r>
            <a:r>
              <a:rPr lang="en-US" sz="1600" dirty="0"/>
              <a:t> atomic!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Speech Bubble: Rectangle with Corners Rounded 2">
            <a:extLst>
              <a:ext uri="{FF2B5EF4-FFF2-40B4-BE49-F238E27FC236}">
                <a16:creationId xmlns:a16="http://schemas.microsoft.com/office/drawing/2014/main" id="{8D94066C-55B4-0306-FCE0-7C6A5A38C7FE}"/>
              </a:ext>
            </a:extLst>
          </p:cNvPr>
          <p:cNvSpPr/>
          <p:nvPr/>
        </p:nvSpPr>
        <p:spPr bwMode="auto">
          <a:xfrm>
            <a:off x="5638800" y="3545091"/>
            <a:ext cx="2574266" cy="408912"/>
          </a:xfrm>
          <a:prstGeom prst="wedgeRoundRectCallout">
            <a:avLst>
              <a:gd name="adj1" fmla="val -513"/>
              <a:gd name="adj2" fmla="val 112138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>
                <a:solidFill>
                  <a:srgbClr val="FF0000"/>
                </a:solidFill>
              </a:rPr>
              <a:t>Warp-aggregated</a:t>
            </a:r>
            <a:r>
              <a:rPr lang="en-US" sz="1600" dirty="0"/>
              <a:t> atomic!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Speech Bubble: Rectangle with Corners Rounded 2">
            <a:extLst>
              <a:ext uri="{FF2B5EF4-FFF2-40B4-BE49-F238E27FC236}">
                <a16:creationId xmlns:a16="http://schemas.microsoft.com/office/drawing/2014/main" id="{632D3FF4-E7A0-ED81-C9F7-FB6C22DB9EF2}"/>
              </a:ext>
            </a:extLst>
          </p:cNvPr>
          <p:cNvSpPr/>
          <p:nvPr/>
        </p:nvSpPr>
        <p:spPr bwMode="auto">
          <a:xfrm>
            <a:off x="76200" y="4735752"/>
            <a:ext cx="1600200" cy="891696"/>
          </a:xfrm>
          <a:prstGeom prst="wedgeRoundRectCallout">
            <a:avLst>
              <a:gd name="adj1" fmla="val 48869"/>
              <a:gd name="adj2" fmla="val -10401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Slower float: fewer atomic units?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Speech Bubble: Rectangle with Corners Rounded 2">
            <a:extLst>
              <a:ext uri="{FF2B5EF4-FFF2-40B4-BE49-F238E27FC236}">
                <a16:creationId xmlns:a16="http://schemas.microsoft.com/office/drawing/2014/main" id="{1CC9BB65-2757-B65A-376A-3B8864B4903E}"/>
              </a:ext>
            </a:extLst>
          </p:cNvPr>
          <p:cNvSpPr/>
          <p:nvPr/>
        </p:nvSpPr>
        <p:spPr bwMode="auto">
          <a:xfrm>
            <a:off x="2819400" y="3206502"/>
            <a:ext cx="1363850" cy="677179"/>
          </a:xfrm>
          <a:prstGeom prst="wedgeRoundRectCallout">
            <a:avLst>
              <a:gd name="adj1" fmla="val -114115"/>
              <a:gd name="adj2" fmla="val 34150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GPUs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have 32-bit arch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Speech Bubble: Rectangle with Corners Rounded 2">
            <a:extLst>
              <a:ext uri="{FF2B5EF4-FFF2-40B4-BE49-F238E27FC236}">
                <a16:creationId xmlns:a16="http://schemas.microsoft.com/office/drawing/2014/main" id="{9BDE786D-0473-58BC-4547-6ED2BF8FFB58}"/>
              </a:ext>
            </a:extLst>
          </p:cNvPr>
          <p:cNvSpPr/>
          <p:nvPr/>
        </p:nvSpPr>
        <p:spPr bwMode="auto">
          <a:xfrm>
            <a:off x="6358949" y="1340216"/>
            <a:ext cx="2609173" cy="40891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Note: </a:t>
            </a:r>
            <a:r>
              <a:rPr lang="en-US" sz="1600" dirty="0">
                <a:solidFill>
                  <a:srgbClr val="0070C0"/>
                </a:solidFill>
              </a:rPr>
              <a:t>log scale </a:t>
            </a:r>
            <a:r>
              <a:rPr lang="en-US" sz="1600" dirty="0"/>
              <a:t>on x-axis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3016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E568359A-4B8F-2F59-4D72-D98224808B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98" y="3223864"/>
            <a:ext cx="2554288" cy="1959535"/>
          </a:xfrm>
          <a:prstGeom prst="rect">
            <a:avLst/>
          </a:prstGeom>
        </p:spPr>
      </p:pic>
      <p:pic>
        <p:nvPicPr>
          <p:cNvPr id="22" name="Picture 2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1C5AC75F-9098-6B29-FF62-94CBB99266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80" y="3220389"/>
            <a:ext cx="2554288" cy="1959534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44ECF7B-BE97-B4D1-A5F5-E48C240F40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86" y="1260857"/>
            <a:ext cx="2554285" cy="1959532"/>
          </a:xfrm>
          <a:prstGeom prst="rect">
            <a:avLst/>
          </a:prstGeom>
        </p:spPr>
      </p:pic>
      <p:pic>
        <p:nvPicPr>
          <p:cNvPr id="6" name="Picture 5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A957D01B-B621-B5E2-DD41-CFF79CBEA3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34" y="1264330"/>
            <a:ext cx="2554287" cy="1959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4D88C-3670-0DBE-CDD2-CDFF131B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Results: Atomic Add (Array)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72F-8FA9-9478-59E6-A1A288F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2E63D-C05D-DFBA-D51A-4A36034A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4F61F-6962-0E09-DD1D-B9E2FA4A85FD}"/>
              </a:ext>
            </a:extLst>
          </p:cNvPr>
          <p:cNvSpPr txBox="1"/>
          <p:nvPr/>
        </p:nvSpPr>
        <p:spPr>
          <a:xfrm>
            <a:off x="1870414" y="5192048"/>
            <a:ext cx="558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Throughput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/>
              <a:t> on private elements in a shared array for different block counts and strides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81EAF-21AB-3314-F9F1-A7B732A1F4F1}"/>
              </a:ext>
            </a:extLst>
          </p:cNvPr>
          <p:cNvSpPr txBox="1"/>
          <p:nvPr/>
        </p:nvSpPr>
        <p:spPr>
          <a:xfrm>
            <a:off x="2519423" y="1407636"/>
            <a:ext cx="194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1 Block, Stride =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5B7D9-3642-9013-1CE2-1DBEDA3E1F19}"/>
              </a:ext>
            </a:extLst>
          </p:cNvPr>
          <p:cNvSpPr txBox="1"/>
          <p:nvPr/>
        </p:nvSpPr>
        <p:spPr>
          <a:xfrm>
            <a:off x="5257365" y="1418357"/>
            <a:ext cx="2016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1 Block, Stride = 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DF890E-CF68-079C-F2A0-D1E0ACE88874}"/>
              </a:ext>
            </a:extLst>
          </p:cNvPr>
          <p:cNvSpPr txBox="1"/>
          <p:nvPr/>
        </p:nvSpPr>
        <p:spPr>
          <a:xfrm>
            <a:off x="2292772" y="3378472"/>
            <a:ext cx="213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128 Blocks, Stride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82C7FB-4D7C-FB8D-AC55-4B848C441A58}"/>
              </a:ext>
            </a:extLst>
          </p:cNvPr>
          <p:cNvSpPr txBox="1"/>
          <p:nvPr/>
        </p:nvSpPr>
        <p:spPr>
          <a:xfrm>
            <a:off x="5048875" y="3378472"/>
            <a:ext cx="2249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400" dirty="0">
                <a:highlight>
                  <a:srgbClr val="FFFFFF"/>
                </a:highlight>
              </a:rPr>
              <a:t>128 Blocks, Stride = 32</a:t>
            </a:r>
          </a:p>
        </p:txBody>
      </p:sp>
      <p:sp>
        <p:nvSpPr>
          <p:cNvPr id="27" name="Speech Bubble: Rectangle with Corners Rounded 2">
            <a:extLst>
              <a:ext uri="{FF2B5EF4-FFF2-40B4-BE49-F238E27FC236}">
                <a16:creationId xmlns:a16="http://schemas.microsoft.com/office/drawing/2014/main" id="{7FBF2277-9455-0097-4185-40E5E5BC007F}"/>
              </a:ext>
            </a:extLst>
          </p:cNvPr>
          <p:cNvSpPr/>
          <p:nvPr/>
        </p:nvSpPr>
        <p:spPr bwMode="auto">
          <a:xfrm>
            <a:off x="7239000" y="2060183"/>
            <a:ext cx="1792286" cy="639762"/>
          </a:xfrm>
          <a:prstGeom prst="wedgeRoundRectCallout">
            <a:avLst>
              <a:gd name="adj1" fmla="val -50555"/>
              <a:gd name="adj2" fmla="val -104694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Stride has no effect on 1 block</a:t>
            </a:r>
          </a:p>
        </p:txBody>
      </p:sp>
      <p:sp>
        <p:nvSpPr>
          <p:cNvPr id="28" name="Speech Bubble: Rectangle with Corners Rounded 2">
            <a:extLst>
              <a:ext uri="{FF2B5EF4-FFF2-40B4-BE49-F238E27FC236}">
                <a16:creationId xmlns:a16="http://schemas.microsoft.com/office/drawing/2014/main" id="{312A2ACA-A65F-7E8B-E517-4643503C55F7}"/>
              </a:ext>
            </a:extLst>
          </p:cNvPr>
          <p:cNvSpPr/>
          <p:nvPr/>
        </p:nvSpPr>
        <p:spPr bwMode="auto">
          <a:xfrm>
            <a:off x="78661" y="3738378"/>
            <a:ext cx="1794943" cy="923556"/>
          </a:xfrm>
          <a:prstGeom prst="wedgeRoundRectCallout">
            <a:avLst>
              <a:gd name="adj1" fmla="val 89364"/>
              <a:gd name="adj2" fmla="val -60305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blocks, more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traffic to shared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L2 cache</a:t>
            </a:r>
          </a:p>
        </p:txBody>
      </p:sp>
      <p:sp>
        <p:nvSpPr>
          <p:cNvPr id="29" name="Speech Bubble: Rectangle with Corners Rounded 2">
            <a:extLst>
              <a:ext uri="{FF2B5EF4-FFF2-40B4-BE49-F238E27FC236}">
                <a16:creationId xmlns:a16="http://schemas.microsoft.com/office/drawing/2014/main" id="{F05C54D4-12A5-B4F6-0CDF-960F6A335CEF}"/>
              </a:ext>
            </a:extLst>
          </p:cNvPr>
          <p:cNvSpPr/>
          <p:nvPr/>
        </p:nvSpPr>
        <p:spPr bwMode="auto">
          <a:xfrm>
            <a:off x="6647866" y="3722778"/>
            <a:ext cx="2401886" cy="954756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Downward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trends due to 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</a:rPr>
              <a:t>max number of atomics per time unit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034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ED51-321A-90F0-B655-6E3774DE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CUDA Warp Shuffles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590A-8D13-8E68-570F-BCD1FA02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976"/>
            <a:ext cx="8226425" cy="167361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Warp shuffles </a:t>
            </a:r>
            <a:r>
              <a:rPr lang="en-US" dirty="0"/>
              <a:t>synchronize the threads in a warp and have them exchange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/>
              <a:t>and up, down, </a:t>
            </a:r>
            <a:r>
              <a:rPr lang="en-US" dirty="0" err="1"/>
              <a:t>xor</a:t>
            </a:r>
            <a:r>
              <a:rPr lang="en-US" dirty="0"/>
              <a:t> variants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05E2-06F6-3CC9-3D46-8F0975C3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7EEA5-5015-4A0F-A045-7DAB3D8E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 descr="A screenshot of a number&#10;&#10;Description automatically generated">
            <a:extLst>
              <a:ext uri="{FF2B5EF4-FFF2-40B4-BE49-F238E27FC236}">
                <a16:creationId xmlns:a16="http://schemas.microsoft.com/office/drawing/2014/main" id="{E26B8DDA-D121-8853-4F49-C0BC9C435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93" y="3055004"/>
            <a:ext cx="4413607" cy="1941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4AB68-2C78-D000-F123-6CE8C22CA2BD}"/>
              </a:ext>
            </a:extLst>
          </p:cNvPr>
          <p:cNvSpPr txBox="1"/>
          <p:nvPr/>
        </p:nvSpPr>
        <p:spPr>
          <a:xfrm>
            <a:off x="511851" y="5129147"/>
            <a:ext cx="811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/>
              <a:t>Example of using warp shuffles to perform a sum 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87-C746-A158-8D65-FCD3AC612C2D}"/>
              </a:ext>
            </a:extLst>
          </p:cNvPr>
          <p:cNvSpPr txBox="1"/>
          <p:nvPr/>
        </p:nvSpPr>
        <p:spPr>
          <a:xfrm>
            <a:off x="455613" y="5687979"/>
            <a:ext cx="8226425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50" dirty="0"/>
              <a:t>Image source: Lin, Y and Grover, V. “Using CUDA Warp-Level Primitives.”</a:t>
            </a:r>
          </a:p>
          <a:p>
            <a:pPr>
              <a:buNone/>
            </a:pPr>
            <a:r>
              <a:rPr lang="en-US" sz="105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https://developer.nvidia.com/blog/using-cuda-warp-level-primitives/</a:t>
            </a:r>
            <a:r>
              <a:rPr lang="en-US" sz="105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9721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6D3E470-ACF2-B0BA-2630-3F4E1FBF2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49" y="1986876"/>
            <a:ext cx="4028503" cy="3090486"/>
          </a:xfrm>
          <a:prstGeom prst="rect">
            <a:avLst/>
          </a:prstGeom>
        </p:spPr>
      </p:pic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A762E09-1B8D-8068-68DC-9567844AD3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4" y="1992084"/>
            <a:ext cx="4035901" cy="3096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C4FE8F-4E60-9227-B4D1-E8D5634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Results: </a:t>
            </a:r>
            <a:r>
              <a:rPr lang="en-US" dirty="0" err="1"/>
              <a:t>Shfl</a:t>
            </a:r>
            <a:r>
              <a:rPr lang="en-US" dirty="0"/>
              <a:t> Sync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5543-1A0D-97C3-CEDC-BA27CEFD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4A36C-8262-7FD5-5BD0-91EA78AD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79ABB-0F2B-B933-C552-E4A36C58DE2F}"/>
              </a:ext>
            </a:extLst>
          </p:cNvPr>
          <p:cNvSpPr txBox="1"/>
          <p:nvPr/>
        </p:nvSpPr>
        <p:spPr>
          <a:xfrm>
            <a:off x="515026" y="5181600"/>
            <a:ext cx="811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/>
              <a:t>Throughput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shfl_sync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E0F75-5B94-D80A-0CFB-CD38F8FA7DC3}"/>
              </a:ext>
            </a:extLst>
          </p:cNvPr>
          <p:cNvSpPr txBox="1"/>
          <p:nvPr/>
        </p:nvSpPr>
        <p:spPr>
          <a:xfrm>
            <a:off x="1272634" y="39695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800" dirty="0">
                <a:highlight>
                  <a:srgbClr val="FFFFFF"/>
                </a:highlight>
              </a:rPr>
              <a:t>128 Blocks (“full”)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A0A29-C740-7FCF-2E37-21BB041FB80A}"/>
              </a:ext>
            </a:extLst>
          </p:cNvPr>
          <p:cNvSpPr txBox="1"/>
          <p:nvPr/>
        </p:nvSpPr>
        <p:spPr>
          <a:xfrm>
            <a:off x="5319193" y="3969560"/>
            <a:ext cx="272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1800" dirty="0">
                <a:highlight>
                  <a:srgbClr val="FFFFFF"/>
                </a:highlight>
              </a:rPr>
              <a:t>256 Blocks (“double”)</a:t>
            </a:r>
          </a:p>
        </p:txBody>
      </p:sp>
      <p:sp>
        <p:nvSpPr>
          <p:cNvPr id="16" name="Speech Bubble: Rectangle with Corners Rounded 2">
            <a:extLst>
              <a:ext uri="{FF2B5EF4-FFF2-40B4-BE49-F238E27FC236}">
                <a16:creationId xmlns:a16="http://schemas.microsoft.com/office/drawing/2014/main" id="{632D3FF4-E7A0-ED81-C9F7-FB6C22DB9EF2}"/>
              </a:ext>
            </a:extLst>
          </p:cNvPr>
          <p:cNvSpPr/>
          <p:nvPr/>
        </p:nvSpPr>
        <p:spPr bwMode="auto">
          <a:xfrm>
            <a:off x="1262988" y="1267282"/>
            <a:ext cx="2078816" cy="639762"/>
          </a:xfrm>
          <a:prstGeom prst="wedgeRoundRectCallout">
            <a:avLst>
              <a:gd name="adj1" fmla="val 36667"/>
              <a:gd name="adj2" fmla="val 113727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Throughput is constant to a point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Speech Bubble: Rectangle with Corners Rounded 2">
            <a:extLst>
              <a:ext uri="{FF2B5EF4-FFF2-40B4-BE49-F238E27FC236}">
                <a16:creationId xmlns:a16="http://schemas.microsoft.com/office/drawing/2014/main" id="{2E8A8AF8-C582-E8E3-A522-362FB0C50BC2}"/>
              </a:ext>
            </a:extLst>
          </p:cNvPr>
          <p:cNvSpPr/>
          <p:nvPr/>
        </p:nvSpPr>
        <p:spPr bwMode="auto">
          <a:xfrm>
            <a:off x="5297973" y="2888440"/>
            <a:ext cx="1941027" cy="898600"/>
          </a:xfrm>
          <a:prstGeom prst="wedgeRoundRectCallout">
            <a:avLst>
              <a:gd name="adj1" fmla="val 62833"/>
              <a:gd name="adj2" fmla="val -48512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64-bit types drop at half number of threads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7258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E91F-5383-E5A1-E3E8-1292C718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0C5E-805D-9F25-B9C8-C62BFD2A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Parallelism</a:t>
            </a:r>
            <a:r>
              <a:rPr lang="en-US" dirty="0"/>
              <a:t> is now one of the primary methods of speeding up programs</a:t>
            </a:r>
          </a:p>
          <a:p>
            <a:r>
              <a:rPr lang="en-US" dirty="0"/>
              <a:t>When writing parallel code, it is often necessary to use </a:t>
            </a:r>
            <a:r>
              <a:rPr lang="en-US" dirty="0">
                <a:solidFill>
                  <a:srgbClr val="FF0000"/>
                </a:solidFill>
              </a:rPr>
              <a:t>synchronization primitives</a:t>
            </a:r>
            <a:r>
              <a:rPr lang="en-US" dirty="0"/>
              <a:t> for correctness</a:t>
            </a:r>
          </a:p>
          <a:p>
            <a:r>
              <a:rPr lang="en-US" dirty="0"/>
              <a:t>Performance depends on many complex factors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Non-trivial</a:t>
            </a:r>
            <a:r>
              <a:rPr lang="en-US" dirty="0"/>
              <a:t> for beginners and experts alike</a:t>
            </a:r>
          </a:p>
          <a:p>
            <a:r>
              <a:rPr lang="en-US" dirty="0"/>
              <a:t>Hence, we need to identify the </a:t>
            </a:r>
            <a:r>
              <a:rPr lang="en-US" dirty="0">
                <a:solidFill>
                  <a:srgbClr val="0070C0"/>
                </a:solidFill>
              </a:rPr>
              <a:t>behavior</a:t>
            </a:r>
            <a:r>
              <a:rPr lang="en-US" dirty="0"/>
              <a:t> of sync primitives to guide programmers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D0A3-382F-81B3-275D-7ABA12B7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19A8-221E-C8CE-F0B8-BACCF1B2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7" name="Picture 16" descr="A red and black car&#10;&#10;Description automatically generated">
            <a:extLst>
              <a:ext uri="{FF2B5EF4-FFF2-40B4-BE49-F238E27FC236}">
                <a16:creationId xmlns:a16="http://schemas.microsoft.com/office/drawing/2014/main" id="{B8F1C36A-A694-85B7-59BA-C3D28B72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034" b="33744"/>
          <a:stretch/>
        </p:blipFill>
        <p:spPr>
          <a:xfrm>
            <a:off x="6149431" y="4993659"/>
            <a:ext cx="2534194" cy="5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9603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EF7C-E2AD-5B5E-94B7-2AB08A0A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D163-A272-2C16-2D72-284168D9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Cascadia Code" panose="020B06090200000200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atomic operations </a:t>
            </a:r>
            <a:r>
              <a:rPr lang="en-US" dirty="0"/>
              <a:t>generally perform better than other data types</a:t>
            </a:r>
          </a:p>
          <a:p>
            <a:pPr lvl="1"/>
            <a:r>
              <a:rPr lang="en-US" dirty="0"/>
              <a:t>Automatic warp-aggregated atomics are powerful</a:t>
            </a:r>
          </a:p>
          <a:p>
            <a:r>
              <a:rPr lang="en-US" dirty="0"/>
              <a:t>Other atomics (i.e., CAS, Exch) followed similar behavior, implying a </a:t>
            </a:r>
            <a:r>
              <a:rPr lang="en-US" dirty="0">
                <a:solidFill>
                  <a:srgbClr val="FF0000"/>
                </a:solidFill>
              </a:rPr>
              <a:t>hardware limit </a:t>
            </a:r>
            <a:r>
              <a:rPr lang="en-US" dirty="0"/>
              <a:t>on the number of </a:t>
            </a:r>
            <a:r>
              <a:rPr lang="en-US" dirty="0">
                <a:solidFill>
                  <a:srgbClr val="FF0000"/>
                </a:solidFill>
              </a:rPr>
              <a:t>concurrent atomic operations</a:t>
            </a:r>
          </a:p>
          <a:p>
            <a:r>
              <a:rPr lang="en-US" dirty="0"/>
              <a:t>Warp shuffles are fast but decrease throughput when the SM is nearly fully loaded</a:t>
            </a:r>
          </a:p>
          <a:p>
            <a:pPr lvl="1"/>
            <a:r>
              <a:rPr lang="en-US" dirty="0"/>
              <a:t>Still, they should be used to </a:t>
            </a:r>
            <a:r>
              <a:rPr lang="en-US" dirty="0">
                <a:solidFill>
                  <a:srgbClr val="FF0000"/>
                </a:solidFill>
              </a:rPr>
              <a:t>avoid memory traffic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23B4-8D8D-E51D-2A69-AE8F08D6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Characterizing CUDA and OpenMP Synchronization Primitives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67B4-A5E0-C204-F9CB-D69423A2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65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C08B-26B2-8EB7-BF6D-F00FE562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3D71-DC12-9772-6EA1-1D2A25D2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hope this </a:t>
            </a:r>
            <a:r>
              <a:rPr lang="en-US" sz="2800" dirty="0">
                <a:solidFill>
                  <a:srgbClr val="FF0000"/>
                </a:solidFill>
              </a:rPr>
              <a:t>information aids developers</a:t>
            </a:r>
          </a:p>
          <a:p>
            <a:r>
              <a:rPr lang="en-US" sz="2800" dirty="0"/>
              <a:t>In the full paper, we cover much more</a:t>
            </a:r>
          </a:p>
          <a:p>
            <a:pPr lvl="1"/>
            <a:r>
              <a:rPr lang="en-US" sz="2400" dirty="0"/>
              <a:t>OpenMP critical section, memory flush</a:t>
            </a:r>
          </a:p>
          <a:p>
            <a:pPr lvl="1"/>
            <a:r>
              <a:rPr lang="en-US" sz="2400" dirty="0"/>
              <a:t>CUDA syncs, thread fences, warp-level functions</a:t>
            </a:r>
          </a:p>
          <a:p>
            <a:r>
              <a:rPr lang="en-US" sz="2800" dirty="0"/>
              <a:t>Future developers can </a:t>
            </a:r>
            <a:r>
              <a:rPr lang="en-US" sz="2800" dirty="0">
                <a:solidFill>
                  <a:srgbClr val="FF0000"/>
                </a:solidFill>
              </a:rPr>
              <a:t>write new tests</a:t>
            </a:r>
          </a:p>
          <a:p>
            <a:r>
              <a:rPr lang="en-US" sz="2800" dirty="0"/>
              <a:t>Acknowledgements: DOE, NVIDIA</a:t>
            </a:r>
          </a:p>
          <a:p>
            <a:r>
              <a:rPr lang="en-US" sz="2800" dirty="0"/>
              <a:t>Code and results are open-source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github.com/burtscher/SyncPerformance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800" dirty="0"/>
              <a:t>Contact: </a:t>
            </a:r>
            <a:r>
              <a:rPr lang="en-US" sz="2800" b="1" dirty="0">
                <a:solidFill>
                  <a:srgbClr val="0070C0"/>
                </a:solidFill>
              </a:rPr>
              <a:t>burtchell@txstate.edu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24A89-0676-1C51-5617-D9D25FE9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C29D2-4B90-6FE4-5E8D-941E8AB2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584D440-47F4-55E1-A0B3-F1FD324274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07147"/>
            <a:ext cx="1207042" cy="120704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EADD857-C4E1-EC54-9FB6-509FE15C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406067" y="1469855"/>
            <a:ext cx="1490199" cy="114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A blue hexagon with a hand and text&#10;&#10;Description automatically generated">
            <a:extLst>
              <a:ext uri="{FF2B5EF4-FFF2-40B4-BE49-F238E27FC236}">
                <a16:creationId xmlns:a16="http://schemas.microsoft.com/office/drawing/2014/main" id="{EFAE2AAC-83FD-A26F-F804-C88AE4497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06" y="3456158"/>
            <a:ext cx="997453" cy="590597"/>
          </a:xfrm>
          <a:prstGeom prst="rect">
            <a:avLst/>
          </a:prstGeom>
        </p:spPr>
      </p:pic>
      <p:pic>
        <p:nvPicPr>
          <p:cNvPr id="15" name="Picture 14" descr="A blue logo with blue arrows&#10;&#10;Description automatically generated">
            <a:extLst>
              <a:ext uri="{FF2B5EF4-FFF2-40B4-BE49-F238E27FC236}">
                <a16:creationId xmlns:a16="http://schemas.microsoft.com/office/drawing/2014/main" id="{67640377-1774-46B2-BA4E-C4B728952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633" y="4140132"/>
            <a:ext cx="1072397" cy="536199"/>
          </a:xfrm>
          <a:prstGeom prst="rect">
            <a:avLst/>
          </a:prstGeom>
        </p:spPr>
      </p:pic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B3EFA9BB-B685-5EA5-E884-EAAFB23A0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06" y="4769708"/>
            <a:ext cx="1207042" cy="594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9B9D09-C1E5-37A0-6FC1-D2F53FD017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6617" y="2666447"/>
            <a:ext cx="1490199" cy="5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636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F067-40D8-295D-FECB-9EE2BE9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76E2-893A-286E-669C-4D5969AE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975"/>
            <a:ext cx="8226425" cy="44799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rgbClr val="FF0000"/>
                </a:solidFill>
              </a:rPr>
              <a:t>test framework </a:t>
            </a:r>
            <a:r>
              <a:rPr lang="en-US" dirty="0"/>
              <a:t>to measure throughput of </a:t>
            </a:r>
            <a:r>
              <a:rPr lang="en-US" dirty="0">
                <a:solidFill>
                  <a:srgbClr val="0070C0"/>
                </a:solidFill>
              </a:rPr>
              <a:t>single calls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synchronization primitives</a:t>
            </a:r>
          </a:p>
          <a:p>
            <a:pPr>
              <a:lnSpc>
                <a:spcPct val="120000"/>
              </a:lnSpc>
            </a:pPr>
            <a:r>
              <a:rPr lang="en-US" dirty="0"/>
              <a:t>Run experiments across several parameters</a:t>
            </a:r>
          </a:p>
          <a:p>
            <a:pPr>
              <a:lnSpc>
                <a:spcPct val="120000"/>
              </a:lnSpc>
            </a:pPr>
            <a:r>
              <a:rPr lang="en-US" dirty="0"/>
              <a:t>Analyze behavior and provide </a:t>
            </a:r>
            <a:r>
              <a:rPr lang="en-US" dirty="0">
                <a:solidFill>
                  <a:srgbClr val="FF0000"/>
                </a:solidFill>
              </a:rPr>
              <a:t>recommendations</a:t>
            </a:r>
          </a:p>
          <a:p>
            <a:pPr>
              <a:lnSpc>
                <a:spcPct val="120000"/>
              </a:lnSpc>
            </a:pPr>
            <a:r>
              <a:rPr lang="en-US" dirty="0"/>
              <a:t>This talk covers the most notable findings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Code and results are open-source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github.com/burtscher/</a:t>
            </a:r>
            <a:r>
              <a:rPr lang="en-US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SyncPerformance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C1AE-36AF-5C28-B399-4C97619E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B806-1513-26CE-0A05-4C15277D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C35430F-4B73-8219-E3BE-1B7BFDB173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04" y="4419600"/>
            <a:ext cx="1278721" cy="12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06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802A-B2F8-65F6-9A30-31244ACF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326F-EF14-F1E6-56BC-35DD1937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time a sync, we define </a:t>
            </a:r>
            <a:r>
              <a:rPr lang="en-US" dirty="0">
                <a:solidFill>
                  <a:srgbClr val="FF0000"/>
                </a:solidFill>
              </a:rPr>
              <a:t>two functions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</a:rPr>
              <a:t>Baseline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Test</a:t>
            </a:r>
          </a:p>
          <a:p>
            <a:pPr>
              <a:lnSpc>
                <a:spcPct val="120000"/>
              </a:lnSpc>
            </a:pPr>
            <a:r>
              <a:rPr lang="en-US" dirty="0"/>
              <a:t>Identical functions, except the test executes the sync at least </a:t>
            </a:r>
            <a:r>
              <a:rPr lang="en-US" dirty="0">
                <a:solidFill>
                  <a:srgbClr val="0070C0"/>
                </a:solidFill>
              </a:rPr>
              <a:t>one more time </a:t>
            </a:r>
            <a:r>
              <a:rPr lang="en-US" dirty="0"/>
              <a:t>than the baseline</a:t>
            </a:r>
          </a:p>
          <a:p>
            <a:pPr>
              <a:lnSpc>
                <a:spcPct val="120000"/>
              </a:lnSpc>
            </a:pPr>
            <a:r>
              <a:rPr lang="en-US" dirty="0"/>
              <a:t>Subtract the runtimes to yield the runtime of the sync—</a:t>
            </a:r>
            <a:r>
              <a:rPr lang="en-US" dirty="0">
                <a:solidFill>
                  <a:srgbClr val="FF0000"/>
                </a:solidFill>
              </a:rPr>
              <a:t>without testing overhead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 to </a:t>
            </a:r>
            <a:r>
              <a:rPr lang="en-US" dirty="0">
                <a:solidFill>
                  <a:srgbClr val="0070C0"/>
                </a:solidFill>
              </a:rPr>
              <a:t>throughput</a:t>
            </a:r>
            <a:r>
              <a:rPr lang="en-US" dirty="0"/>
              <a:t> for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9F03-F7A0-55FB-C816-846D3072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7559E-6BE3-3114-BE3E-A200445F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20EEDEA-D6CE-1F9B-7C2E-F4ADD8EB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1187450"/>
            <a:ext cx="1280680" cy="12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133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2DDE-872F-5FFD-7A60-F70DAC2F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Test Template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A7A5AF2-58CD-2748-59B5-BA544E664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17" y="1323975"/>
            <a:ext cx="4449390" cy="44799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C27E-5AF3-E222-704F-4BCBE9E9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07744-8525-F129-6A0E-EBE31237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6EBA931-9CEE-458B-79F8-40501F7EC5CA}"/>
              </a:ext>
            </a:extLst>
          </p:cNvPr>
          <p:cNvSpPr/>
          <p:nvPr/>
        </p:nvSpPr>
        <p:spPr bwMode="auto">
          <a:xfrm>
            <a:off x="152400" y="1600200"/>
            <a:ext cx="2057399" cy="1447800"/>
          </a:xfrm>
          <a:prstGeom prst="wedgeRoundRectCallout">
            <a:avLst>
              <a:gd name="adj1" fmla="val 79356"/>
              <a:gd name="adj2" fmla="val 20047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Warmup removes overhead from fetching data from slower memory for the first time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peech Bubble: Rectangle with Corners Rounded 2">
            <a:extLst>
              <a:ext uri="{FF2B5EF4-FFF2-40B4-BE49-F238E27FC236}">
                <a16:creationId xmlns:a16="http://schemas.microsoft.com/office/drawing/2014/main" id="{CFBAB64B-436A-0DB3-AF72-C50BFD178E6E}"/>
              </a:ext>
            </a:extLst>
          </p:cNvPr>
          <p:cNvSpPr/>
          <p:nvPr/>
        </p:nvSpPr>
        <p:spPr bwMode="auto">
          <a:xfrm>
            <a:off x="6931025" y="2895600"/>
            <a:ext cx="2057399" cy="914400"/>
          </a:xfrm>
          <a:prstGeom prst="wedgeRoundRectCallout">
            <a:avLst>
              <a:gd name="adj1" fmla="val -162126"/>
              <a:gd name="adj2" fmla="val 14492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Sync threads before starting per-thread timers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peech Bubble: Rectangle with Corners Rounded 2">
            <a:extLst>
              <a:ext uri="{FF2B5EF4-FFF2-40B4-BE49-F238E27FC236}">
                <a16:creationId xmlns:a16="http://schemas.microsoft.com/office/drawing/2014/main" id="{4F16D675-F11F-493F-156B-DF7F732FB348}"/>
              </a:ext>
            </a:extLst>
          </p:cNvPr>
          <p:cNvSpPr/>
          <p:nvPr/>
        </p:nvSpPr>
        <p:spPr bwMode="auto">
          <a:xfrm>
            <a:off x="6931025" y="4953000"/>
            <a:ext cx="2136776" cy="639762"/>
          </a:xfrm>
          <a:prstGeom prst="wedgeRoundRectCallout">
            <a:avLst>
              <a:gd name="adj1" fmla="val -87064"/>
              <a:gd name="adj2" fmla="val 50855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(Not shown)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sz="1600" dirty="0"/>
              <a:t>convert to throughput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85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2D78-945E-7907-9497-CD4DB17E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CUDA Template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2AEBAB-A8A9-9C77-C498-00BC418C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2" y="1338262"/>
            <a:ext cx="5741317" cy="44799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209E-13BA-6712-E955-45B5154A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90870-262D-C2EB-9F46-0884E242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32236899-86AB-CADB-4381-4CE909E87A32}"/>
              </a:ext>
            </a:extLst>
          </p:cNvPr>
          <p:cNvSpPr/>
          <p:nvPr/>
        </p:nvSpPr>
        <p:spPr bwMode="auto">
          <a:xfrm>
            <a:off x="6705598" y="1495425"/>
            <a:ext cx="2057399" cy="914400"/>
          </a:xfrm>
          <a:prstGeom prst="wedgeRoundRectCallout">
            <a:avLst>
              <a:gd name="adj1" fmla="val -129040"/>
              <a:gd name="adj2" fmla="val -4634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Like OpenMP template, except it is a CUDA kernel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peech Bubble: Rectangle with Corners Rounded 2">
            <a:extLst>
              <a:ext uri="{FF2B5EF4-FFF2-40B4-BE49-F238E27FC236}">
                <a16:creationId xmlns:a16="http://schemas.microsoft.com/office/drawing/2014/main" id="{E74B6E9E-B186-DC81-9DA7-CEF01E6ABCCE}"/>
              </a:ext>
            </a:extLst>
          </p:cNvPr>
          <p:cNvSpPr/>
          <p:nvPr/>
        </p:nvSpPr>
        <p:spPr bwMode="auto">
          <a:xfrm>
            <a:off x="6670038" y="3578224"/>
            <a:ext cx="2057399" cy="914400"/>
          </a:xfrm>
          <a:prstGeom prst="wedgeRoundRectCallout">
            <a:avLst>
              <a:gd name="adj1" fmla="val -188299"/>
              <a:gd name="adj2" fmla="val -48563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lang="en-US" sz="1600" dirty="0"/>
              <a:t>clock64() counts elapsed clock cycles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01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6689-F95F-C349-CA2F-39482725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Covered Syncs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CF7B-7CA0-E363-4C78-D79F51CD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OpenMP barrier</a:t>
            </a:r>
          </a:p>
          <a:p>
            <a:pPr lvl="1"/>
            <a:r>
              <a:rPr lang="en-US" sz="2400" dirty="0"/>
              <a:t>All threads </a:t>
            </a:r>
            <a:r>
              <a:rPr lang="en-US" sz="2400" dirty="0">
                <a:solidFill>
                  <a:srgbClr val="FF0000"/>
                </a:solidFill>
              </a:rPr>
              <a:t>must reach barrier </a:t>
            </a:r>
            <a:r>
              <a:rPr lang="en-US" sz="2400" dirty="0"/>
              <a:t>before continuing</a:t>
            </a:r>
          </a:p>
          <a:p>
            <a:r>
              <a:rPr lang="en-US" sz="2800" dirty="0"/>
              <a:t>OpenMP atomic update (add)</a:t>
            </a:r>
          </a:p>
          <a:p>
            <a:pPr lvl="1"/>
            <a:r>
              <a:rPr lang="en-US" sz="2400" dirty="0"/>
              <a:t>Read, update, and write to a memory location in a single</a:t>
            </a:r>
            <a:r>
              <a:rPr lang="en-US" sz="2400" dirty="0">
                <a:solidFill>
                  <a:srgbClr val="FF0000"/>
                </a:solidFill>
              </a:rPr>
              <a:t> uninterruptable </a:t>
            </a:r>
            <a:r>
              <a:rPr lang="en-US" sz="2400" dirty="0"/>
              <a:t>atomic transaction (prevents data race)</a:t>
            </a:r>
          </a:p>
          <a:p>
            <a:r>
              <a:rPr lang="en-US" sz="2800" dirty="0"/>
              <a:t>OpenMP flush</a:t>
            </a:r>
          </a:p>
          <a:p>
            <a:r>
              <a:rPr lang="en-US" sz="2800" dirty="0"/>
              <a:t>CUDA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CUDA warp shuffles</a:t>
            </a:r>
          </a:p>
          <a:p>
            <a:r>
              <a:rPr lang="en-US" sz="2800" dirty="0">
                <a:solidFill>
                  <a:srgbClr val="0070C0"/>
                </a:solidFill>
                <a:cs typeface="Courier New" panose="02070309020205020404" pitchFamily="49" charset="0"/>
              </a:rPr>
              <a:t>Full paper covers more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F504-B74B-CB3D-CE47-3218C922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E0724-D9A0-DE90-3AF2-E1624797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980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AEC9-B5B9-E0BB-5728-27751620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2FA0-6153-EF15-D1FA-A4E7E464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23975"/>
            <a:ext cx="5029200" cy="4479925"/>
          </a:xfrm>
        </p:spPr>
        <p:txBody>
          <a:bodyPr/>
          <a:lstStyle/>
          <a:p>
            <a:r>
              <a:rPr lang="en-US" dirty="0"/>
              <a:t>Tested 3 systems</a:t>
            </a:r>
          </a:p>
          <a:p>
            <a:pPr lvl="1"/>
            <a:r>
              <a:rPr lang="en-US" dirty="0"/>
              <a:t>Results shown from System 3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Number of </a:t>
            </a:r>
            <a:r>
              <a:rPr lang="en-US" dirty="0">
                <a:solidFill>
                  <a:srgbClr val="FF0000"/>
                </a:solidFill>
              </a:rPr>
              <a:t>threads </a:t>
            </a:r>
          </a:p>
          <a:p>
            <a:pPr lvl="1"/>
            <a:r>
              <a:rPr lang="en-US" dirty="0"/>
              <a:t>Number of</a:t>
            </a:r>
            <a:r>
              <a:rPr lang="en-US" dirty="0">
                <a:solidFill>
                  <a:srgbClr val="FF0000"/>
                </a:solidFill>
              </a:rPr>
              <a:t> blocks </a:t>
            </a:r>
            <a:r>
              <a:rPr lang="en-US" dirty="0"/>
              <a:t>(CUDA)</a:t>
            </a:r>
          </a:p>
          <a:p>
            <a:pPr lvl="2"/>
            <a:r>
              <a:rPr lang="en-US" dirty="0"/>
              <a:t>1, 2, half, full, double capacity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 (int, </a:t>
            </a:r>
            <a:r>
              <a:rPr lang="en-US" dirty="0" err="1"/>
              <a:t>ull</a:t>
            </a:r>
            <a:r>
              <a:rPr lang="en-US" dirty="0"/>
              <a:t>, float, double)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Stride</a:t>
            </a:r>
            <a:r>
              <a:rPr lang="en-US" dirty="0"/>
              <a:t> of array accesses</a:t>
            </a:r>
          </a:p>
          <a:p>
            <a:r>
              <a:rPr lang="en-US" dirty="0"/>
              <a:t>9 runs per baseline/test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894A-F2AC-9B15-71D6-D13DCE09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C1DD9-3358-AE86-BF9C-39508970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white sheet with black text&#10;&#10;Description automatically generated">
            <a:extLst>
              <a:ext uri="{FF2B5EF4-FFF2-40B4-BE49-F238E27FC236}">
                <a16:creationId xmlns:a16="http://schemas.microsoft.com/office/drawing/2014/main" id="{5A65C99A-6BC5-F213-5D83-04C4D68E9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00200"/>
            <a:ext cx="3197225" cy="38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98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B3DC-B264-4C44-833A-B1849230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343400"/>
          </a:xfrm>
        </p:spPr>
        <p:txBody>
          <a:bodyPr lIns="0" tIns="0" rIns="0" bIns="0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4CC-EC04-4B39-AC0C-5852491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Characterizing CUDA and OpenMP Synchronization Primitives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7B312-F048-AACF-6EEA-9184918D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C3A0-0B0F-41AE-8690-F6AFB346F1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330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1108</Words>
  <Application>Microsoft Macintosh PowerPoint</Application>
  <PresentationFormat>On-screen Show (4:3)</PresentationFormat>
  <Paragraphs>192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Tahoma</vt:lpstr>
      <vt:lpstr>Wingdings</vt:lpstr>
      <vt:lpstr>Blends</vt:lpstr>
      <vt:lpstr>Characterizing CUDA and OpenMP Synchronization Primitives</vt:lpstr>
      <vt:lpstr>Motivation</vt:lpstr>
      <vt:lpstr>Highlights</vt:lpstr>
      <vt:lpstr>Approach</vt:lpstr>
      <vt:lpstr>Approach: Test Template</vt:lpstr>
      <vt:lpstr>Approach: CUDA Template</vt:lpstr>
      <vt:lpstr>Background: Covered Syncs</vt:lpstr>
      <vt:lpstr>Evaluation Methodology</vt:lpstr>
      <vt:lpstr>Results</vt:lpstr>
      <vt:lpstr>OpenMP Results: Barrier</vt:lpstr>
      <vt:lpstr>OpenMP Results: Atomic Add (Scalar)</vt:lpstr>
      <vt:lpstr>OpenMP Results: Atomic Add (Array)</vt:lpstr>
      <vt:lpstr>Background: OpenMP Memory Flush</vt:lpstr>
      <vt:lpstr>OpenMP Results: Memory Flush</vt:lpstr>
      <vt:lpstr>OpenMP Recommendations</vt:lpstr>
      <vt:lpstr>CUDA Results: Atomic Add (Scalar)</vt:lpstr>
      <vt:lpstr>CUDA Results: Atomic Add (Array)</vt:lpstr>
      <vt:lpstr>Background: CUDA Warp Shuffles</vt:lpstr>
      <vt:lpstr>CUDA Results: Shfl Sync</vt:lpstr>
      <vt:lpstr>CUDA Recommendations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2024-07-23T13:19:13Z</dcterms:created>
  <dcterms:modified xsi:type="dcterms:W3CDTF">2024-09-13T00:09:00Z</dcterms:modified>
</cp:coreProperties>
</file>