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77" r:id="rId2"/>
    <p:sldId id="306" r:id="rId3"/>
    <p:sldId id="307" r:id="rId4"/>
    <p:sldId id="308" r:id="rId5"/>
    <p:sldId id="309" r:id="rId6"/>
    <p:sldId id="315" r:id="rId7"/>
    <p:sldId id="312" r:id="rId8"/>
    <p:sldId id="336" r:id="rId9"/>
    <p:sldId id="337" r:id="rId10"/>
    <p:sldId id="313" r:id="rId11"/>
    <p:sldId id="316" r:id="rId12"/>
    <p:sldId id="280" r:id="rId13"/>
    <p:sldId id="317" r:id="rId14"/>
    <p:sldId id="318" r:id="rId15"/>
    <p:sldId id="281" r:id="rId16"/>
    <p:sldId id="278" r:id="rId17"/>
    <p:sldId id="279" r:id="rId18"/>
    <p:sldId id="282" r:id="rId19"/>
    <p:sldId id="319" r:id="rId20"/>
    <p:sldId id="320" r:id="rId21"/>
    <p:sldId id="284" r:id="rId22"/>
    <p:sldId id="285" r:id="rId23"/>
    <p:sldId id="287" r:id="rId24"/>
    <p:sldId id="286" r:id="rId25"/>
    <p:sldId id="321" r:id="rId26"/>
    <p:sldId id="322" r:id="rId27"/>
    <p:sldId id="288" r:id="rId28"/>
    <p:sldId id="292" r:id="rId29"/>
    <p:sldId id="324" r:id="rId30"/>
    <p:sldId id="325" r:id="rId31"/>
    <p:sldId id="326" r:id="rId32"/>
    <p:sldId id="327" r:id="rId33"/>
    <p:sldId id="328" r:id="rId34"/>
    <p:sldId id="323" r:id="rId35"/>
    <p:sldId id="332" r:id="rId36"/>
    <p:sldId id="329" r:id="rId37"/>
    <p:sldId id="333" r:id="rId38"/>
    <p:sldId id="330" r:id="rId39"/>
    <p:sldId id="331" r:id="rId40"/>
    <p:sldId id="338" r:id="rId41"/>
    <p:sldId id="258" r:id="rId42"/>
    <p:sldId id="339" r:id="rId43"/>
    <p:sldId id="341" r:id="rId44"/>
    <p:sldId id="340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4128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138"/>
    <a:srgbClr val="262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1"/>
    <p:restoredTop sz="94763"/>
  </p:normalViewPr>
  <p:slideViewPr>
    <p:cSldViewPr snapToGrid="0">
      <p:cViewPr varScale="1">
        <p:scale>
          <a:sx n="166" d="100"/>
          <a:sy n="166" d="100"/>
        </p:scale>
        <p:origin x="632" y="184"/>
      </p:cViewPr>
      <p:guideLst>
        <p:guide orient="horz" pos="2160"/>
        <p:guide pos="4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3518B-B154-4347-86BA-4EE6EB142742}" type="doc">
      <dgm:prSet loTypeId="urn:microsoft.com/office/officeart/2005/8/layout/radial4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7204906-2745-9D46-804B-97FF7C2A5BB5}">
      <dgm:prSet phldrT="[Text]"/>
      <dgm:spPr/>
      <dgm:t>
        <a:bodyPr/>
        <a:lstStyle/>
        <a:p>
          <a:r>
            <a:rPr lang="en-US" dirty="0" err="1"/>
            <a:t>InSpec</a:t>
          </a:r>
          <a:endParaRPr lang="en-US" dirty="0"/>
        </a:p>
      </dgm:t>
    </dgm:pt>
    <dgm:pt modelId="{3C2D56E7-BC66-5249-89A2-8AF253A4236A}" type="parTrans" cxnId="{8CCEDA36-E69B-3446-86A8-F10104E70097}">
      <dgm:prSet/>
      <dgm:spPr/>
      <dgm:t>
        <a:bodyPr/>
        <a:lstStyle/>
        <a:p>
          <a:endParaRPr lang="en-US"/>
        </a:p>
      </dgm:t>
    </dgm:pt>
    <dgm:pt modelId="{FF91F5DB-8353-3A40-ABFE-D01747CE2869}" type="sibTrans" cxnId="{8CCEDA36-E69B-3446-86A8-F10104E70097}">
      <dgm:prSet/>
      <dgm:spPr/>
      <dgm:t>
        <a:bodyPr/>
        <a:lstStyle/>
        <a:p>
          <a:endParaRPr lang="en-US"/>
        </a:p>
      </dgm:t>
    </dgm:pt>
    <dgm:pt modelId="{AB92157E-D02D-454F-88F9-1620AB289B77}">
      <dgm:prSet phldrT="[Text]"/>
      <dgm:spPr/>
      <dgm:t>
        <a:bodyPr/>
        <a:lstStyle/>
        <a:p>
          <a:r>
            <a:rPr lang="en-US" dirty="0"/>
            <a:t>Test Runner</a:t>
          </a:r>
        </a:p>
      </dgm:t>
    </dgm:pt>
    <dgm:pt modelId="{2F5BA7A9-279A-864B-A01F-DDAA31BCE35A}" type="parTrans" cxnId="{235DC769-CA97-6542-8822-7B72926874E2}">
      <dgm:prSet/>
      <dgm:spPr/>
      <dgm:t>
        <a:bodyPr/>
        <a:lstStyle/>
        <a:p>
          <a:endParaRPr lang="en-US"/>
        </a:p>
      </dgm:t>
    </dgm:pt>
    <dgm:pt modelId="{3776D915-3302-BF40-9C77-4CE3264C9E38}" type="sibTrans" cxnId="{235DC769-CA97-6542-8822-7B72926874E2}">
      <dgm:prSet/>
      <dgm:spPr/>
      <dgm:t>
        <a:bodyPr/>
        <a:lstStyle/>
        <a:p>
          <a:endParaRPr lang="en-US"/>
        </a:p>
      </dgm:t>
    </dgm:pt>
    <dgm:pt modelId="{CDA04BE9-42B3-614D-9787-7A056BA556C5}">
      <dgm:prSet phldrT="[Text]"/>
      <dgm:spPr/>
      <dgm:t>
        <a:bodyPr/>
        <a:lstStyle/>
        <a:p>
          <a:r>
            <a:rPr lang="en-US" dirty="0"/>
            <a:t>Expectations</a:t>
          </a:r>
        </a:p>
      </dgm:t>
    </dgm:pt>
    <dgm:pt modelId="{25613D31-2975-CE42-AC28-0D2E908B8D85}" type="parTrans" cxnId="{1A3D7704-8EDC-884E-96D8-CE832C63EE47}">
      <dgm:prSet/>
      <dgm:spPr/>
      <dgm:t>
        <a:bodyPr/>
        <a:lstStyle/>
        <a:p>
          <a:endParaRPr lang="en-US"/>
        </a:p>
      </dgm:t>
    </dgm:pt>
    <dgm:pt modelId="{D657C1B5-824B-BA49-BA84-50F58B7B64CA}" type="sibTrans" cxnId="{1A3D7704-8EDC-884E-96D8-CE832C63EE47}">
      <dgm:prSet/>
      <dgm:spPr/>
      <dgm:t>
        <a:bodyPr/>
        <a:lstStyle/>
        <a:p>
          <a:endParaRPr lang="en-US"/>
        </a:p>
      </dgm:t>
    </dgm:pt>
    <dgm:pt modelId="{41560B97-0EEC-D041-80AC-486D6D5C85B0}">
      <dgm:prSet phldrT="[Text]"/>
      <dgm:spPr/>
      <dgm:t>
        <a:bodyPr/>
        <a:lstStyle/>
        <a:p>
          <a:r>
            <a:rPr lang="en-US" dirty="0"/>
            <a:t>Resources</a:t>
          </a:r>
        </a:p>
      </dgm:t>
    </dgm:pt>
    <dgm:pt modelId="{9E1F5B54-22CA-E240-AA9D-2A20F054B531}" type="parTrans" cxnId="{C6F785F7-7265-0944-82DC-9AC541DBE898}">
      <dgm:prSet/>
      <dgm:spPr/>
      <dgm:t>
        <a:bodyPr/>
        <a:lstStyle/>
        <a:p>
          <a:endParaRPr lang="en-US"/>
        </a:p>
      </dgm:t>
    </dgm:pt>
    <dgm:pt modelId="{717A3B18-455E-F44B-A3BD-F4258EF96B77}" type="sibTrans" cxnId="{C6F785F7-7265-0944-82DC-9AC541DBE898}">
      <dgm:prSet/>
      <dgm:spPr/>
      <dgm:t>
        <a:bodyPr/>
        <a:lstStyle/>
        <a:p>
          <a:endParaRPr lang="en-US"/>
        </a:p>
      </dgm:t>
    </dgm:pt>
    <dgm:pt modelId="{CE1A461D-85B7-E446-A9F2-CD566038855E}" type="pres">
      <dgm:prSet presAssocID="{3F73518B-B154-4347-86BA-4EE6EB14274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DBADCE-95E7-C448-B879-E3ED6CCD4900}" type="pres">
      <dgm:prSet presAssocID="{B7204906-2745-9D46-804B-97FF7C2A5BB5}" presName="centerShape" presStyleLbl="node0" presStyleIdx="0" presStyleCnt="1"/>
      <dgm:spPr/>
    </dgm:pt>
    <dgm:pt modelId="{BF6905CE-141D-9542-B870-5D681AFF40FF}" type="pres">
      <dgm:prSet presAssocID="{2F5BA7A9-279A-864B-A01F-DDAA31BCE35A}" presName="parTrans" presStyleLbl="bgSibTrans2D1" presStyleIdx="0" presStyleCnt="3"/>
      <dgm:spPr/>
    </dgm:pt>
    <dgm:pt modelId="{264DF9B4-62D4-4046-817E-52513F684E6E}" type="pres">
      <dgm:prSet presAssocID="{AB92157E-D02D-454F-88F9-1620AB289B77}" presName="node" presStyleLbl="node1" presStyleIdx="0" presStyleCnt="3">
        <dgm:presLayoutVars>
          <dgm:bulletEnabled val="1"/>
        </dgm:presLayoutVars>
      </dgm:prSet>
      <dgm:spPr/>
    </dgm:pt>
    <dgm:pt modelId="{9053F43A-C2D1-6947-B38F-FFBC9FE09D6A}" type="pres">
      <dgm:prSet presAssocID="{25613D31-2975-CE42-AC28-0D2E908B8D85}" presName="parTrans" presStyleLbl="bgSibTrans2D1" presStyleIdx="1" presStyleCnt="3"/>
      <dgm:spPr/>
    </dgm:pt>
    <dgm:pt modelId="{AF3A2595-2CE4-1A4A-9D9E-49749F6EAC76}" type="pres">
      <dgm:prSet presAssocID="{CDA04BE9-42B3-614D-9787-7A056BA556C5}" presName="node" presStyleLbl="node1" presStyleIdx="1" presStyleCnt="3">
        <dgm:presLayoutVars>
          <dgm:bulletEnabled val="1"/>
        </dgm:presLayoutVars>
      </dgm:prSet>
      <dgm:spPr/>
    </dgm:pt>
    <dgm:pt modelId="{053B096F-53CF-9A4B-A0D8-5F789145A66B}" type="pres">
      <dgm:prSet presAssocID="{9E1F5B54-22CA-E240-AA9D-2A20F054B531}" presName="parTrans" presStyleLbl="bgSibTrans2D1" presStyleIdx="2" presStyleCnt="3"/>
      <dgm:spPr/>
    </dgm:pt>
    <dgm:pt modelId="{48312FCA-A8A5-3240-80F8-99EDD621988D}" type="pres">
      <dgm:prSet presAssocID="{41560B97-0EEC-D041-80AC-486D6D5C85B0}" presName="node" presStyleLbl="node1" presStyleIdx="2" presStyleCnt="3">
        <dgm:presLayoutVars>
          <dgm:bulletEnabled val="1"/>
        </dgm:presLayoutVars>
      </dgm:prSet>
      <dgm:spPr/>
    </dgm:pt>
  </dgm:ptLst>
  <dgm:cxnLst>
    <dgm:cxn modelId="{1A3D7704-8EDC-884E-96D8-CE832C63EE47}" srcId="{B7204906-2745-9D46-804B-97FF7C2A5BB5}" destId="{CDA04BE9-42B3-614D-9787-7A056BA556C5}" srcOrd="1" destOrd="0" parTransId="{25613D31-2975-CE42-AC28-0D2E908B8D85}" sibTransId="{D657C1B5-824B-BA49-BA84-50F58B7B64CA}"/>
    <dgm:cxn modelId="{202E0F0F-BDD9-8A4A-A6D9-88A1E7B4A8B9}" type="presOf" srcId="{3F73518B-B154-4347-86BA-4EE6EB142742}" destId="{CE1A461D-85B7-E446-A9F2-CD566038855E}" srcOrd="0" destOrd="0" presId="urn:microsoft.com/office/officeart/2005/8/layout/radial4"/>
    <dgm:cxn modelId="{93C4002F-463A-FB47-85F7-4249227CD242}" type="presOf" srcId="{9E1F5B54-22CA-E240-AA9D-2A20F054B531}" destId="{053B096F-53CF-9A4B-A0D8-5F789145A66B}" srcOrd="0" destOrd="0" presId="urn:microsoft.com/office/officeart/2005/8/layout/radial4"/>
    <dgm:cxn modelId="{8CCEDA36-E69B-3446-86A8-F10104E70097}" srcId="{3F73518B-B154-4347-86BA-4EE6EB142742}" destId="{B7204906-2745-9D46-804B-97FF7C2A5BB5}" srcOrd="0" destOrd="0" parTransId="{3C2D56E7-BC66-5249-89A2-8AF253A4236A}" sibTransId="{FF91F5DB-8353-3A40-ABFE-D01747CE2869}"/>
    <dgm:cxn modelId="{5A18283B-8D66-7C4F-AFD3-F805C09C9CAA}" type="presOf" srcId="{2F5BA7A9-279A-864B-A01F-DDAA31BCE35A}" destId="{BF6905CE-141D-9542-B870-5D681AFF40FF}" srcOrd="0" destOrd="0" presId="urn:microsoft.com/office/officeart/2005/8/layout/radial4"/>
    <dgm:cxn modelId="{5BD61947-786D-3843-942D-1C3778710F3A}" type="presOf" srcId="{AB92157E-D02D-454F-88F9-1620AB289B77}" destId="{264DF9B4-62D4-4046-817E-52513F684E6E}" srcOrd="0" destOrd="0" presId="urn:microsoft.com/office/officeart/2005/8/layout/radial4"/>
    <dgm:cxn modelId="{235DC769-CA97-6542-8822-7B72926874E2}" srcId="{B7204906-2745-9D46-804B-97FF7C2A5BB5}" destId="{AB92157E-D02D-454F-88F9-1620AB289B77}" srcOrd="0" destOrd="0" parTransId="{2F5BA7A9-279A-864B-A01F-DDAA31BCE35A}" sibTransId="{3776D915-3302-BF40-9C77-4CE3264C9E38}"/>
    <dgm:cxn modelId="{8F916A70-3249-0F48-9B52-605535C5DB81}" type="presOf" srcId="{41560B97-0EEC-D041-80AC-486D6D5C85B0}" destId="{48312FCA-A8A5-3240-80F8-99EDD621988D}" srcOrd="0" destOrd="0" presId="urn:microsoft.com/office/officeart/2005/8/layout/radial4"/>
    <dgm:cxn modelId="{91560B76-E81D-A047-9291-D122229ADF8B}" type="presOf" srcId="{CDA04BE9-42B3-614D-9787-7A056BA556C5}" destId="{AF3A2595-2CE4-1A4A-9D9E-49749F6EAC76}" srcOrd="0" destOrd="0" presId="urn:microsoft.com/office/officeart/2005/8/layout/radial4"/>
    <dgm:cxn modelId="{4268C3A7-5315-054E-B7CC-3A303ED83123}" type="presOf" srcId="{B7204906-2745-9D46-804B-97FF7C2A5BB5}" destId="{C7DBADCE-95E7-C448-B879-E3ED6CCD4900}" srcOrd="0" destOrd="0" presId="urn:microsoft.com/office/officeart/2005/8/layout/radial4"/>
    <dgm:cxn modelId="{1F5A67DE-73EB-B547-8B8F-D800CED83B6E}" type="presOf" srcId="{25613D31-2975-CE42-AC28-0D2E908B8D85}" destId="{9053F43A-C2D1-6947-B38F-FFBC9FE09D6A}" srcOrd="0" destOrd="0" presId="urn:microsoft.com/office/officeart/2005/8/layout/radial4"/>
    <dgm:cxn modelId="{C6F785F7-7265-0944-82DC-9AC541DBE898}" srcId="{B7204906-2745-9D46-804B-97FF7C2A5BB5}" destId="{41560B97-0EEC-D041-80AC-486D6D5C85B0}" srcOrd="2" destOrd="0" parTransId="{9E1F5B54-22CA-E240-AA9D-2A20F054B531}" sibTransId="{717A3B18-455E-F44B-A3BD-F4258EF96B77}"/>
    <dgm:cxn modelId="{B520404C-1423-C74F-BDD0-936F399D13E0}" type="presParOf" srcId="{CE1A461D-85B7-E446-A9F2-CD566038855E}" destId="{C7DBADCE-95E7-C448-B879-E3ED6CCD4900}" srcOrd="0" destOrd="0" presId="urn:microsoft.com/office/officeart/2005/8/layout/radial4"/>
    <dgm:cxn modelId="{C8C339B4-AABA-E041-A5A3-21665A07864D}" type="presParOf" srcId="{CE1A461D-85B7-E446-A9F2-CD566038855E}" destId="{BF6905CE-141D-9542-B870-5D681AFF40FF}" srcOrd="1" destOrd="0" presId="urn:microsoft.com/office/officeart/2005/8/layout/radial4"/>
    <dgm:cxn modelId="{BD7CB8D3-AA38-F54A-81C5-470BEEEC667C}" type="presParOf" srcId="{CE1A461D-85B7-E446-A9F2-CD566038855E}" destId="{264DF9B4-62D4-4046-817E-52513F684E6E}" srcOrd="2" destOrd="0" presId="urn:microsoft.com/office/officeart/2005/8/layout/radial4"/>
    <dgm:cxn modelId="{CB8D0868-EE21-FF4E-9ECE-8537E10A9571}" type="presParOf" srcId="{CE1A461D-85B7-E446-A9F2-CD566038855E}" destId="{9053F43A-C2D1-6947-B38F-FFBC9FE09D6A}" srcOrd="3" destOrd="0" presId="urn:microsoft.com/office/officeart/2005/8/layout/radial4"/>
    <dgm:cxn modelId="{0906CE02-6426-EB45-B6B3-4F04EF542A1A}" type="presParOf" srcId="{CE1A461D-85B7-E446-A9F2-CD566038855E}" destId="{AF3A2595-2CE4-1A4A-9D9E-49749F6EAC76}" srcOrd="4" destOrd="0" presId="urn:microsoft.com/office/officeart/2005/8/layout/radial4"/>
    <dgm:cxn modelId="{E72B9924-7407-6E40-8E09-9907D9F10409}" type="presParOf" srcId="{CE1A461D-85B7-E446-A9F2-CD566038855E}" destId="{053B096F-53CF-9A4B-A0D8-5F789145A66B}" srcOrd="5" destOrd="0" presId="urn:microsoft.com/office/officeart/2005/8/layout/radial4"/>
    <dgm:cxn modelId="{0B906A05-8075-324D-A11A-3925B8F2A0A3}" type="presParOf" srcId="{CE1A461D-85B7-E446-A9F2-CD566038855E}" destId="{48312FCA-A8A5-3240-80F8-99EDD621988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BADCE-95E7-C448-B879-E3ED6CCD4900}">
      <dsp:nvSpPr>
        <dsp:cNvPr id="0" name=""/>
        <dsp:cNvSpPr/>
      </dsp:nvSpPr>
      <dsp:spPr>
        <a:xfrm>
          <a:off x="1912276" y="2020595"/>
          <a:ext cx="1583564" cy="15835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InSpec</a:t>
          </a:r>
          <a:endParaRPr lang="en-US" sz="2700" kern="1200" dirty="0"/>
        </a:p>
      </dsp:txBody>
      <dsp:txXfrm>
        <a:off x="2144184" y="2252503"/>
        <a:ext cx="1119748" cy="1119748"/>
      </dsp:txXfrm>
    </dsp:sp>
    <dsp:sp modelId="{BF6905CE-141D-9542-B870-5D681AFF40FF}">
      <dsp:nvSpPr>
        <dsp:cNvPr id="0" name=""/>
        <dsp:cNvSpPr/>
      </dsp:nvSpPr>
      <dsp:spPr>
        <a:xfrm rot="12900000">
          <a:off x="773114" y="1703664"/>
          <a:ext cx="1339621" cy="45131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DF9B4-62D4-4046-817E-52513F684E6E}">
      <dsp:nvSpPr>
        <dsp:cNvPr id="0" name=""/>
        <dsp:cNvSpPr/>
      </dsp:nvSpPr>
      <dsp:spPr>
        <a:xfrm>
          <a:off x="142054" y="943379"/>
          <a:ext cx="1504386" cy="1203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Runner</a:t>
          </a:r>
        </a:p>
      </dsp:txBody>
      <dsp:txXfrm>
        <a:off x="177304" y="978629"/>
        <a:ext cx="1433886" cy="1133009"/>
      </dsp:txXfrm>
    </dsp:sp>
    <dsp:sp modelId="{9053F43A-C2D1-6947-B38F-FFBC9FE09D6A}">
      <dsp:nvSpPr>
        <dsp:cNvPr id="0" name=""/>
        <dsp:cNvSpPr/>
      </dsp:nvSpPr>
      <dsp:spPr>
        <a:xfrm rot="16200000">
          <a:off x="2034248" y="1047159"/>
          <a:ext cx="1339621" cy="45131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2843231"/>
            <a:satOff val="24003"/>
            <a:lumOff val="-49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A2595-2CE4-1A4A-9D9E-49749F6EAC76}">
      <dsp:nvSpPr>
        <dsp:cNvPr id="0" name=""/>
        <dsp:cNvSpPr/>
      </dsp:nvSpPr>
      <dsp:spPr>
        <a:xfrm>
          <a:off x="1951865" y="1252"/>
          <a:ext cx="1504386" cy="1203509"/>
        </a:xfrm>
        <a:prstGeom prst="roundRect">
          <a:avLst>
            <a:gd name="adj" fmla="val 10000"/>
          </a:avLst>
        </a:prstGeom>
        <a:solidFill>
          <a:schemeClr val="accent3">
            <a:hueOff val="-2843231"/>
            <a:satOff val="24003"/>
            <a:lumOff val="-4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Expectations</a:t>
          </a:r>
        </a:p>
      </dsp:txBody>
      <dsp:txXfrm>
        <a:off x="1987115" y="36502"/>
        <a:ext cx="1433886" cy="1133009"/>
      </dsp:txXfrm>
    </dsp:sp>
    <dsp:sp modelId="{053B096F-53CF-9A4B-A0D8-5F789145A66B}">
      <dsp:nvSpPr>
        <dsp:cNvPr id="0" name=""/>
        <dsp:cNvSpPr/>
      </dsp:nvSpPr>
      <dsp:spPr>
        <a:xfrm rot="19500000">
          <a:off x="3295382" y="1703664"/>
          <a:ext cx="1339621" cy="45131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5686461"/>
            <a:satOff val="48007"/>
            <a:lumOff val="-99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12FCA-A8A5-3240-80F8-99EDD621988D}">
      <dsp:nvSpPr>
        <dsp:cNvPr id="0" name=""/>
        <dsp:cNvSpPr/>
      </dsp:nvSpPr>
      <dsp:spPr>
        <a:xfrm>
          <a:off x="3761676" y="943379"/>
          <a:ext cx="1504386" cy="1203509"/>
        </a:xfrm>
        <a:prstGeom prst="roundRect">
          <a:avLst>
            <a:gd name="adj" fmla="val 10000"/>
          </a:avLst>
        </a:prstGeom>
        <a:solidFill>
          <a:schemeClr val="accent3">
            <a:hueOff val="-5686461"/>
            <a:satOff val="48007"/>
            <a:lumOff val="-99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Resources</a:t>
          </a:r>
        </a:p>
      </dsp:txBody>
      <dsp:txXfrm>
        <a:off x="3796926" y="978629"/>
        <a:ext cx="1433886" cy="1133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2733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b7cceca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b7ccecac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58b7ccecac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Comman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02771" y="365125"/>
            <a:ext cx="11386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1" name="Google Shape;21;p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155300" y="161825"/>
            <a:ext cx="1856374" cy="1760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35393A2-9A2D-2F4A-9592-8CBE8485CB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8" y="2009007"/>
            <a:ext cx="10515600" cy="4483867"/>
          </a:xfrm>
          <a:solidFill>
            <a:srgbClr val="262234"/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i="0">
                <a:solidFill>
                  <a:srgbClr val="FFFFFF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A7F15A-8083-5C43-9E53-A41C0552AC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0160" y="1226699"/>
            <a:ext cx="10515600" cy="548640"/>
          </a:xfrm>
          <a:solidFill>
            <a:srgbClr val="262234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7B50E35-5379-1740-80D7-4E3B03292EE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80160" y="3228516"/>
            <a:ext cx="10502289" cy="417066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1E38158D-66B4-5B49-9E6B-AFCFC8E96C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1251023"/>
            <a:ext cx="703262" cy="538162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337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02771" y="365125"/>
            <a:ext cx="11386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02771" y="1175657"/>
            <a:ext cx="11386500" cy="500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8636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  <a:defRPr sz="2800" i="0" u="none" strike="noStrike" cap="none">
                <a:solidFill>
                  <a:schemeClr val="accent6"/>
                </a:solidFill>
                <a:latin typeface="Inconsolata"/>
                <a:cs typeface="Inconsolata"/>
              </a:defRPr>
            </a:lvl1pPr>
            <a:lvl2pPr marL="914400" marR="0" lvl="1" indent="-3505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Char char="o"/>
              <a:defRPr sz="2400" i="0" u="none" strike="noStrike" cap="none">
                <a:solidFill>
                  <a:schemeClr val="lt1"/>
                </a:solidFill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2000" i="0" u="none" strike="noStrike" cap="none">
                <a:solidFill>
                  <a:schemeClr val="lt1"/>
                </a:solidFill>
              </a:defRPr>
            </a:lvl3pPr>
            <a:lvl4pPr marL="1828800" marR="0" lvl="3" indent="-32003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o"/>
              <a:defRPr sz="1800" i="0" u="none" strike="noStrike" cap="none">
                <a:solidFill>
                  <a:schemeClr val="lt1"/>
                </a:solidFill>
              </a:defRPr>
            </a:lvl4pPr>
            <a:lvl5pPr marL="2286000" marR="0" lvl="4" indent="-32003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800" i="0" u="none" strike="noStrike" cap="none">
                <a:solidFill>
                  <a:schemeClr val="lt1"/>
                </a:solidFill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 dirty="0"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5300" y="161825"/>
            <a:ext cx="1856374" cy="176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43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co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02771" y="365125"/>
            <a:ext cx="11386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1" name="Google Shape;21;p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155300" y="161825"/>
            <a:ext cx="1856374" cy="1760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35393A2-9A2D-2F4A-9592-8CBE8485CB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8" y="2009007"/>
            <a:ext cx="10515600" cy="4483867"/>
          </a:xfrm>
          <a:solidFill>
            <a:srgbClr val="2A2138"/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i="0">
                <a:solidFill>
                  <a:srgbClr val="FFFFFF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A7F15A-8083-5C43-9E53-A41C0552AC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0160" y="1226699"/>
            <a:ext cx="10515600" cy="548640"/>
          </a:xfrm>
          <a:solidFill>
            <a:srgbClr val="2A2138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343C64-0A38-184D-BC53-C23A0CE2D4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4" y="1220775"/>
            <a:ext cx="412750" cy="571500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B9C448B-9CF6-354D-80CF-AC5959FA39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58" y="4304721"/>
            <a:ext cx="10502289" cy="659007"/>
          </a:xfrm>
          <a:solidFill>
            <a:srgbClr val="C0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9381BE48-B70B-0345-B576-13D329350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0159" y="4963728"/>
            <a:ext cx="10515599" cy="626533"/>
          </a:xfrm>
          <a:solidFill>
            <a:srgbClr val="00B05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5119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" preserve="1">
  <p:cSld name="1_Image Left">
    <p:bg>
      <p:bgPr>
        <a:gradFill>
          <a:gsLst>
            <a:gs pos="0">
              <a:srgbClr val="2A2138"/>
            </a:gs>
            <a:gs pos="100000">
              <a:srgbClr val="262234"/>
            </a:gs>
          </a:gsLst>
          <a:lin ang="5400012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02771" y="365125"/>
            <a:ext cx="11386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77543" y="1175650"/>
            <a:ext cx="6411600" cy="50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08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  <a:defRPr sz="28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marL="914400" marR="0" lvl="1" indent="-3505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Char char="o"/>
              <a:defRPr sz="2400" i="0" u="none" strike="noStrike" cap="none">
                <a:solidFill>
                  <a:schemeClr val="lt1"/>
                </a:solidFill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2000" i="0" u="none" strike="noStrike" cap="none">
                <a:solidFill>
                  <a:schemeClr val="lt1"/>
                </a:solidFill>
              </a:defRPr>
            </a:lvl3pPr>
            <a:lvl4pPr marL="1828800" marR="0" lvl="3" indent="-32003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o"/>
              <a:defRPr sz="1800" i="0" u="none" strike="noStrike" cap="none">
                <a:solidFill>
                  <a:schemeClr val="lt1"/>
                </a:solidFill>
              </a:defRPr>
            </a:lvl4pPr>
            <a:lvl5pPr marL="2286000" marR="0" lvl="4" indent="-32003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800" i="0" u="none" strike="noStrike" cap="none">
                <a:solidFill>
                  <a:schemeClr val="lt1"/>
                </a:solidFill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5300" y="161825"/>
            <a:ext cx="1856374" cy="176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85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000000"/>
            </a:gs>
            <a:gs pos="100000">
              <a:srgbClr val="2A2A2A"/>
            </a:gs>
          </a:gsLst>
          <a:lin ang="5400012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202125" y="2033774"/>
            <a:ext cx="6170700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202125" y="3655872"/>
            <a:ext cx="6170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i="0" u="none" strike="noStrike" cap="none">
                <a:solidFill>
                  <a:schemeClr val="accent1"/>
                </a:solidFill>
                <a:latin typeface="Avenir Book"/>
                <a:cs typeface="Avenir Book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8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8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277" y="2033787"/>
            <a:ext cx="3343324" cy="27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1_Custom Layout">
    <p:bg>
      <p:bgPr>
        <a:gradFill>
          <a:gsLst>
            <a:gs pos="0">
              <a:srgbClr val="000000"/>
            </a:gs>
            <a:gs pos="100000">
              <a:srgbClr val="2A2A2A"/>
            </a:gs>
          </a:gsLst>
          <a:lin ang="5400012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63350" y="1732500"/>
            <a:ext cx="4065301" cy="339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02771" y="365125"/>
            <a:ext cx="11386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02771" y="1175657"/>
            <a:ext cx="11386500" cy="50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08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  <a:defRPr sz="28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marL="914400" marR="0" lvl="1" indent="-3505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Char char="o"/>
              <a:defRPr sz="2400" i="0" u="none" strike="noStrike" cap="none">
                <a:solidFill>
                  <a:schemeClr val="lt1"/>
                </a:solidFill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2000" i="0" u="none" strike="noStrike" cap="none">
                <a:solidFill>
                  <a:schemeClr val="lt1"/>
                </a:solidFill>
              </a:defRPr>
            </a:lvl3pPr>
            <a:lvl4pPr marL="1828800" marR="0" lvl="3" indent="-32003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o"/>
              <a:defRPr sz="1800" i="0" u="none" strike="noStrike" cap="none">
                <a:solidFill>
                  <a:schemeClr val="lt1"/>
                </a:solidFill>
              </a:defRPr>
            </a:lvl4pPr>
            <a:lvl5pPr marL="2286000" marR="0" lvl="4" indent="-32003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800" i="0" u="none" strike="noStrike" cap="none">
                <a:solidFill>
                  <a:schemeClr val="lt1"/>
                </a:solidFill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 dirty="0"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5300" y="161825"/>
            <a:ext cx="1856374" cy="17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2_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02771" y="365125"/>
            <a:ext cx="11386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5300" y="161825"/>
            <a:ext cx="1856374" cy="17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Title">
  <p:cSld name="5_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02771" y="3022601"/>
            <a:ext cx="11386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5300" y="161825"/>
            <a:ext cx="1856374" cy="17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">
  <p:cSld name="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02771" y="365125"/>
            <a:ext cx="11386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77543" y="1175650"/>
            <a:ext cx="6411600" cy="50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08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  <a:defRPr sz="2800" i="0" u="none" strike="noStrike" cap="none">
                <a:solidFill>
                  <a:schemeClr val="lt1"/>
                </a:solidFill>
                <a:latin typeface="Avenir Book"/>
                <a:cs typeface="Avenir Book"/>
              </a:defRPr>
            </a:lvl1pPr>
            <a:lvl2pPr marL="914400" marR="0" lvl="1" indent="-3505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Char char="o"/>
              <a:defRPr sz="2400" i="0" u="none" strike="noStrike" cap="none">
                <a:solidFill>
                  <a:schemeClr val="lt1"/>
                </a:solidFill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2000" i="0" u="none" strike="noStrike" cap="none">
                <a:solidFill>
                  <a:schemeClr val="lt1"/>
                </a:solidFill>
              </a:defRPr>
            </a:lvl3pPr>
            <a:lvl4pPr marL="1828800" marR="0" lvl="3" indent="-32003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o"/>
              <a:defRPr sz="1800" i="0" u="none" strike="noStrike" cap="none">
                <a:solidFill>
                  <a:schemeClr val="lt1"/>
                </a:solidFill>
              </a:defRPr>
            </a:lvl4pPr>
            <a:lvl5pPr marL="2286000" marR="0" lvl="4" indent="-32003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800" i="0" u="none" strike="noStrike" cap="none">
                <a:solidFill>
                  <a:schemeClr val="lt1"/>
                </a:solidFill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55300" y="161825"/>
            <a:ext cx="1856374" cy="17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2A2A2A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02771" y="365125"/>
            <a:ext cx="11386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venir"/>
              <a:buNone/>
              <a:defRPr sz="41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  <a:defRPr sz="1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  <a:defRPr sz="1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  <a:defRPr sz="1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  <a:defRPr sz="1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  <a:defRPr sz="1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  <a:defRPr sz="1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  <a:defRPr sz="1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  <a:defRPr sz="1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02771" y="1175657"/>
            <a:ext cx="11386500" cy="50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venir"/>
              <a:buChar char="o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venir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o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49" r:id="rId4"/>
    <p:sldLayoutId id="2147483648" r:id="rId5"/>
    <p:sldLayoutId id="2147483650" r:id="rId6"/>
    <p:sldLayoutId id="2147483654" r:id="rId7"/>
    <p:sldLayoutId id="2147483655" r:id="rId8"/>
    <p:sldLayoutId id="2147483657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 Book"/>
          <a:ea typeface="Arial"/>
          <a:cs typeface="Avenir Book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 Book"/>
          <a:ea typeface="Arial"/>
          <a:cs typeface="Avenir Book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ubular.com/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718E-6173-4F4E-8173-FCEA6F3CD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InSpec</a:t>
            </a:r>
            <a:r>
              <a:rPr lang="en-US" dirty="0"/>
              <a:t> Yourself Before you Wreck Yourself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CAD52-92F7-874E-9512-7E6E5FA16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125" y="4620149"/>
            <a:ext cx="6170700" cy="1168500"/>
          </a:xfrm>
        </p:spPr>
        <p:txBody>
          <a:bodyPr/>
          <a:lstStyle/>
          <a:p>
            <a:r>
              <a:rPr lang="en-US" dirty="0"/>
              <a:t>or What to Expect when Your </a:t>
            </a:r>
            <a:r>
              <a:rPr lang="en-US" dirty="0" err="1"/>
              <a:t>InSpec’ing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FBE7-5D23-6642-874C-C89F16E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D1E6-40BD-F341-951B-83FF8F426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Motivation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Find the </a:t>
            </a:r>
            <a:r>
              <a:rPr lang="en-US" dirty="0" err="1"/>
              <a:t>InSpec</a:t>
            </a:r>
            <a:r>
              <a:rPr lang="en-US" dirty="0"/>
              <a:t> Version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resource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git_repo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git_config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Summary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8E1585-D486-0F4D-B3EA-CA47EB59C553}"/>
              </a:ext>
            </a:extLst>
          </p:cNvPr>
          <p:cNvCxnSpPr>
            <a:cxnSpLocks/>
          </p:cNvCxnSpPr>
          <p:nvPr/>
        </p:nvCxnSpPr>
        <p:spPr>
          <a:xfrm>
            <a:off x="5918662" y="2028305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71E3AD-16E4-404D-A5C4-D5D8A3562A35}"/>
              </a:ext>
            </a:extLst>
          </p:cNvPr>
          <p:cNvCxnSpPr>
            <a:cxnSpLocks/>
          </p:cNvCxnSpPr>
          <p:nvPr/>
        </p:nvCxnSpPr>
        <p:spPr>
          <a:xfrm>
            <a:off x="5918534" y="4674522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9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2546D19-4D1B-0D44-B41B-8298E24A9004}"/>
              </a:ext>
            </a:extLst>
          </p:cNvPr>
          <p:cNvSpPr/>
          <p:nvPr/>
        </p:nvSpPr>
        <p:spPr>
          <a:xfrm>
            <a:off x="11394917" y="5928549"/>
            <a:ext cx="1128651" cy="11286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0D7C1-FEB5-954B-8D1C-D1671FDB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InSpec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1CCD2-3645-0841-B832-D9C3ADB09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Installed from:</a:t>
            </a:r>
          </a:p>
          <a:p>
            <a:pPr lvl="1"/>
            <a:r>
              <a:rPr lang="en-US" dirty="0"/>
              <a:t>a package built by Chef, Inc.</a:t>
            </a:r>
          </a:p>
          <a:p>
            <a:pPr lvl="1"/>
            <a:r>
              <a:rPr lang="en-US" dirty="0"/>
              <a:t>a gem installation via </a:t>
            </a:r>
            <a:r>
              <a:rPr lang="en-US" dirty="0" err="1"/>
              <a:t>Rubygems</a:t>
            </a:r>
            <a:endParaRPr lang="en-US" dirty="0"/>
          </a:p>
          <a:p>
            <a:pPr lvl="1"/>
            <a:r>
              <a:rPr lang="en-US" dirty="0"/>
              <a:t>a package built by the community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r>
              <a:rPr lang="en-US" dirty="0"/>
              <a:t>It provides an executable,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</a:t>
            </a:r>
            <a:r>
              <a:rPr lang="en-US" dirty="0"/>
              <a:t>, that is added to your workstations PATH. This executable accepts parameters. The 'help' parameter displays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F389370-1CF7-EB45-88F2-250A445D9E5D}"/>
              </a:ext>
            </a:extLst>
          </p:cNvPr>
          <p:cNvSpPr txBox="1">
            <a:spLocks/>
          </p:cNvSpPr>
          <p:nvPr/>
        </p:nvSpPr>
        <p:spPr>
          <a:xfrm>
            <a:off x="535733" y="5408023"/>
            <a:ext cx="11253496" cy="548640"/>
          </a:xfrm>
          <a:prstGeom prst="rect">
            <a:avLst/>
          </a:prstGeom>
          <a:solidFill>
            <a:srgbClr val="2A213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venir Book"/>
                <a:ea typeface="Arial"/>
                <a:cs typeface="Avenir Book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inspec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32069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C73E-1176-4641-9E43-34B265B5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InSpec</a:t>
            </a:r>
            <a:r>
              <a:rPr lang="en-US" dirty="0"/>
              <a:t>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F010-39E6-9647-ABD6-821893F243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4.3.2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667D0-558F-D642-A7AF-BA08DFA8B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inspec</a:t>
            </a:r>
            <a:r>
              <a:rPr lang="en-US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95226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FBE7-5D23-6642-874C-C89F16E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D1E6-40BD-F341-951B-83FF8F426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Motivation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Find the </a:t>
            </a:r>
            <a:r>
              <a:rPr lang="en-US" dirty="0" err="1"/>
              <a:t>InSpec</a:t>
            </a:r>
            <a:r>
              <a:rPr lang="en-US" dirty="0"/>
              <a:t> Version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resource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git_repo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git_config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Summary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8E1585-D486-0F4D-B3EA-CA47EB59C553}"/>
              </a:ext>
            </a:extLst>
          </p:cNvPr>
          <p:cNvCxnSpPr>
            <a:cxnSpLocks/>
          </p:cNvCxnSpPr>
          <p:nvPr/>
        </p:nvCxnSpPr>
        <p:spPr>
          <a:xfrm>
            <a:off x="5918662" y="2028305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71E3AD-16E4-404D-A5C4-D5D8A3562A35}"/>
              </a:ext>
            </a:extLst>
          </p:cNvPr>
          <p:cNvCxnSpPr>
            <a:cxnSpLocks/>
          </p:cNvCxnSpPr>
          <p:nvPr/>
        </p:nvCxnSpPr>
        <p:spPr>
          <a:xfrm>
            <a:off x="5918534" y="4674522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4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D7C1-FEB5-954B-8D1C-D1671FDB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InSpec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1CCD2-3645-0841-B832-D9C3ADB09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Enables you to express your desired expectations about the system resources. A resource is a mapping of a detail about your system. </a:t>
            </a:r>
            <a:r>
              <a:rPr lang="en-US" dirty="0" err="1"/>
              <a:t>InSpec</a:t>
            </a:r>
            <a:r>
              <a:rPr lang="en-US" dirty="0"/>
              <a:t> is packaged with a core set of resources.</a:t>
            </a:r>
            <a:endParaRPr lang="en-US" sz="2400" i="1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25E63-52B8-D143-91CC-AADB432BC31D}"/>
              </a:ext>
            </a:extLst>
          </p:cNvPr>
          <p:cNvSpPr/>
          <p:nvPr/>
        </p:nvSpPr>
        <p:spPr>
          <a:xfrm>
            <a:off x="11394917" y="5928549"/>
            <a:ext cx="1128651" cy="11286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&gt;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E170E3-97A5-924C-A04E-B3AACBCF7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585002"/>
              </p:ext>
            </p:extLst>
          </p:nvPr>
        </p:nvGraphicFramePr>
        <p:xfrm>
          <a:off x="3391941" y="2756577"/>
          <a:ext cx="5408118" cy="3605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50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C73E-1176-4641-9E43-34B265B5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F010-39E6-9647-ABD6-821893F243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667D0-558F-D642-A7AF-BA08DFA8B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git --version</a:t>
            </a:r>
          </a:p>
        </p:txBody>
      </p:sp>
    </p:spTree>
    <p:extLst>
      <p:ext uri="{BB962C8B-B14F-4D97-AF65-F5344CB8AC3E}">
        <p14:creationId xmlns:p14="http://schemas.microsoft.com/office/powerpoint/2010/main" val="366461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93FB-C1A8-7D4F-B497-AE514200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3BAF-99D1-B14F-A4E0-70B44D1A5A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 ─────────────────────────── </a:t>
            </a:r>
            <a:r>
              <a:rPr lang="en-US" sz="2400" dirty="0" err="1"/>
              <a:t>InSpec</a:t>
            </a:r>
            <a:r>
              <a:rPr lang="en-US" sz="2400" dirty="0"/>
              <a:t> Code Generator ────</a:t>
            </a:r>
          </a:p>
          <a:p>
            <a:endParaRPr lang="en-US" sz="2400" dirty="0"/>
          </a:p>
          <a:p>
            <a:r>
              <a:rPr lang="en-US" sz="2400" dirty="0"/>
              <a:t>Creating new profile at /Users/</a:t>
            </a:r>
            <a:r>
              <a:rPr lang="en-US" sz="2400" dirty="0" err="1"/>
              <a:t>burtlo</a:t>
            </a:r>
            <a:r>
              <a:rPr lang="en-US" sz="2400" dirty="0"/>
              <a:t>/git</a:t>
            </a:r>
          </a:p>
          <a:p>
            <a:r>
              <a:rPr lang="en-US" sz="2400" dirty="0"/>
              <a:t> • Creating directory libraries</a:t>
            </a:r>
          </a:p>
          <a:p>
            <a:r>
              <a:rPr lang="en-US" sz="2400" dirty="0"/>
              <a:t> • Creating file libraries/.</a:t>
            </a:r>
            <a:r>
              <a:rPr lang="en-US" sz="2400" dirty="0" err="1"/>
              <a:t>gitkeep</a:t>
            </a:r>
            <a:endParaRPr lang="en-US" sz="2400" dirty="0"/>
          </a:p>
          <a:p>
            <a:r>
              <a:rPr lang="en-US" sz="2400" dirty="0"/>
              <a:t> • Creating file </a:t>
            </a:r>
            <a:r>
              <a:rPr lang="en-US" sz="2400" dirty="0" err="1"/>
              <a:t>README.md</a:t>
            </a:r>
            <a:endParaRPr lang="en-US" sz="2400" dirty="0"/>
          </a:p>
          <a:p>
            <a:r>
              <a:rPr lang="en-US" sz="2400" dirty="0"/>
              <a:t> • Creating directory controls</a:t>
            </a:r>
          </a:p>
          <a:p>
            <a:r>
              <a:rPr lang="en-US" sz="2400" dirty="0"/>
              <a:t> • Creating file controls/</a:t>
            </a:r>
            <a:r>
              <a:rPr lang="en-US" sz="2400" dirty="0" err="1"/>
              <a:t>example.rb</a:t>
            </a:r>
            <a:endParaRPr lang="en-US" sz="2400" dirty="0"/>
          </a:p>
          <a:p>
            <a:r>
              <a:rPr lang="en-US" sz="2400" dirty="0"/>
              <a:t> • Creating file </a:t>
            </a:r>
            <a:r>
              <a:rPr lang="en-US" sz="2400" dirty="0" err="1"/>
              <a:t>inspec.yml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264ED-B4C2-E141-85CB-2B0F1E43B7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0160" y="1226699"/>
            <a:ext cx="10515600" cy="548640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profile git</a:t>
            </a:r>
          </a:p>
        </p:txBody>
      </p:sp>
    </p:spTree>
    <p:extLst>
      <p:ext uri="{BB962C8B-B14F-4D97-AF65-F5344CB8AC3E}">
        <p14:creationId xmlns:p14="http://schemas.microsoft.com/office/powerpoint/2010/main" val="347146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C1BF-D9C7-754F-85E4-6888F1D2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command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6E5D-CC9C-8648-8BA3-5ED566BAB8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0158" y="2009007"/>
            <a:ext cx="10515600" cy="4483867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describe command('git --version') do</a:t>
            </a:r>
          </a:p>
          <a:p>
            <a:r>
              <a:rPr lang="en-US" sz="2400" dirty="0"/>
              <a:t>  its(:</a:t>
            </a:r>
            <a:r>
              <a:rPr lang="en-US" sz="2400" dirty="0" err="1"/>
              <a:t>stdout</a:t>
            </a:r>
            <a:r>
              <a:rPr lang="en-US" sz="2400" dirty="0"/>
              <a:t>) { should eq 'git version 2.20.1 (Apple</a:t>
            </a:r>
          </a:p>
          <a:p>
            <a:r>
              <a:rPr lang="en-US" sz="2400" dirty="0"/>
              <a:t>  its(:</a:t>
            </a:r>
            <a:r>
              <a:rPr lang="en-US" sz="2400" dirty="0" err="1"/>
              <a:t>stdout</a:t>
            </a:r>
            <a:r>
              <a:rPr lang="en-US" sz="2400" dirty="0"/>
              <a:t>) { should match('2.20.1') }</a:t>
            </a:r>
          </a:p>
          <a:p>
            <a:r>
              <a:rPr lang="en-US" sz="2400" dirty="0"/>
              <a:t>end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545C-BC3F-7B46-BA2D-84E7281812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./git/controls/</a:t>
            </a:r>
            <a:r>
              <a:rPr lang="en-US" dirty="0" err="1"/>
              <a:t>example.rb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2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22A6-CEA2-7348-9CB4-70A248CB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with the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0C43-922B-C24E-9B45-DF1396C6AD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Profile: </a:t>
            </a:r>
            <a:r>
              <a:rPr lang="en-US" sz="2400" dirty="0" err="1"/>
              <a:t>InSpec</a:t>
            </a:r>
            <a:r>
              <a:rPr lang="en-US" sz="2400" dirty="0"/>
              <a:t> Profile (git)</a:t>
            </a:r>
          </a:p>
          <a:p>
            <a:r>
              <a:rPr lang="en-US" sz="2400" dirty="0"/>
              <a:t>Version: 0.1.0</a:t>
            </a:r>
          </a:p>
          <a:p>
            <a:r>
              <a:rPr lang="en-US" sz="2400" dirty="0"/>
              <a:t>Target:  local://</a:t>
            </a:r>
          </a:p>
          <a:p>
            <a:endParaRPr lang="en-US" sz="2400" dirty="0"/>
          </a:p>
          <a:p>
            <a:r>
              <a:rPr lang="en-US" sz="2400" dirty="0"/>
              <a:t>  Command: `git --version`</a:t>
            </a:r>
          </a:p>
          <a:p>
            <a:r>
              <a:rPr lang="en-US" sz="2400" dirty="0"/>
              <a:t>     ✔  </a:t>
            </a:r>
            <a:r>
              <a:rPr lang="en-US" sz="2400" dirty="0" err="1"/>
              <a:t>stdout</a:t>
            </a:r>
            <a:r>
              <a:rPr lang="en-US" sz="2400" dirty="0"/>
              <a:t> should match "2.20.1"</a:t>
            </a:r>
          </a:p>
          <a:p>
            <a:endParaRPr lang="en-US" sz="2400" dirty="0"/>
          </a:p>
          <a:p>
            <a:r>
              <a:rPr lang="en-US" sz="2400" dirty="0"/>
              <a:t>Test Summary: 1 successful, 0 failures, 0 skipped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DA400-2F79-8244-9E9D-BDDA50198E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inspec</a:t>
            </a:r>
            <a:r>
              <a:rPr lang="en-US" dirty="0"/>
              <a:t> exec .</a:t>
            </a:r>
          </a:p>
        </p:txBody>
      </p:sp>
    </p:spTree>
    <p:extLst>
      <p:ext uri="{BB962C8B-B14F-4D97-AF65-F5344CB8AC3E}">
        <p14:creationId xmlns:p14="http://schemas.microsoft.com/office/powerpoint/2010/main" val="31945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D7C1-FEB5-954B-8D1C-D1671FDB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InSpec</a:t>
            </a:r>
            <a:r>
              <a:rPr lang="en-US" dirty="0"/>
              <a:t>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1CCD2-3645-0841-B832-D9C3ADB09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A resource may also be defined in an </a:t>
            </a:r>
            <a:r>
              <a:rPr lang="en-US" dirty="0" err="1"/>
              <a:t>InSpec</a:t>
            </a:r>
            <a:r>
              <a:rPr lang="en-US" dirty="0"/>
              <a:t> profile and used within that profile</a:t>
            </a:r>
            <a:r>
              <a:rPr lang="en-US" baseline="30000" dirty="0">
                <a:solidFill>
                  <a:schemeClr val="accent1"/>
                </a:solidFill>
              </a:rPr>
              <a:t>*</a:t>
            </a:r>
            <a:r>
              <a:rPr lang="en-US" dirty="0"/>
              <a:t> or in any other profile that defines that profile as a dependency.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F0B6932-7FE9-3D4F-B9EC-DFE5E8627AC0}"/>
              </a:ext>
            </a:extLst>
          </p:cNvPr>
          <p:cNvSpPr txBox="1">
            <a:spLocks/>
          </p:cNvSpPr>
          <p:nvPr/>
        </p:nvSpPr>
        <p:spPr>
          <a:xfrm>
            <a:off x="402771" y="5835533"/>
            <a:ext cx="11371614" cy="79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08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venir"/>
              <a:buChar char="•"/>
              <a:defRPr sz="2800" b="0" i="0" u="none" strike="noStrike" cap="none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venir"/>
              <a:buChar char="o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venir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o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86360" indent="0">
              <a:buNone/>
            </a:pPr>
            <a:r>
              <a:rPr lang="en-US" sz="2400" baseline="30000" dirty="0">
                <a:solidFill>
                  <a:schemeClr val="accent1"/>
                </a:solidFill>
              </a:rPr>
              <a:t>*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resource pack pattern defines a profile with only resources; no controls.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F14DB6-E9B7-0A44-BA99-0DA9DAA9C21D}"/>
              </a:ext>
            </a:extLst>
          </p:cNvPr>
          <p:cNvCxnSpPr>
            <a:cxnSpLocks/>
          </p:cNvCxnSpPr>
          <p:nvPr/>
        </p:nvCxnSpPr>
        <p:spPr>
          <a:xfrm>
            <a:off x="410193" y="5771787"/>
            <a:ext cx="1137161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2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0D97-DE61-A746-8475-6A65057F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D0574-E11E-2B43-98BC-4F593D47AA6E}"/>
              </a:ext>
            </a:extLst>
          </p:cNvPr>
          <p:cNvSpPr txBox="1"/>
          <p:nvPr/>
        </p:nvSpPr>
        <p:spPr>
          <a:xfrm>
            <a:off x="1847207" y="3648101"/>
            <a:ext cx="4455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7030A0"/>
                </a:solidFill>
                <a:latin typeface="Avenir Book" panose="02000503020000020003" pitchFamily="2" charset="0"/>
              </a:rPr>
              <a:t>6 questions</a:t>
            </a:r>
          </a:p>
        </p:txBody>
      </p:sp>
    </p:spTree>
    <p:extLst>
      <p:ext uri="{BB962C8B-B14F-4D97-AF65-F5344CB8AC3E}">
        <p14:creationId xmlns:p14="http://schemas.microsoft.com/office/powerpoint/2010/main" val="304958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CB3AF89-9A2E-AA4C-8D24-62233965D737}"/>
              </a:ext>
            </a:extLst>
          </p:cNvPr>
          <p:cNvSpPr/>
          <p:nvPr/>
        </p:nvSpPr>
        <p:spPr>
          <a:xfrm>
            <a:off x="11394917" y="5928549"/>
            <a:ext cx="1128651" cy="11286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0D7C1-FEB5-954B-8D1C-D1671FDB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InSpec</a:t>
            </a:r>
            <a:r>
              <a:rPr lang="en-US" dirty="0"/>
              <a:t>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1CCD2-3645-0841-B832-D9C3ADB0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771" y="1175657"/>
            <a:ext cx="11386500" cy="3811979"/>
          </a:xfrm>
        </p:spPr>
        <p:txBody>
          <a:bodyPr/>
          <a:lstStyle/>
          <a:p>
            <a:pPr marL="86360" indent="0">
              <a:buNone/>
            </a:pPr>
            <a:r>
              <a:rPr lang="en-US" dirty="0"/>
              <a:t>A resource has a domain-specific-language (DSL) that helps express: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supports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28ACD5-69C3-3944-B666-1D6ADC29D651}"/>
              </a:ext>
            </a:extLst>
          </p:cNvPr>
          <p:cNvSpPr txBox="1">
            <a:spLocks/>
          </p:cNvSpPr>
          <p:nvPr/>
        </p:nvSpPr>
        <p:spPr>
          <a:xfrm>
            <a:off x="402771" y="5835533"/>
            <a:ext cx="10869287" cy="79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08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venir"/>
              <a:buChar char="•"/>
              <a:defRPr sz="2800" b="0" i="0" u="none" strike="noStrike" cap="none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venir"/>
              <a:buChar char="o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venir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o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8636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Request for Comment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 (RFC):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Resource Introspection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inspec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/issues/3165)</a:t>
            </a:r>
          </a:p>
          <a:p>
            <a:pPr marL="86360" indent="0" algn="r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8636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35846A-3842-8749-AECA-5397A2BB5971}"/>
              </a:ext>
            </a:extLst>
          </p:cNvPr>
          <p:cNvCxnSpPr>
            <a:cxnSpLocks/>
          </p:cNvCxnSpPr>
          <p:nvPr/>
        </p:nvCxnSpPr>
        <p:spPr>
          <a:xfrm>
            <a:off x="410193" y="5771787"/>
            <a:ext cx="1137161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3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C1BF-D9C7-754F-85E4-6888F1D2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git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6E5D-CC9C-8648-8BA3-5ED566BAB8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describe git do</a:t>
            </a:r>
          </a:p>
          <a:p>
            <a:r>
              <a:rPr lang="en-US" sz="2400" dirty="0"/>
              <a:t>  its(:version) { should eq('2.20.1') }</a:t>
            </a:r>
          </a:p>
          <a:p>
            <a:r>
              <a:rPr lang="en-US" sz="2400" dirty="0"/>
              <a:t>end</a:t>
            </a:r>
          </a:p>
          <a:p>
            <a:endParaRPr lang="en-US" sz="20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545C-BC3F-7B46-BA2D-84E7281812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./git/controls/</a:t>
            </a:r>
            <a:r>
              <a:rPr lang="en-US" dirty="0" err="1"/>
              <a:t>example.rb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28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22A6-CEA2-7348-9CB4-70A248CB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for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0C43-922B-C24E-9B45-DF1396C6AD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...</a:t>
            </a:r>
          </a:p>
          <a:p>
            <a:r>
              <a:rPr lang="en-US" sz="2400" dirty="0"/>
              <a:t>...</a:t>
            </a:r>
          </a:p>
          <a:p>
            <a:r>
              <a:rPr lang="en-US" sz="2400" dirty="0"/>
              <a:t>undefined local variable or method `git' for #&lt;#&lt;Class:0x00007f85106e45f0&gt;:0x00007f85106efd10&gt; (</a:t>
            </a:r>
            <a:r>
              <a:rPr lang="en-US" sz="2400" dirty="0" err="1"/>
              <a:t>NameError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DA400-2F79-8244-9E9D-BDDA50198E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inspec</a:t>
            </a:r>
            <a:r>
              <a:rPr lang="en-US" dirty="0"/>
              <a:t> exec .</a:t>
            </a:r>
          </a:p>
        </p:txBody>
      </p:sp>
    </p:spTree>
    <p:extLst>
      <p:ext uri="{BB962C8B-B14F-4D97-AF65-F5344CB8AC3E}">
        <p14:creationId xmlns:p14="http://schemas.microsoft.com/office/powerpoint/2010/main" val="183841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C1BF-D9C7-754F-85E4-6888F1D2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git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6E5D-CC9C-8648-8BA3-5ED566BAB8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class Git &lt; </a:t>
            </a:r>
            <a:r>
              <a:rPr lang="en-US" sz="2400" dirty="0" err="1"/>
              <a:t>Inspec.resource</a:t>
            </a:r>
            <a:r>
              <a:rPr lang="en-US" sz="2400" dirty="0"/>
              <a:t>(1)</a:t>
            </a:r>
          </a:p>
          <a:p>
            <a:r>
              <a:rPr lang="en-US" sz="2400" dirty="0"/>
              <a:t>  name :git</a:t>
            </a:r>
          </a:p>
          <a:p>
            <a:br>
              <a:rPr lang="en-US" sz="2400" dirty="0"/>
            </a:br>
            <a:r>
              <a:rPr lang="en-US" sz="2400" dirty="0"/>
              <a:t>  def version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raw_result</a:t>
            </a:r>
            <a:r>
              <a:rPr lang="en-US" sz="2400" dirty="0"/>
              <a:t> = </a:t>
            </a:r>
            <a:r>
              <a:rPr lang="en-US" sz="2400" dirty="0" err="1"/>
              <a:t>inspec.command</a:t>
            </a:r>
            <a:r>
              <a:rPr lang="en-US" sz="2400" dirty="0"/>
              <a:t>('git --version').</a:t>
            </a:r>
            <a:r>
              <a:rPr lang="en-US" sz="2400" dirty="0" err="1"/>
              <a:t>stdout</a:t>
            </a:r>
            <a:r>
              <a:rPr lang="en-US" sz="2400" dirty="0"/>
              <a:t> </a:t>
            </a:r>
          </a:p>
          <a:p>
            <a:r>
              <a:rPr lang="en-US" sz="2400" dirty="0"/>
              <a:t>    /(\d+\.\d+\.\d+)/.match(</a:t>
            </a:r>
            <a:r>
              <a:rPr lang="en-US" sz="2400" dirty="0" err="1"/>
              <a:t>raw_result</a:t>
            </a:r>
            <a:r>
              <a:rPr lang="en-US" sz="2400" dirty="0"/>
              <a:t>)[1]</a:t>
            </a:r>
          </a:p>
          <a:p>
            <a:r>
              <a:rPr lang="en-US" sz="2400" dirty="0"/>
              <a:t>  end</a:t>
            </a:r>
          </a:p>
          <a:p>
            <a:r>
              <a:rPr lang="en-US" sz="2400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545C-BC3F-7B46-BA2D-84E7281812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./git/libraries/</a:t>
            </a:r>
            <a:r>
              <a:rPr lang="en-US" dirty="0" err="1"/>
              <a:t>git.rb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5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6B52-053C-B34C-9B0E-9B21C0DC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B1B0-B62A-9E40-A8D1-6C9D409F83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Target:  local://</a:t>
            </a:r>
          </a:p>
          <a:p>
            <a:endParaRPr lang="en-US" sz="2400" dirty="0"/>
          </a:p>
          <a:p>
            <a:r>
              <a:rPr lang="en-US" sz="2400" dirty="0"/>
              <a:t>  Command: `git --version`</a:t>
            </a:r>
          </a:p>
          <a:p>
            <a:r>
              <a:rPr lang="en-US" sz="2400" dirty="0"/>
              <a:t>     ✔  </a:t>
            </a:r>
            <a:r>
              <a:rPr lang="en-US" sz="2400" dirty="0" err="1"/>
              <a:t>stdout</a:t>
            </a:r>
            <a:r>
              <a:rPr lang="en-US" sz="2400" dirty="0"/>
              <a:t> should match "2.20.1"</a:t>
            </a:r>
          </a:p>
          <a:p>
            <a:r>
              <a:rPr lang="en-US" sz="2400" dirty="0"/>
              <a:t>  git</a:t>
            </a:r>
          </a:p>
          <a:p>
            <a:r>
              <a:rPr lang="en-US" sz="2400" dirty="0"/>
              <a:t>     ✔  version should eq "2.20.1"</a:t>
            </a:r>
          </a:p>
          <a:p>
            <a:endParaRPr lang="en-US" sz="2400" dirty="0"/>
          </a:p>
          <a:p>
            <a:r>
              <a:rPr lang="en-US" sz="2400" dirty="0"/>
              <a:t>Test Summary: 2 successful, 0 failures, 0 skipped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400A7-984C-DA4F-AFA5-2455E005FC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inspec</a:t>
            </a:r>
            <a:r>
              <a:rPr lang="en-US" dirty="0"/>
              <a:t> exec .</a:t>
            </a:r>
          </a:p>
        </p:txBody>
      </p:sp>
    </p:spTree>
    <p:extLst>
      <p:ext uri="{BB962C8B-B14F-4D97-AF65-F5344CB8AC3E}">
        <p14:creationId xmlns:p14="http://schemas.microsoft.com/office/powerpoint/2010/main" val="3100349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C1BF-D9C7-754F-85E4-6888F1D2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git Control with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6E5D-CC9C-8648-8BA3-5ED566BAB8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describe git('/</a:t>
            </a:r>
            <a:r>
              <a:rPr lang="en-US" sz="2400" dirty="0" err="1"/>
              <a:t>usr</a:t>
            </a:r>
            <a:r>
              <a:rPr lang="en-US" sz="2400" dirty="0"/>
              <a:t>/bin/git') do</a:t>
            </a:r>
          </a:p>
          <a:p>
            <a:r>
              <a:rPr lang="en-US" sz="2400" dirty="0"/>
              <a:t>  its(:version) { should eq('2.20.1') }</a:t>
            </a:r>
          </a:p>
          <a:p>
            <a:r>
              <a:rPr lang="en-US" sz="2400" dirty="0"/>
              <a:t>end</a:t>
            </a:r>
          </a:p>
          <a:p>
            <a:endParaRPr lang="en-US" sz="20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545C-BC3F-7B46-BA2D-84E7281812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./git/controls/</a:t>
            </a:r>
            <a:r>
              <a:rPr lang="en-US" dirty="0" err="1"/>
              <a:t>example.rb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5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C1BF-D9C7-754F-85E4-6888F1D2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git Resource to Accept a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6E5D-CC9C-8648-8BA3-5ED566BAB8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class Git &lt; </a:t>
            </a:r>
            <a:r>
              <a:rPr lang="en-US" sz="2400" dirty="0" err="1"/>
              <a:t>Inspec.resource</a:t>
            </a:r>
            <a:r>
              <a:rPr lang="en-US" sz="2400" dirty="0"/>
              <a:t>(1)</a:t>
            </a:r>
          </a:p>
          <a:p>
            <a:r>
              <a:rPr lang="en-US" sz="2400" dirty="0"/>
              <a:t>  name :git</a:t>
            </a:r>
          </a:p>
          <a:p>
            <a:br>
              <a:rPr lang="en-US" sz="2400" dirty="0"/>
            </a:br>
            <a:r>
              <a:rPr lang="en-US" sz="2400" dirty="0"/>
              <a:t>  def initialize(</a:t>
            </a:r>
            <a:r>
              <a:rPr lang="en-US" sz="2400" i="1" dirty="0" err="1"/>
              <a:t>patH</a:t>
            </a:r>
            <a:r>
              <a:rPr lang="en-US" sz="2400" dirty="0"/>
              <a:t>)</a:t>
            </a:r>
          </a:p>
          <a:p>
            <a:r>
              <a:rPr lang="en-US" sz="2400" dirty="0"/>
              <a:t>    @path = path</a:t>
            </a:r>
          </a:p>
          <a:p>
            <a:r>
              <a:rPr lang="en-US" sz="2400" dirty="0"/>
              <a:t>  end</a:t>
            </a:r>
          </a:p>
          <a:p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err="1"/>
              <a:t>attr_reader</a:t>
            </a:r>
            <a:r>
              <a:rPr lang="en-US" sz="2400" dirty="0"/>
              <a:t> :path</a:t>
            </a:r>
          </a:p>
          <a:p>
            <a:r>
              <a:rPr lang="en-US" sz="2400" dirty="0"/>
              <a:t>  # 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545C-BC3F-7B46-BA2D-84E7281812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./git/libraries/</a:t>
            </a:r>
            <a:r>
              <a:rPr lang="en-US" dirty="0" err="1"/>
              <a:t>git.rb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C1BF-D9C7-754F-85E4-6888F1D2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git Resource to Accept a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6E5D-CC9C-8648-8BA3-5ED566BAB8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class Git &lt; </a:t>
            </a:r>
            <a:r>
              <a:rPr lang="en-US" sz="2400" dirty="0" err="1"/>
              <a:t>Inspec.resource</a:t>
            </a:r>
            <a:r>
              <a:rPr lang="en-US" sz="2400" dirty="0"/>
              <a:t>(1)</a:t>
            </a:r>
          </a:p>
          <a:p>
            <a:r>
              <a:rPr lang="en-US" sz="2400" dirty="0"/>
              <a:t>  # ...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err="1"/>
              <a:t>attr_reader</a:t>
            </a:r>
            <a:r>
              <a:rPr lang="en-US" sz="2400" dirty="0"/>
              <a:t> :path</a:t>
            </a:r>
          </a:p>
          <a:p>
            <a:br>
              <a:rPr lang="en-US" sz="2400" dirty="0"/>
            </a:br>
            <a:r>
              <a:rPr lang="en-US" sz="2400" dirty="0"/>
              <a:t>  def version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raw_result</a:t>
            </a:r>
            <a:r>
              <a:rPr lang="en-US" sz="2400" dirty="0"/>
              <a:t> = </a:t>
            </a:r>
            <a:r>
              <a:rPr lang="en-US" sz="2400" dirty="0" err="1"/>
              <a:t>inspec.command</a:t>
            </a:r>
            <a:r>
              <a:rPr lang="en-US" sz="2400" dirty="0"/>
              <a:t>("#{path} --version")...</a:t>
            </a:r>
          </a:p>
          <a:p>
            <a:r>
              <a:rPr lang="en-US" sz="2400" dirty="0"/>
              <a:t>    /(\d+\.\d+\.\d+)/.match(</a:t>
            </a:r>
            <a:r>
              <a:rPr lang="en-US" sz="2400" dirty="0" err="1"/>
              <a:t>raw_result</a:t>
            </a:r>
            <a:r>
              <a:rPr lang="en-US" sz="2400" dirty="0"/>
              <a:t>)[1]</a:t>
            </a:r>
          </a:p>
          <a:p>
            <a:r>
              <a:rPr lang="en-US" sz="2400" dirty="0"/>
              <a:t>  end</a:t>
            </a:r>
          </a:p>
          <a:p>
            <a:r>
              <a:rPr lang="en-US" sz="2400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545C-BC3F-7B46-BA2D-84E7281812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./git/libraries/</a:t>
            </a:r>
            <a:r>
              <a:rPr lang="en-US" dirty="0" err="1"/>
              <a:t>git.rb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99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19DD-5D68-7145-A1F9-33D163F8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3C85FB-4395-134D-B009-F2EA84AD7595}"/>
              </a:ext>
            </a:extLst>
          </p:cNvPr>
          <p:cNvSpPr/>
          <p:nvPr/>
        </p:nvSpPr>
        <p:spPr bwMode="auto">
          <a:xfrm>
            <a:off x="1036034" y="1792780"/>
            <a:ext cx="868361" cy="868361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01C8B-1809-3A48-B832-F2284C84C527}"/>
              </a:ext>
            </a:extLst>
          </p:cNvPr>
          <p:cNvSpPr/>
          <p:nvPr/>
        </p:nvSpPr>
        <p:spPr bwMode="auto">
          <a:xfrm>
            <a:off x="1036037" y="2849246"/>
            <a:ext cx="868361" cy="86836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263081-870B-374C-BE00-90BD36C82EB5}"/>
              </a:ext>
            </a:extLst>
          </p:cNvPr>
          <p:cNvSpPr/>
          <p:nvPr/>
        </p:nvSpPr>
        <p:spPr bwMode="auto">
          <a:xfrm>
            <a:off x="1036036" y="3905712"/>
            <a:ext cx="868361" cy="868361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7EA60F-0149-FA4F-B62F-E414A447D335}"/>
              </a:ext>
            </a:extLst>
          </p:cNvPr>
          <p:cNvSpPr/>
          <p:nvPr/>
        </p:nvSpPr>
        <p:spPr bwMode="auto">
          <a:xfrm>
            <a:off x="1036034" y="4956638"/>
            <a:ext cx="868361" cy="868361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2D62E5-F908-5B45-8B84-5619F00B988D}"/>
              </a:ext>
            </a:extLst>
          </p:cNvPr>
          <p:cNvSpPr txBox="1"/>
          <p:nvPr/>
        </p:nvSpPr>
        <p:spPr bwMode="white">
          <a:xfrm>
            <a:off x="2056794" y="4008642"/>
            <a:ext cx="9501687" cy="60960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Verify that the implementation meets the desired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B8E2B-2D3B-1746-BE0D-924B750A9651}"/>
              </a:ext>
            </a:extLst>
          </p:cNvPr>
          <p:cNvSpPr txBox="1"/>
          <p:nvPr/>
        </p:nvSpPr>
        <p:spPr bwMode="white">
          <a:xfrm>
            <a:off x="2056793" y="2921228"/>
            <a:ext cx="9501689" cy="60960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Implement the 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00FBA-6976-6A48-B756-6C398F5FB4D2}"/>
              </a:ext>
            </a:extLst>
          </p:cNvPr>
          <p:cNvSpPr txBox="1"/>
          <p:nvPr/>
        </p:nvSpPr>
        <p:spPr bwMode="white">
          <a:xfrm>
            <a:off x="2056793" y="1901805"/>
            <a:ext cx="9501689" cy="60960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Define a test that expresses the desired 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8AA91-7C42-4E4A-8159-7CB0BE62BC04}"/>
              </a:ext>
            </a:extLst>
          </p:cNvPr>
          <p:cNvSpPr txBox="1"/>
          <p:nvPr/>
        </p:nvSpPr>
        <p:spPr bwMode="white">
          <a:xfrm>
            <a:off x="2056795" y="5065292"/>
            <a:ext cx="8965882" cy="60960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87554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E32A-5768-2442-9DCE-2620B286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Pry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CD08-23AA-A347-9B6B-8A64FBE72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Enables you to interrogate the execution flow at breakpoints.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r>
              <a:rPr lang="en-US" dirty="0"/>
              <a:t>Useful Commands: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8B8DF-75D2-9246-A5CD-0493F23EC687}"/>
              </a:ext>
            </a:extLst>
          </p:cNvPr>
          <p:cNvSpPr txBox="1">
            <a:spLocks/>
          </p:cNvSpPr>
          <p:nvPr/>
        </p:nvSpPr>
        <p:spPr>
          <a:xfrm>
            <a:off x="469252" y="2136370"/>
            <a:ext cx="11253496" cy="955959"/>
          </a:xfrm>
          <a:prstGeom prst="rect">
            <a:avLst/>
          </a:prstGeom>
          <a:solidFill>
            <a:srgbClr val="2A213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venir Book"/>
                <a:ea typeface="Arial"/>
                <a:cs typeface="Avenir Book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 'pry'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binding.pry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D14336-707C-6846-B2AD-A9791809F9C5}"/>
              </a:ext>
            </a:extLst>
          </p:cNvPr>
          <p:cNvSpPr txBox="1">
            <a:spLocks/>
          </p:cNvSpPr>
          <p:nvPr/>
        </p:nvSpPr>
        <p:spPr>
          <a:xfrm>
            <a:off x="402771" y="5835533"/>
            <a:ext cx="10869287" cy="79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08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venir"/>
              <a:buChar char="•"/>
              <a:defRPr sz="2800" b="0" i="0" u="none" strike="noStrike" cap="none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venir"/>
              <a:buChar char="o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venir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o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8636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Learn more: https://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pryrepl.org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CEFCD4-7008-E742-81C7-D67E534E445B}"/>
              </a:ext>
            </a:extLst>
          </p:cNvPr>
          <p:cNvCxnSpPr>
            <a:cxnSpLocks/>
          </p:cNvCxnSpPr>
          <p:nvPr/>
        </p:nvCxnSpPr>
        <p:spPr>
          <a:xfrm>
            <a:off x="410193" y="5771787"/>
            <a:ext cx="1137161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6127-1379-8147-ABD5-A7FD726D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Examination of the command Resource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F107A-CC93-AA42-AC8B-8622BE4A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1199213"/>
            <a:ext cx="11290300" cy="50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14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E32A-5768-2442-9DCE-2620B286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 - Trimming 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CD08-23AA-A347-9B6B-8A64FBE72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63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output ".strip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"output"</a:t>
            </a:r>
          </a:p>
          <a:p>
            <a:pPr marL="863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output ".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"output "</a:t>
            </a:r>
          </a:p>
          <a:p>
            <a:pPr marL="863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output ".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 output"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D14336-707C-6846-B2AD-A9791809F9C5}"/>
              </a:ext>
            </a:extLst>
          </p:cNvPr>
          <p:cNvSpPr txBox="1">
            <a:spLocks/>
          </p:cNvSpPr>
          <p:nvPr/>
        </p:nvSpPr>
        <p:spPr>
          <a:xfrm>
            <a:off x="402771" y="5835533"/>
            <a:ext cx="10869287" cy="79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08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venir"/>
              <a:buChar char="•"/>
              <a:defRPr sz="2800" b="0" i="0" u="none" strike="noStrike" cap="none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venir"/>
              <a:buChar char="o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venir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o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8636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Learn more: https://ruby-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doc.org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/core-2.6.2/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String.html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CEFCD4-7008-E742-81C7-D67E534E445B}"/>
              </a:ext>
            </a:extLst>
          </p:cNvPr>
          <p:cNvCxnSpPr>
            <a:cxnSpLocks/>
          </p:cNvCxnSpPr>
          <p:nvPr/>
        </p:nvCxnSpPr>
        <p:spPr>
          <a:xfrm>
            <a:off x="410193" y="5771787"/>
            <a:ext cx="1137161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57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E32A-5768-2442-9DCE-2620B286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Substrings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CD08-23AA-A347-9B6B-8A64FBE72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63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"git version 2.20.1 (Apple Git-117)"</a:t>
            </a:r>
          </a:p>
          <a:p>
            <a:pPr marL="863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result[12..17]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2.20.1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863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result[12,6]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2.20.1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8636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D14336-707C-6846-B2AD-A9791809F9C5}"/>
              </a:ext>
            </a:extLst>
          </p:cNvPr>
          <p:cNvSpPr txBox="1">
            <a:spLocks/>
          </p:cNvSpPr>
          <p:nvPr/>
        </p:nvSpPr>
        <p:spPr>
          <a:xfrm>
            <a:off x="402771" y="5835533"/>
            <a:ext cx="10869287" cy="79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08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venir"/>
              <a:buChar char="•"/>
              <a:defRPr sz="2800" b="0" i="0" u="none" strike="noStrike" cap="none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venir"/>
              <a:buChar char="o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venir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o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8636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Learn more: https://ruby-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doc.org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/core-2.6.2/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String.html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CEFCD4-7008-E742-81C7-D67E534E445B}"/>
              </a:ext>
            </a:extLst>
          </p:cNvPr>
          <p:cNvCxnSpPr>
            <a:cxnSpLocks/>
          </p:cNvCxnSpPr>
          <p:nvPr/>
        </p:nvCxnSpPr>
        <p:spPr>
          <a:xfrm>
            <a:off x="410193" y="5771787"/>
            <a:ext cx="1137161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773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E32A-5768-2442-9DCE-2620B286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Tokenization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CD08-23AA-A347-9B6B-8A64FBE72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63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"git version 2.20.1 (Apple Git-117)"</a:t>
            </a:r>
          </a:p>
          <a:p>
            <a:pPr marL="8636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 ')  # [ 'git', 'version', '2.20.1',</a:t>
            </a:r>
          </a:p>
          <a:p>
            <a:pPr marL="8636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# [ 'git', 'version', '2.20.1',</a:t>
            </a:r>
          </a:p>
          <a:p>
            <a:pPr marL="863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D14336-707C-6846-B2AD-A9791809F9C5}"/>
              </a:ext>
            </a:extLst>
          </p:cNvPr>
          <p:cNvSpPr txBox="1">
            <a:spLocks/>
          </p:cNvSpPr>
          <p:nvPr/>
        </p:nvSpPr>
        <p:spPr>
          <a:xfrm>
            <a:off x="402771" y="5835533"/>
            <a:ext cx="10869287" cy="79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08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venir"/>
              <a:buChar char="•"/>
              <a:defRPr sz="2800" b="0" i="0" u="none" strike="noStrike" cap="none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venir"/>
              <a:buChar char="o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venir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o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8636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Learn more: https://ruby-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doc.org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/core-2.6.2/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String.html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CEFCD4-7008-E742-81C7-D67E534E445B}"/>
              </a:ext>
            </a:extLst>
          </p:cNvPr>
          <p:cNvCxnSpPr>
            <a:cxnSpLocks/>
          </p:cNvCxnSpPr>
          <p:nvPr/>
        </p:nvCxnSpPr>
        <p:spPr>
          <a:xfrm>
            <a:off x="410193" y="5771787"/>
            <a:ext cx="1137161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2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E32A-5768-2442-9DCE-2620B286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CD08-23AA-A347-9B6B-8A64FBE72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"git version 2.20.1 (Apple Git-117)"</a:t>
            </a:r>
          </a:p>
          <a:p>
            <a:pPr marL="8636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/(\d+\.\d+\.\d+)/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version: '2.20.1' }</a:t>
            </a:r>
            <a:endParaRPr lang="en-US" dirty="0"/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r>
              <a:rPr lang="en-US" dirty="0"/>
              <a:t>We used: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Avenir Book" panose="02000503020000020003" pitchFamily="2" charset="0"/>
                <a:cs typeface="Courier New" panose="02070309020205020404" pitchFamily="49" charset="0"/>
              </a:rPr>
              <a:t>any digit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Avenir Book" panose="02000503020000020003" pitchFamily="2" charset="0"/>
                <a:cs typeface="Courier New" panose="02070309020205020404" pitchFamily="49" charset="0"/>
              </a:rPr>
              <a:t>literal period (as a period means match any </a:t>
            </a:r>
            <a:r>
              <a:rPr lang="en-US" b="1" dirty="0" err="1">
                <a:latin typeface="Avenir Book" panose="02000503020000020003" pitchFamily="2" charset="0"/>
                <a:cs typeface="Courier New" panose="02070309020205020404" pitchFamily="49" charset="0"/>
              </a:rPr>
              <a:t>charater</a:t>
            </a:r>
            <a:r>
              <a:rPr lang="en-US" b="1" dirty="0">
                <a:latin typeface="Avenir Book" panose="02000503020000020003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Avenir Book" panose="02000503020000020003" pitchFamily="2" charset="0"/>
                <a:cs typeface="Courier New" panose="02070309020205020404" pitchFamily="49" charset="0"/>
              </a:rPr>
              <a:t>suffix to say 1 or more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(&lt;name&gt;REGEX)</a:t>
            </a:r>
            <a:r>
              <a:rPr lang="en-US" dirty="0">
                <a:latin typeface="Avenir Book" panose="02000503020000020003" pitchFamily="2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Avenir Book" panose="02000503020000020003" pitchFamily="2" charset="0"/>
                <a:cs typeface="Courier New" panose="02070309020205020404" pitchFamily="49" charset="0"/>
              </a:rPr>
              <a:t>to create a named group  </a:t>
            </a:r>
          </a:p>
          <a:p>
            <a:pPr marL="8636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D14336-707C-6846-B2AD-A9791809F9C5}"/>
              </a:ext>
            </a:extLst>
          </p:cNvPr>
          <p:cNvSpPr txBox="1">
            <a:spLocks/>
          </p:cNvSpPr>
          <p:nvPr/>
        </p:nvSpPr>
        <p:spPr>
          <a:xfrm>
            <a:off x="402771" y="5835533"/>
            <a:ext cx="10869287" cy="79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08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venir"/>
              <a:buChar char="•"/>
              <a:defRPr sz="2800" b="0" i="0" u="none" strike="noStrike" cap="none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venir"/>
              <a:buChar char="o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venir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o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venir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Char char="•"/>
              <a:def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8636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Learn more: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https://rubular.com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or talk with @</a:t>
            </a:r>
            <a:r>
              <a:rPr lang="en-US" sz="2400" dirty="0" err="1"/>
              <a:t>nellshamrell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CEFCD4-7008-E742-81C7-D67E534E445B}"/>
              </a:ext>
            </a:extLst>
          </p:cNvPr>
          <p:cNvCxnSpPr>
            <a:cxnSpLocks/>
          </p:cNvCxnSpPr>
          <p:nvPr/>
        </p:nvCxnSpPr>
        <p:spPr>
          <a:xfrm>
            <a:off x="410193" y="5771787"/>
            <a:ext cx="1137161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31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FBE7-5D23-6642-874C-C89F16E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D1E6-40BD-F341-951B-83FF8F426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Motivation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Find the </a:t>
            </a:r>
            <a:r>
              <a:rPr lang="en-US" dirty="0" err="1"/>
              <a:t>InSpec</a:t>
            </a:r>
            <a:r>
              <a:rPr lang="en-US" dirty="0"/>
              <a:t> Version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resource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git_repo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git_config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Summary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8E1585-D486-0F4D-B3EA-CA47EB59C553}"/>
              </a:ext>
            </a:extLst>
          </p:cNvPr>
          <p:cNvCxnSpPr>
            <a:cxnSpLocks/>
          </p:cNvCxnSpPr>
          <p:nvPr/>
        </p:nvCxnSpPr>
        <p:spPr>
          <a:xfrm>
            <a:off x="5918662" y="2028305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71E3AD-16E4-404D-A5C4-D5D8A3562A35}"/>
              </a:ext>
            </a:extLst>
          </p:cNvPr>
          <p:cNvCxnSpPr>
            <a:cxnSpLocks/>
          </p:cNvCxnSpPr>
          <p:nvPr/>
        </p:nvCxnSpPr>
        <p:spPr>
          <a:xfrm>
            <a:off x="5918534" y="4674522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30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8391-3A61-F747-93F6-C28EB936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2604AE-0C28-994B-AB8E-7F7B1A0108B8}"/>
              </a:ext>
            </a:extLst>
          </p:cNvPr>
          <p:cNvSpPr/>
          <p:nvPr/>
        </p:nvSpPr>
        <p:spPr>
          <a:xfrm>
            <a:off x="11394917" y="5928549"/>
            <a:ext cx="1128651" cy="11286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37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FBE7-5D23-6642-874C-C89F16E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D1E6-40BD-F341-951B-83FF8F426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Motivation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Find the </a:t>
            </a:r>
            <a:r>
              <a:rPr lang="en-US" dirty="0" err="1"/>
              <a:t>InSpec</a:t>
            </a:r>
            <a:r>
              <a:rPr lang="en-US" dirty="0"/>
              <a:t> Version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resource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git_repo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git_config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Summary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8E1585-D486-0F4D-B3EA-CA47EB59C553}"/>
              </a:ext>
            </a:extLst>
          </p:cNvPr>
          <p:cNvCxnSpPr>
            <a:cxnSpLocks/>
          </p:cNvCxnSpPr>
          <p:nvPr/>
        </p:nvCxnSpPr>
        <p:spPr>
          <a:xfrm>
            <a:off x="5918662" y="2028305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71E3AD-16E4-404D-A5C4-D5D8A3562A35}"/>
              </a:ext>
            </a:extLst>
          </p:cNvPr>
          <p:cNvCxnSpPr>
            <a:cxnSpLocks/>
          </p:cNvCxnSpPr>
          <p:nvPr/>
        </p:nvCxnSpPr>
        <p:spPr>
          <a:xfrm>
            <a:off x="5918534" y="4674522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60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8391-3A61-F747-93F6-C28EB936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Demonstration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9EAD54-8414-814F-BF12-E7AD727560F6}"/>
              </a:ext>
            </a:extLst>
          </p:cNvPr>
          <p:cNvSpPr/>
          <p:nvPr/>
        </p:nvSpPr>
        <p:spPr>
          <a:xfrm>
            <a:off x="11394917" y="5928549"/>
            <a:ext cx="1128651" cy="11286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39978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FBE7-5D23-6642-874C-C89F16E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D1E6-40BD-F341-951B-83FF8F426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Motivation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Find the </a:t>
            </a:r>
            <a:r>
              <a:rPr lang="en-US" dirty="0" err="1"/>
              <a:t>InSpec</a:t>
            </a:r>
            <a:r>
              <a:rPr lang="en-US" dirty="0"/>
              <a:t> Version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resource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git_repo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git_config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Summary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8E1585-D486-0F4D-B3EA-CA47EB59C553}"/>
              </a:ext>
            </a:extLst>
          </p:cNvPr>
          <p:cNvCxnSpPr>
            <a:cxnSpLocks/>
          </p:cNvCxnSpPr>
          <p:nvPr/>
        </p:nvCxnSpPr>
        <p:spPr>
          <a:xfrm>
            <a:off x="5918662" y="2028305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71E3AD-16E4-404D-A5C4-D5D8A3562A35}"/>
              </a:ext>
            </a:extLst>
          </p:cNvPr>
          <p:cNvCxnSpPr>
            <a:cxnSpLocks/>
          </p:cNvCxnSpPr>
          <p:nvPr/>
        </p:nvCxnSpPr>
        <p:spPr>
          <a:xfrm>
            <a:off x="5918534" y="4674522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79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163C-0DA4-2348-AB91-5D3DA63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72A66-662E-AB41-8537-858FCECED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InSpec</a:t>
            </a:r>
            <a:r>
              <a:rPr lang="en-US" dirty="0"/>
              <a:t> documentation – https://</a:t>
            </a:r>
            <a:r>
              <a:rPr lang="en-US" b="1" dirty="0" err="1"/>
              <a:t>docs.inspec.io</a:t>
            </a:r>
            <a:endParaRPr lang="en-US" b="1" dirty="0"/>
          </a:p>
          <a:p>
            <a:r>
              <a:rPr lang="en-US" dirty="0"/>
              <a:t>Learn Chef Rally tracks/modules - "C</a:t>
            </a:r>
            <a:r>
              <a:rPr lang="en-US" b="1" dirty="0"/>
              <a:t>ompliance Automation"</a:t>
            </a:r>
          </a:p>
          <a:p>
            <a:r>
              <a:rPr lang="en-US" dirty="0" err="1"/>
              <a:t>InSpec</a:t>
            </a:r>
            <a:r>
              <a:rPr lang="en-US" dirty="0"/>
              <a:t> source code –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inspec</a:t>
            </a:r>
            <a:r>
              <a:rPr lang="en-US" dirty="0"/>
              <a:t>/</a:t>
            </a:r>
            <a:r>
              <a:rPr lang="en-US" dirty="0" err="1"/>
              <a:t>inspec</a:t>
            </a:r>
            <a:endParaRPr lang="en-US" dirty="0"/>
          </a:p>
          <a:p>
            <a:r>
              <a:rPr lang="en-US" dirty="0"/>
              <a:t>Chef Community Slack - #</a:t>
            </a:r>
            <a:r>
              <a:rPr lang="en-US" dirty="0" err="1"/>
              <a:t>inspec</a:t>
            </a:r>
            <a:endParaRPr lang="en-US" dirty="0"/>
          </a:p>
          <a:p>
            <a:pPr marL="863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6127-1379-8147-ABD5-A7FD726D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CA113-2086-3149-A905-B0A9BA74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0" y="1175650"/>
            <a:ext cx="5235943" cy="5001300"/>
          </a:xfrm>
        </p:spPr>
        <p:txBody>
          <a:bodyPr anchor="ctr"/>
          <a:lstStyle/>
          <a:p>
            <a:r>
              <a:rPr lang="en-US" dirty="0"/>
              <a:t>Do you understand how this works?</a:t>
            </a:r>
          </a:p>
          <a:p>
            <a:endParaRPr lang="en-US" dirty="0"/>
          </a:p>
          <a:p>
            <a:r>
              <a:rPr lang="en-US" dirty="0"/>
              <a:t>Would you feel confident troubleshooting an issue?</a:t>
            </a:r>
          </a:p>
          <a:p>
            <a:pPr marL="86360" indent="0">
              <a:buNone/>
            </a:pPr>
            <a:endParaRPr lang="en-US" dirty="0"/>
          </a:p>
          <a:p>
            <a:r>
              <a:rPr lang="en-US" dirty="0"/>
              <a:t>Would you feel confident making a change?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F107A-CC93-AA42-AC8B-8622BE4AF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74"/>
          <a:stretch/>
        </p:blipFill>
        <p:spPr>
          <a:xfrm>
            <a:off x="413855" y="1175650"/>
            <a:ext cx="5693229" cy="4851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072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163C-0DA4-2348-AB91-5D3DA63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Lynn Frank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8BA7-914F-A04D-B999-083940835B33}"/>
              </a:ext>
            </a:extLst>
          </p:cNvPr>
          <p:cNvSpPr txBox="1"/>
          <p:nvPr/>
        </p:nvSpPr>
        <p:spPr>
          <a:xfrm>
            <a:off x="1640378" y="4163485"/>
            <a:ext cx="4455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@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burtlo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@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burtlo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@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lynnvfrank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0F468-3BD5-384D-8362-1CB2E81B2E53}"/>
              </a:ext>
            </a:extLst>
          </p:cNvPr>
          <p:cNvSpPr txBox="1"/>
          <p:nvPr/>
        </p:nvSpPr>
        <p:spPr>
          <a:xfrm>
            <a:off x="402771" y="4140131"/>
            <a:ext cx="2406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GitHub</a:t>
            </a:r>
          </a:p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Slack</a:t>
            </a:r>
          </a:p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Twitter</a:t>
            </a:r>
          </a:p>
          <a:p>
            <a:endParaRPr lang="en-US" sz="40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91BDFF-DECE-BA48-9763-96CCD5759A45}"/>
              </a:ext>
            </a:extLst>
          </p:cNvPr>
          <p:cNvCxnSpPr>
            <a:cxnSpLocks/>
          </p:cNvCxnSpPr>
          <p:nvPr/>
        </p:nvCxnSpPr>
        <p:spPr>
          <a:xfrm>
            <a:off x="532015" y="3857105"/>
            <a:ext cx="1103930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94F27-62C5-9F48-BDF4-DA8ED92E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316" y="1108101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0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B09B-9195-4343-B9DE-0B31E0D8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Ohbye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8E4F4C-5594-4849-AD0D-CFC5871E1947}"/>
              </a:ext>
            </a:extLst>
          </p:cNvPr>
          <p:cNvSpPr/>
          <p:nvPr/>
        </p:nvSpPr>
        <p:spPr>
          <a:xfrm>
            <a:off x="3975868" y="3874718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github.com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burtlo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ohbye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61BF4-CB1C-7643-BA20-C8AFAB5BAD73}"/>
              </a:ext>
            </a:extLst>
          </p:cNvPr>
          <p:cNvSpPr/>
          <p:nvPr/>
        </p:nvSpPr>
        <p:spPr>
          <a:xfrm>
            <a:off x="2213365" y="5810947"/>
            <a:ext cx="776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Collect </a:t>
            </a:r>
            <a:r>
              <a:rPr lang="en-US" sz="2400" i="1" dirty="0" err="1">
                <a:solidFill>
                  <a:schemeClr val="bg1"/>
                </a:solidFill>
              </a:rPr>
              <a:t>ohai</a:t>
            </a:r>
            <a:r>
              <a:rPr lang="en-US" sz="2400" i="1" dirty="0">
                <a:solidFill>
                  <a:schemeClr val="bg1"/>
                </a:solidFill>
              </a:rPr>
              <a:t> details from the comfort of your workstation</a:t>
            </a:r>
          </a:p>
        </p:txBody>
      </p:sp>
    </p:spTree>
    <p:extLst>
      <p:ext uri="{BB962C8B-B14F-4D97-AF65-F5344CB8AC3E}">
        <p14:creationId xmlns:p14="http://schemas.microsoft.com/office/powerpoint/2010/main" val="2530968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B09B-9195-4343-B9DE-0B31E0D8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chefspec-ohai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8E4F4C-5594-4849-AD0D-CFC5871E1947}"/>
              </a:ext>
            </a:extLst>
          </p:cNvPr>
          <p:cNvSpPr/>
          <p:nvPr/>
        </p:nvSpPr>
        <p:spPr>
          <a:xfrm>
            <a:off x="3436458" y="3874718"/>
            <a:ext cx="5319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github.com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burtlo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chefspec-ohai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61BF4-CB1C-7643-BA20-C8AFAB5BAD73}"/>
              </a:ext>
            </a:extLst>
          </p:cNvPr>
          <p:cNvSpPr/>
          <p:nvPr/>
        </p:nvSpPr>
        <p:spPr>
          <a:xfrm>
            <a:off x="4189068" y="5810947"/>
            <a:ext cx="3813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Unit test your </a:t>
            </a:r>
            <a:r>
              <a:rPr lang="en-US" sz="2400" i="1" dirty="0" err="1">
                <a:solidFill>
                  <a:schemeClr val="bg1"/>
                </a:solidFill>
              </a:rPr>
              <a:t>ohai</a:t>
            </a:r>
            <a:r>
              <a:rPr lang="en-US" sz="2400" i="1" dirty="0">
                <a:solidFill>
                  <a:schemeClr val="bg1"/>
                </a:solidFill>
              </a:rPr>
              <a:t> plugins</a:t>
            </a:r>
          </a:p>
        </p:txBody>
      </p:sp>
    </p:spTree>
    <p:extLst>
      <p:ext uri="{BB962C8B-B14F-4D97-AF65-F5344CB8AC3E}">
        <p14:creationId xmlns:p14="http://schemas.microsoft.com/office/powerpoint/2010/main" val="2104590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E5B-7E45-8A4E-8E0F-F2B8E907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54DC1-9FBA-344C-8F7A-CE50C70D9FB3}"/>
              </a:ext>
            </a:extLst>
          </p:cNvPr>
          <p:cNvSpPr/>
          <p:nvPr/>
        </p:nvSpPr>
        <p:spPr>
          <a:xfrm>
            <a:off x="9610468" y="3852233"/>
            <a:ext cx="2178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</a:rPr>
              <a:t>Synthwave</a:t>
            </a:r>
            <a:r>
              <a:rPr lang="en-US" sz="2400" dirty="0">
                <a:solidFill>
                  <a:schemeClr val="bg1"/>
                </a:solidFill>
              </a:rPr>
              <a:t> '84</a:t>
            </a:r>
          </a:p>
        </p:txBody>
      </p:sp>
    </p:spTree>
    <p:extLst>
      <p:ext uri="{BB962C8B-B14F-4D97-AF65-F5344CB8AC3E}">
        <p14:creationId xmlns:p14="http://schemas.microsoft.com/office/powerpoint/2010/main" val="255441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6127-1379-8147-ABD5-A7FD726D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CA113-2086-3149-A905-B0A9BA74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0" y="1175650"/>
            <a:ext cx="5235942" cy="5001300"/>
          </a:xfrm>
        </p:spPr>
        <p:txBody>
          <a:bodyPr anchor="ctr"/>
          <a:lstStyle/>
          <a:p>
            <a:r>
              <a:rPr lang="en-US" dirty="0"/>
              <a:t>Could you explain how this works?</a:t>
            </a:r>
          </a:p>
          <a:p>
            <a:endParaRPr lang="en-US" dirty="0"/>
          </a:p>
          <a:p>
            <a:r>
              <a:rPr lang="en-US" dirty="0"/>
              <a:t>Could you explain troubleshooting an issue?</a:t>
            </a:r>
          </a:p>
          <a:p>
            <a:pPr marL="86360" indent="0">
              <a:buNone/>
            </a:pPr>
            <a:endParaRPr lang="en-US" dirty="0"/>
          </a:p>
          <a:p>
            <a:r>
              <a:rPr lang="en-US" dirty="0"/>
              <a:t>Could you explain how to make a change?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F107A-CC93-AA42-AC8B-8622BE4AF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74"/>
          <a:stretch/>
        </p:blipFill>
        <p:spPr>
          <a:xfrm>
            <a:off x="413855" y="1175650"/>
            <a:ext cx="5693229" cy="4851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41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FBE7-5D23-6642-874C-C89F16E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D1E6-40BD-F341-951B-83FF8F426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Motivation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Find the </a:t>
            </a:r>
            <a:r>
              <a:rPr lang="en-US" dirty="0" err="1"/>
              <a:t>InSpec</a:t>
            </a:r>
            <a:r>
              <a:rPr lang="en-US" dirty="0"/>
              <a:t> Version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resource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git_repo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Create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git_config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resource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Summary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8E1585-D486-0F4D-B3EA-CA47EB59C553}"/>
              </a:ext>
            </a:extLst>
          </p:cNvPr>
          <p:cNvCxnSpPr>
            <a:cxnSpLocks/>
          </p:cNvCxnSpPr>
          <p:nvPr/>
        </p:nvCxnSpPr>
        <p:spPr>
          <a:xfrm>
            <a:off x="5918662" y="2028305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71E3AD-16E4-404D-A5C4-D5D8A3562A35}"/>
              </a:ext>
            </a:extLst>
          </p:cNvPr>
          <p:cNvCxnSpPr>
            <a:cxnSpLocks/>
          </p:cNvCxnSpPr>
          <p:nvPr/>
        </p:nvCxnSpPr>
        <p:spPr>
          <a:xfrm>
            <a:off x="5918534" y="4674522"/>
            <a:ext cx="58706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8E81-CA2E-3D41-A8B3-F41CFEDC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a better maintainer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5AC8-FB75-E241-A37B-D51CD7F81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Learning how a resource is constructed will assist you in verifying, troubleshooting, and authoring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45697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8E81-CA2E-3D41-A8B3-F41CFEDC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a better maintainer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5AC8-FB75-E241-A37B-D51CD7F81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Learning how a resource is constructed will assist you in verifying, troubleshooting, and authoring resources.</a:t>
            </a:r>
          </a:p>
          <a:p>
            <a:endParaRPr lang="en-US" dirty="0"/>
          </a:p>
          <a:p>
            <a:pPr marL="86360" indent="0">
              <a:buNone/>
            </a:pPr>
            <a:r>
              <a:rPr lang="en-US" dirty="0"/>
              <a:t>Bring clarity to your profiles to assist every consumer of the documentation created by </a:t>
            </a:r>
            <a:r>
              <a:rPr lang="en-US" dirty="0" err="1"/>
              <a:t>InSpec</a:t>
            </a:r>
            <a:r>
              <a:rPr lang="en-US" dirty="0"/>
              <a:t>.</a:t>
            </a:r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8E81-CA2E-3D41-A8B3-F41CFEDC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a better maintainer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5AC8-FB75-E241-A37B-D51CD7F81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6360" indent="0">
              <a:buNone/>
            </a:pPr>
            <a:r>
              <a:rPr lang="en-US" dirty="0"/>
              <a:t>Learning how a resource is constructed will assist you in verifying, troubleshooting, and authoring resources.</a:t>
            </a:r>
          </a:p>
          <a:p>
            <a:endParaRPr lang="en-US" dirty="0"/>
          </a:p>
          <a:p>
            <a:pPr marL="86360" indent="0">
              <a:buNone/>
            </a:pPr>
            <a:r>
              <a:rPr lang="en-US" dirty="0"/>
              <a:t>Bring clarity to your profiles to assist every consumer of the documentation created by </a:t>
            </a:r>
            <a:r>
              <a:rPr lang="en-US" dirty="0" err="1"/>
              <a:t>InSpec</a:t>
            </a:r>
            <a:r>
              <a:rPr lang="en-US" dirty="0"/>
              <a:t>.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r>
              <a:rPr lang="en-US" dirty="0"/>
              <a:t>By improving your understanding of the underlying constructs that are present in the Ruby programming language</a:t>
            </a:r>
          </a:p>
          <a:p>
            <a:pPr marL="86360" indent="0">
              <a:buNone/>
            </a:pPr>
            <a:endParaRPr lang="en-US" dirty="0"/>
          </a:p>
          <a:p>
            <a:pPr marL="863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B292B"/>
      </a:dk1>
      <a:lt1>
        <a:srgbClr val="FFFFFF"/>
      </a:lt1>
      <a:dk2>
        <a:srgbClr val="0B0A0C"/>
      </a:dk2>
      <a:lt2>
        <a:srgbClr val="EBEEF0"/>
      </a:lt2>
      <a:accent1>
        <a:srgbClr val="FEA300"/>
      </a:accent1>
      <a:accent2>
        <a:srgbClr val="D01640"/>
      </a:accent2>
      <a:accent3>
        <a:srgbClr val="AB50C5"/>
      </a:accent3>
      <a:accent4>
        <a:srgbClr val="02B4E0"/>
      </a:accent4>
      <a:accent5>
        <a:srgbClr val="CEDC01"/>
      </a:accent5>
      <a:accent6>
        <a:srgbClr val="0A0B0A"/>
      </a:accent6>
      <a:hlink>
        <a:srgbClr val="D91743"/>
      </a:hlink>
      <a:folHlink>
        <a:srgbClr val="0AB4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1262</Words>
  <Application>Microsoft Macintosh PowerPoint</Application>
  <PresentationFormat>Widescreen</PresentationFormat>
  <Paragraphs>277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Avenir</vt:lpstr>
      <vt:lpstr>Avenir Book</vt:lpstr>
      <vt:lpstr>Calibri</vt:lpstr>
      <vt:lpstr>Courier New</vt:lpstr>
      <vt:lpstr>Inconsolata</vt:lpstr>
      <vt:lpstr>Wingdings</vt:lpstr>
      <vt:lpstr>Office Theme</vt:lpstr>
      <vt:lpstr>InSpec Yourself Before you Wreck Yourself</vt:lpstr>
      <vt:lpstr>Self-Assessment</vt:lpstr>
      <vt:lpstr>An Examination of the command Resource</vt:lpstr>
      <vt:lpstr>Self-Assessment</vt:lpstr>
      <vt:lpstr>Self-Assessment</vt:lpstr>
      <vt:lpstr>The Agenda</vt:lpstr>
      <vt:lpstr>To be a better maintainer</vt:lpstr>
      <vt:lpstr>To be a better maintainer</vt:lpstr>
      <vt:lpstr>To be a better maintainer</vt:lpstr>
      <vt:lpstr>The Agenda</vt:lpstr>
      <vt:lpstr>InSpec</vt:lpstr>
      <vt:lpstr>InSpec Version</vt:lpstr>
      <vt:lpstr>The Agenda</vt:lpstr>
      <vt:lpstr>InSpec</vt:lpstr>
      <vt:lpstr>Git Version</vt:lpstr>
      <vt:lpstr>Creating a Profile</vt:lpstr>
      <vt:lpstr>Add a command Control</vt:lpstr>
      <vt:lpstr>Scanning with the Profile</vt:lpstr>
      <vt:lpstr>InSpec Language</vt:lpstr>
      <vt:lpstr>InSpec Language</vt:lpstr>
      <vt:lpstr>Add a git Control</vt:lpstr>
      <vt:lpstr>Scan for Failure</vt:lpstr>
      <vt:lpstr>Define a git Resource</vt:lpstr>
      <vt:lpstr>Scan for Success</vt:lpstr>
      <vt:lpstr>The git Control with path</vt:lpstr>
      <vt:lpstr>Update the git Resource to Accept a Path</vt:lpstr>
      <vt:lpstr>Update the git Resource to Accept a Path</vt:lpstr>
      <vt:lpstr>Test Driven Development</vt:lpstr>
      <vt:lpstr>Debugging with Pry</vt:lpstr>
      <vt:lpstr>Strings  - Trimming Space</vt:lpstr>
      <vt:lpstr>Strings - Substrings</vt:lpstr>
      <vt:lpstr>Strings - Tokenization</vt:lpstr>
      <vt:lpstr>Strings - Regular Expressions</vt:lpstr>
      <vt:lpstr>The Agenda</vt:lpstr>
      <vt:lpstr>Live Demonstration</vt:lpstr>
      <vt:lpstr>The Agenda</vt:lpstr>
      <vt:lpstr>Live Demonstration</vt:lpstr>
      <vt:lpstr>The Agenda</vt:lpstr>
      <vt:lpstr>Resources</vt:lpstr>
      <vt:lpstr>Lynn Frank</vt:lpstr>
      <vt:lpstr>PowerPoint Presentation</vt:lpstr>
      <vt:lpstr>Ohbye</vt:lpstr>
      <vt:lpstr>chefspec-ohai</vt:lpstr>
      <vt:lpstr>VSCode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cp:lastModifiedBy>Franklin Webber</cp:lastModifiedBy>
  <cp:revision>67</cp:revision>
  <dcterms:modified xsi:type="dcterms:W3CDTF">2019-05-22T20:28:27Z</dcterms:modified>
</cp:coreProperties>
</file>