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9" r:id="rId15"/>
    <p:sldId id="269" r:id="rId16"/>
    <p:sldId id="270" r:id="rId17"/>
    <p:sldId id="271" r:id="rId18"/>
    <p:sldId id="272" r:id="rId19"/>
    <p:sldId id="278" r:id="rId20"/>
    <p:sldId id="273" r:id="rId21"/>
    <p:sldId id="274" r:id="rId22"/>
    <p:sldId id="275" r:id="rId23"/>
    <p:sldId id="276" r:id="rId24"/>
    <p:sldId id="27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CCB90-3DF8-44BC-B4BF-55207C6C0250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2CD09-4C8B-4F27-B94B-31B3FF2DB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49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CCB90-3DF8-44BC-B4BF-55207C6C0250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2CD09-4C8B-4F27-B94B-31B3FF2DB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8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CCB90-3DF8-44BC-B4BF-55207C6C0250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2CD09-4C8B-4F27-B94B-31B3FF2DB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27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CCB90-3DF8-44BC-B4BF-55207C6C0250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2CD09-4C8B-4F27-B94B-31B3FF2DB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502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CCB90-3DF8-44BC-B4BF-55207C6C0250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2CD09-4C8B-4F27-B94B-31B3FF2DB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8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CCB90-3DF8-44BC-B4BF-55207C6C0250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2CD09-4C8B-4F27-B94B-31B3FF2DB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5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CCB90-3DF8-44BC-B4BF-55207C6C0250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2CD09-4C8B-4F27-B94B-31B3FF2DB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40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CCB90-3DF8-44BC-B4BF-55207C6C0250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2CD09-4C8B-4F27-B94B-31B3FF2DB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62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CCB90-3DF8-44BC-B4BF-55207C6C0250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2CD09-4C8B-4F27-B94B-31B3FF2DB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3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CCB90-3DF8-44BC-B4BF-55207C6C0250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2CD09-4C8B-4F27-B94B-31B3FF2DB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33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CCB90-3DF8-44BC-B4BF-55207C6C0250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2CD09-4C8B-4F27-B94B-31B3FF2DB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1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CCB90-3DF8-44BC-B4BF-55207C6C0250}" type="datetimeFigureOut">
              <a:rPr lang="en-US" smtClean="0"/>
              <a:t>4/22/2018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2CD09-4C8B-4F27-B94B-31B3FF2DB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2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Tandem Ciders</a:t>
            </a:r>
            <a:br>
              <a:rPr lang="en-US" dirty="0" smtClean="0"/>
            </a:br>
            <a:r>
              <a:rPr lang="en-US" dirty="0" smtClean="0"/>
              <a:t>Production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Richard Burton</a:t>
            </a:r>
          </a:p>
          <a:p>
            <a:r>
              <a:rPr lang="en-US" dirty="0" smtClean="0"/>
              <a:t>And </a:t>
            </a:r>
          </a:p>
          <a:p>
            <a:r>
              <a:rPr lang="en-US" dirty="0" smtClean="0"/>
              <a:t>David Burton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78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CidertoRBStorage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RBTransferID</a:t>
            </a:r>
            <a:endParaRPr lang="en-US" dirty="0" smtClean="0"/>
          </a:p>
          <a:p>
            <a:r>
              <a:rPr lang="en-US" dirty="0" err="1" smtClean="0"/>
              <a:t>DateofTransfer</a:t>
            </a:r>
            <a:endParaRPr lang="en-US" dirty="0" smtClean="0"/>
          </a:p>
          <a:p>
            <a:r>
              <a:rPr lang="en-US" dirty="0" err="1" smtClean="0"/>
              <a:t>BottleRunID</a:t>
            </a:r>
            <a:endParaRPr lang="en-US" dirty="0" smtClean="0"/>
          </a:p>
          <a:p>
            <a:r>
              <a:rPr lang="en-US" dirty="0" err="1" smtClean="0"/>
              <a:t>NumberofBottleCases</a:t>
            </a:r>
            <a:endParaRPr lang="en-US" dirty="0" smtClean="0"/>
          </a:p>
          <a:p>
            <a:r>
              <a:rPr lang="en-US" dirty="0" err="1" smtClean="0"/>
              <a:t>KegRunID</a:t>
            </a:r>
            <a:endParaRPr lang="en-US" dirty="0" smtClean="0"/>
          </a:p>
          <a:p>
            <a:r>
              <a:rPr lang="en-US" dirty="0" smtClean="0"/>
              <a:t>Keg1/2s</a:t>
            </a:r>
          </a:p>
          <a:p>
            <a:r>
              <a:rPr lang="en-US" dirty="0" smtClean="0"/>
              <a:t>Keg1/6s</a:t>
            </a:r>
          </a:p>
          <a:p>
            <a:r>
              <a:rPr lang="en-US" dirty="0" err="1" smtClean="0"/>
              <a:t>CanRunID</a:t>
            </a:r>
            <a:endParaRPr lang="en-US" dirty="0" smtClean="0"/>
          </a:p>
          <a:p>
            <a:r>
              <a:rPr lang="en-US" dirty="0" err="1" smtClean="0"/>
              <a:t>NumberofCanCases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285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CidertoLBStorage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LBTranferID</a:t>
            </a:r>
            <a:endParaRPr lang="en-US" dirty="0" smtClean="0"/>
          </a:p>
          <a:p>
            <a:r>
              <a:rPr lang="en-US" dirty="0" err="1" smtClean="0"/>
              <a:t>DateofTransfer</a:t>
            </a:r>
            <a:endParaRPr lang="en-US" dirty="0" smtClean="0"/>
          </a:p>
          <a:p>
            <a:r>
              <a:rPr lang="en-US" dirty="0" err="1" smtClean="0"/>
              <a:t>BottleRunID</a:t>
            </a:r>
            <a:endParaRPr lang="en-US" dirty="0" smtClean="0"/>
          </a:p>
          <a:p>
            <a:r>
              <a:rPr lang="en-US" dirty="0" err="1" smtClean="0"/>
              <a:t>NumberofBottleCases</a:t>
            </a:r>
            <a:endParaRPr lang="en-US" dirty="0" smtClean="0"/>
          </a:p>
          <a:p>
            <a:r>
              <a:rPr lang="en-US" dirty="0" err="1" smtClean="0"/>
              <a:t>KegRunID</a:t>
            </a:r>
            <a:endParaRPr lang="en-US" dirty="0" smtClean="0"/>
          </a:p>
          <a:p>
            <a:r>
              <a:rPr lang="en-US" dirty="0" smtClean="0"/>
              <a:t>Keg1/2s</a:t>
            </a:r>
          </a:p>
          <a:p>
            <a:r>
              <a:rPr lang="en-US" dirty="0" smtClean="0"/>
              <a:t>Keg1/6s</a:t>
            </a:r>
          </a:p>
          <a:p>
            <a:r>
              <a:rPr lang="en-US" dirty="0" err="1" smtClean="0"/>
              <a:t>CanRunID</a:t>
            </a:r>
            <a:endParaRPr lang="en-US" dirty="0" smtClean="0"/>
          </a:p>
          <a:p>
            <a:r>
              <a:rPr lang="en-US" dirty="0" err="1" smtClean="0"/>
              <a:t>NumberofCanCases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4286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CidertoTRBackroom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TRBackroomTransferID</a:t>
            </a:r>
            <a:endParaRPr lang="en-US" dirty="0" smtClean="0"/>
          </a:p>
          <a:p>
            <a:r>
              <a:rPr lang="en-US" dirty="0" err="1" smtClean="0"/>
              <a:t>DateofTransfer</a:t>
            </a:r>
            <a:endParaRPr lang="en-US" dirty="0" smtClean="0"/>
          </a:p>
          <a:p>
            <a:r>
              <a:rPr lang="en-US" dirty="0" err="1" smtClean="0"/>
              <a:t>BottleRunID</a:t>
            </a:r>
            <a:endParaRPr lang="en-US" dirty="0" smtClean="0"/>
          </a:p>
          <a:p>
            <a:r>
              <a:rPr lang="en-US" dirty="0" err="1" smtClean="0"/>
              <a:t>NumberofBottleCases</a:t>
            </a:r>
            <a:endParaRPr lang="en-US" dirty="0" smtClean="0"/>
          </a:p>
          <a:p>
            <a:r>
              <a:rPr lang="en-US" dirty="0" err="1" smtClean="0"/>
              <a:t>KegRunID</a:t>
            </a:r>
            <a:endParaRPr lang="en-US" dirty="0" smtClean="0"/>
          </a:p>
          <a:p>
            <a:r>
              <a:rPr lang="en-US" dirty="0" smtClean="0"/>
              <a:t>Keg1/2s</a:t>
            </a:r>
          </a:p>
          <a:p>
            <a:r>
              <a:rPr lang="en-US" dirty="0" smtClean="0"/>
              <a:t>Keg1/6s</a:t>
            </a:r>
          </a:p>
          <a:p>
            <a:r>
              <a:rPr lang="en-US" dirty="0" err="1" smtClean="0"/>
              <a:t>CanRunID</a:t>
            </a:r>
            <a:endParaRPr lang="en-US" dirty="0" smtClean="0"/>
          </a:p>
          <a:p>
            <a:r>
              <a:rPr lang="en-US" dirty="0" err="1" smtClean="0"/>
              <a:t>NumberofCanCases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705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Fermentors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FermentTankID</a:t>
            </a:r>
            <a:endParaRPr lang="en-US" dirty="0" smtClean="0"/>
          </a:p>
          <a:p>
            <a:r>
              <a:rPr lang="en-US" dirty="0" err="1" smtClean="0"/>
              <a:t>TankDescription</a:t>
            </a:r>
            <a:endParaRPr lang="en-US" dirty="0" smtClean="0"/>
          </a:p>
          <a:p>
            <a:r>
              <a:rPr lang="en-US" dirty="0" err="1" smtClean="0"/>
              <a:t>GallonCap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5028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830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</a:t>
            </a:r>
            <a:endParaRPr 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73" y="4335812"/>
            <a:ext cx="7667625" cy="252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55" y="228600"/>
            <a:ext cx="7010400" cy="4121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6089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1stView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Canned Varieties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366963"/>
            <a:ext cx="4291013" cy="3265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0458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2ndView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Fermenting Batches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438399"/>
            <a:ext cx="4500563" cy="3642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8758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StoredProcedure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/>
              </a:rPr>
              <a:t>To create: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CREATE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PROCEDURE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ViewCannedVarieties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AS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808080"/>
                </a:solidFill>
                <a:latin typeface="Consolas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dbo</a:t>
            </a:r>
            <a:r>
              <a:rPr lang="en-US" sz="2000" dirty="0" err="1" smtClean="0">
                <a:solidFill>
                  <a:srgbClr val="808080"/>
                </a:solidFill>
                <a:latin typeface="Consolas"/>
              </a:rPr>
              <a:t>.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CannedVarieties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GO</a:t>
            </a:r>
            <a:r>
              <a:rPr lang="en-US" sz="2000" dirty="0" smtClean="0">
                <a:solidFill>
                  <a:srgbClr val="808080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  <a:latin typeface="Consolas"/>
              </a:rPr>
              <a:t>To use: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EXEC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ViewCannedVarieties</a:t>
            </a:r>
            <a:r>
              <a:rPr lang="en-US" sz="2000" dirty="0" smtClean="0">
                <a:solidFill>
                  <a:srgbClr val="80808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245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StoredProcedure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022" y="2229312"/>
            <a:ext cx="4291956" cy="3267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7953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 organized our data into 11 different tables:</a:t>
            </a:r>
          </a:p>
          <a:p>
            <a:pPr lvl="1"/>
            <a:r>
              <a:rPr lang="en-US" dirty="0" err="1" smtClean="0"/>
              <a:t>AppleStorage</a:t>
            </a:r>
            <a:endParaRPr lang="en-US" dirty="0" smtClean="0"/>
          </a:p>
          <a:p>
            <a:pPr lvl="1"/>
            <a:r>
              <a:rPr lang="en-US" dirty="0" smtClean="0"/>
              <a:t>Batch</a:t>
            </a:r>
          </a:p>
          <a:p>
            <a:pPr lvl="1"/>
            <a:r>
              <a:rPr lang="en-US" dirty="0" err="1" smtClean="0"/>
              <a:t>CarbTanks</a:t>
            </a:r>
            <a:endParaRPr lang="en-US" dirty="0" smtClean="0"/>
          </a:p>
          <a:p>
            <a:pPr lvl="1"/>
            <a:r>
              <a:rPr lang="en-US" dirty="0" err="1" smtClean="0"/>
              <a:t>CiderBottles</a:t>
            </a:r>
            <a:endParaRPr lang="en-US" dirty="0" smtClean="0"/>
          </a:p>
          <a:p>
            <a:pPr lvl="1"/>
            <a:r>
              <a:rPr lang="en-US" dirty="0" err="1" smtClean="0"/>
              <a:t>CiderCans</a:t>
            </a:r>
            <a:endParaRPr lang="en-US" dirty="0" smtClean="0"/>
          </a:p>
          <a:p>
            <a:pPr lvl="1"/>
            <a:r>
              <a:rPr lang="en-US" dirty="0" err="1" smtClean="0"/>
              <a:t>CiderKegs</a:t>
            </a:r>
            <a:endParaRPr lang="en-US" dirty="0" smtClean="0"/>
          </a:p>
          <a:p>
            <a:pPr lvl="1"/>
            <a:r>
              <a:rPr lang="en-US" dirty="0" err="1" smtClean="0"/>
              <a:t>CidertoLBStorage</a:t>
            </a:r>
            <a:endParaRPr lang="en-US" dirty="0" smtClean="0"/>
          </a:p>
          <a:p>
            <a:pPr lvl="1"/>
            <a:r>
              <a:rPr lang="en-US" dirty="0" err="1" smtClean="0"/>
              <a:t>CidertoRBStorage</a:t>
            </a:r>
            <a:endParaRPr lang="en-US" dirty="0" smtClean="0"/>
          </a:p>
          <a:p>
            <a:pPr lvl="1"/>
            <a:r>
              <a:rPr lang="en-US" dirty="0" err="1" smtClean="0"/>
              <a:t>CidertoTRBackroom</a:t>
            </a:r>
            <a:endParaRPr lang="en-US" dirty="0" smtClean="0"/>
          </a:p>
          <a:p>
            <a:pPr lvl="1"/>
            <a:r>
              <a:rPr lang="en-US" dirty="0" err="1" smtClean="0"/>
              <a:t>CidertoTRDraft</a:t>
            </a:r>
            <a:endParaRPr lang="en-US" dirty="0" smtClean="0"/>
          </a:p>
          <a:p>
            <a:pPr lvl="1"/>
            <a:r>
              <a:rPr lang="en-US" dirty="0" err="1" smtClean="0"/>
              <a:t>Fermentors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16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139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 End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125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37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262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56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AppleStorage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BoxID</a:t>
            </a:r>
            <a:endParaRPr lang="en-US" dirty="0" smtClean="0"/>
          </a:p>
          <a:p>
            <a:r>
              <a:rPr lang="en-US" dirty="0" smtClean="0"/>
              <a:t>Variety</a:t>
            </a:r>
          </a:p>
          <a:p>
            <a:r>
              <a:rPr lang="en-US" dirty="0" smtClean="0"/>
              <a:t>Grower</a:t>
            </a:r>
          </a:p>
          <a:p>
            <a:r>
              <a:rPr lang="en-US" dirty="0" err="1" smtClean="0"/>
              <a:t>DateIN</a:t>
            </a:r>
            <a:endParaRPr lang="en-US" dirty="0" smtClean="0"/>
          </a:p>
          <a:p>
            <a:r>
              <a:rPr lang="en-US" dirty="0" err="1" smtClean="0"/>
              <a:t>DateOUT</a:t>
            </a:r>
            <a:endParaRPr lang="en-US" dirty="0" smtClean="0"/>
          </a:p>
          <a:p>
            <a:r>
              <a:rPr lang="en-US" dirty="0" err="1" smtClean="0"/>
              <a:t>BatchID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9295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BatchID</a:t>
            </a:r>
            <a:endParaRPr lang="en-US" dirty="0" smtClean="0"/>
          </a:p>
          <a:p>
            <a:r>
              <a:rPr lang="en-US" dirty="0" err="1" smtClean="0"/>
              <a:t>CiderType</a:t>
            </a:r>
            <a:endParaRPr lang="en-US" dirty="0" smtClean="0"/>
          </a:p>
          <a:p>
            <a:r>
              <a:rPr lang="en-US" dirty="0" err="1" smtClean="0"/>
              <a:t>GallonsFilled</a:t>
            </a:r>
            <a:endParaRPr lang="en-US" dirty="0" smtClean="0"/>
          </a:p>
          <a:p>
            <a:r>
              <a:rPr lang="en-US" dirty="0" err="1" smtClean="0"/>
              <a:t>FermentTankID</a:t>
            </a:r>
            <a:endParaRPr lang="en-US" dirty="0" smtClean="0"/>
          </a:p>
          <a:p>
            <a:r>
              <a:rPr lang="en-US" dirty="0" err="1" smtClean="0"/>
              <a:t>DateFilled</a:t>
            </a:r>
            <a:endParaRPr lang="en-US" dirty="0" smtClean="0"/>
          </a:p>
          <a:p>
            <a:r>
              <a:rPr lang="en-US" dirty="0" err="1" smtClean="0"/>
              <a:t>CarbTankID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1115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CarbTanks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CarbTankID</a:t>
            </a:r>
            <a:endParaRPr lang="en-US" dirty="0" smtClean="0"/>
          </a:p>
          <a:p>
            <a:r>
              <a:rPr lang="en-US" dirty="0" err="1" smtClean="0"/>
              <a:t>TankDescription</a:t>
            </a:r>
            <a:endParaRPr lang="en-US" dirty="0" smtClean="0"/>
          </a:p>
          <a:p>
            <a:r>
              <a:rPr lang="en-US" dirty="0" err="1" smtClean="0"/>
              <a:t>GallonCap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357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CiderBottles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BottleRunID</a:t>
            </a:r>
            <a:endParaRPr lang="en-US" dirty="0" smtClean="0"/>
          </a:p>
          <a:p>
            <a:r>
              <a:rPr lang="en-US" dirty="0" err="1" smtClean="0"/>
              <a:t>BatchID</a:t>
            </a:r>
            <a:endParaRPr lang="en-US" dirty="0" smtClean="0"/>
          </a:p>
          <a:p>
            <a:r>
              <a:rPr lang="en-US" dirty="0" err="1" smtClean="0"/>
              <a:t>DateBottled</a:t>
            </a:r>
            <a:endParaRPr lang="en-US" dirty="0" smtClean="0"/>
          </a:p>
          <a:p>
            <a:r>
              <a:rPr lang="en-US" dirty="0" smtClean="0"/>
              <a:t>#</a:t>
            </a:r>
            <a:r>
              <a:rPr lang="en-US" dirty="0" err="1" smtClean="0"/>
              <a:t>ofBottles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438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CiderCans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CanRunID</a:t>
            </a:r>
            <a:endParaRPr lang="en-US" dirty="0" smtClean="0"/>
          </a:p>
          <a:p>
            <a:r>
              <a:rPr lang="en-US" dirty="0" err="1" smtClean="0"/>
              <a:t>BatchID</a:t>
            </a:r>
            <a:endParaRPr lang="en-US" dirty="0" smtClean="0"/>
          </a:p>
          <a:p>
            <a:r>
              <a:rPr lang="en-US" dirty="0" err="1" smtClean="0"/>
              <a:t>DateCanned</a:t>
            </a:r>
            <a:endParaRPr lang="en-US" dirty="0" smtClean="0"/>
          </a:p>
          <a:p>
            <a:r>
              <a:rPr lang="en-US" dirty="0" smtClean="0"/>
              <a:t>#</a:t>
            </a:r>
            <a:r>
              <a:rPr lang="en-US" dirty="0" err="1" smtClean="0"/>
              <a:t>ofCanCases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556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CiderKegs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KegRunID</a:t>
            </a:r>
            <a:endParaRPr lang="en-US" dirty="0" smtClean="0"/>
          </a:p>
          <a:p>
            <a:r>
              <a:rPr lang="en-US" dirty="0" err="1" smtClean="0"/>
              <a:t>BatchID</a:t>
            </a:r>
            <a:endParaRPr lang="en-US" dirty="0"/>
          </a:p>
          <a:p>
            <a:r>
              <a:rPr lang="en-US" dirty="0" err="1" smtClean="0"/>
              <a:t>DateKegged</a:t>
            </a:r>
            <a:endParaRPr lang="en-US" dirty="0"/>
          </a:p>
          <a:p>
            <a:r>
              <a:rPr lang="en-US" dirty="0" smtClean="0"/>
              <a:t>#of1/6s</a:t>
            </a:r>
          </a:p>
          <a:p>
            <a:r>
              <a:rPr lang="en-US" dirty="0" smtClean="0"/>
              <a:t>#of1/2s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3997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CidertoTRDraft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TRDraftTransferID</a:t>
            </a:r>
            <a:endParaRPr lang="en-US" dirty="0" smtClean="0"/>
          </a:p>
          <a:p>
            <a:r>
              <a:rPr lang="en-US" dirty="0" err="1" smtClean="0"/>
              <a:t>DateofTransfer</a:t>
            </a:r>
            <a:endParaRPr lang="en-US" dirty="0" smtClean="0"/>
          </a:p>
          <a:p>
            <a:r>
              <a:rPr lang="en-US" dirty="0" err="1" smtClean="0"/>
              <a:t>BatchID</a:t>
            </a:r>
            <a:endParaRPr lang="en-US" dirty="0" smtClean="0"/>
          </a:p>
          <a:p>
            <a:r>
              <a:rPr lang="en-US" dirty="0" err="1" smtClean="0"/>
              <a:t>DraftGallons</a:t>
            </a:r>
            <a:endParaRPr lang="en-US" dirty="0" smtClean="0"/>
          </a:p>
          <a:p>
            <a:r>
              <a:rPr lang="en-US" dirty="0" err="1" smtClean="0"/>
              <a:t>LilwoodyGallons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69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149</Words>
  <Application>Microsoft Office PowerPoint</Application>
  <PresentationFormat>On-screen Show (4:3)</PresentationFormat>
  <Paragraphs>114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Tandem Ciders Production Database</vt:lpstr>
      <vt:lpstr>Content</vt:lpstr>
      <vt:lpstr>AppleStorage</vt:lpstr>
      <vt:lpstr>Batch</vt:lpstr>
      <vt:lpstr>CarbTanks</vt:lpstr>
      <vt:lpstr>CiderBottles</vt:lpstr>
      <vt:lpstr>CiderCans</vt:lpstr>
      <vt:lpstr>CiderKegs</vt:lpstr>
      <vt:lpstr>CidertoTRDraft</vt:lpstr>
      <vt:lpstr>CidertoRBStorage</vt:lpstr>
      <vt:lpstr>CidertoLBStorage</vt:lpstr>
      <vt:lpstr>CidertoTRBackroom</vt:lpstr>
      <vt:lpstr>Fermentors</vt:lpstr>
      <vt:lpstr>Diagram</vt:lpstr>
      <vt:lpstr>Diagram</vt:lpstr>
      <vt:lpstr>1stView</vt:lpstr>
      <vt:lpstr>2ndView</vt:lpstr>
      <vt:lpstr>StoredProcedure</vt:lpstr>
      <vt:lpstr>StoredProcedure</vt:lpstr>
      <vt:lpstr>Design Decisions</vt:lpstr>
      <vt:lpstr>Front End Application</vt:lpstr>
      <vt:lpstr>Improvements</vt:lpstr>
      <vt:lpstr>What We Learned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Tandem Ciders Production Database</dc:title>
  <dc:creator>Bro Dimaggio</dc:creator>
  <cp:lastModifiedBy>Bro Dimaggio</cp:lastModifiedBy>
  <cp:revision>13</cp:revision>
  <dcterms:created xsi:type="dcterms:W3CDTF">2018-04-23T01:05:00Z</dcterms:created>
  <dcterms:modified xsi:type="dcterms:W3CDTF">2018-04-23T01:47:13Z</dcterms:modified>
</cp:coreProperties>
</file>