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5.png" ContentType="image/png"/>
  <Override PartName="/ppt/media/image4.png" ContentType="image/png"/>
  <Override PartName="/ppt/media/image3.png" ContentType="image/png"/>
  <Override PartName="/ppt/media/image1.png" ContentType="image/png"/>
  <Override PartName="/ppt/media/image6.jpeg" ContentType="image/jpeg"/>
  <Override PartName="/ppt/media/image10.jpeg" ContentType="image/jpeg"/>
  <Override PartName="/ppt/media/image11.png" ContentType="image/png"/>
  <Override PartName="/ppt/media/image9.png" ContentType="image/png"/>
  <Override PartName="/ppt/media/image2.png" ContentType="image/png"/>
  <Override PartName="/ppt/media/image8.png" ContentType="image/png"/>
  <Override PartName="/ppt/media/image7.png" ContentType="image/png"/>
  <Override PartName="/ppt/notesSlides/_rels/notesSlide1.xml.rels" ContentType="application/vnd.openxmlformats-package.relationships+xml"/>
  <Override PartName="/ppt/notesSlides/notesSlide1.xml" ContentType="application/vnd.openxmlformats-officedocument.presentationml.notesSlid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5212" cy="428037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41"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42"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&lt;header&gt;</a:t>
            </a:r>
            <a:endParaRPr b="0" lang="en-GB" sz="1400" spc="-1" strike="noStrike">
              <a:latin typeface="Times New Roman"/>
            </a:endParaRPr>
          </a:p>
        </p:txBody>
      </p:sp>
      <p:sp>
        <p:nvSpPr>
          <p:cNvPr id="43"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&lt;date/time&gt;</a:t>
            </a:r>
            <a:endParaRPr b="0" lang="en-GB" sz="1400" spc="-1" strike="noStrike">
              <a:latin typeface="Times New Roman"/>
            </a:endParaRPr>
          </a:p>
        </p:txBody>
      </p:sp>
      <p:sp>
        <p:nvSpPr>
          <p:cNvPr id="44"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&lt;footer&gt;</a:t>
            </a:r>
            <a:endParaRPr b="0" lang="en-GB" sz="1400" spc="-1" strike="noStrike">
              <a:latin typeface="Times New Roman"/>
            </a:endParaRPr>
          </a:p>
        </p:txBody>
      </p:sp>
      <p:sp>
        <p:nvSpPr>
          <p:cNvPr id="4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83B6E08-27B1-40D7-8866-FC57F1188255}"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884760" y="8685360"/>
            <a:ext cx="2969640" cy="45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pPr>
            <a:fld id="{27B9953D-BA25-42C4-81E1-AD4BEC25E84F}" type="slidenum">
              <a:rPr b="0" lang="en-GB" sz="1200" spc="-1" strike="noStrike">
                <a:solidFill>
                  <a:srgbClr val="1badcf"/>
                </a:solidFill>
                <a:latin typeface="Arial"/>
              </a:rPr>
              <a:t>&lt;number&gt;</a:t>
            </a:fld>
            <a:endParaRPr b="0" lang="en-GB" sz="1200" spc="-1" strike="noStrike">
              <a:latin typeface="Arial"/>
            </a:endParaRPr>
          </a:p>
        </p:txBody>
      </p:sp>
      <p:sp>
        <p:nvSpPr>
          <p:cNvPr id="98" name="PlaceHolder 2"/>
          <p:cNvSpPr>
            <a:spLocks noGrp="1"/>
          </p:cNvSpPr>
          <p:nvPr>
            <p:ph type="sldImg"/>
          </p:nvPr>
        </p:nvSpPr>
        <p:spPr>
          <a:xfrm>
            <a:off x="2216160" y="685800"/>
            <a:ext cx="2423520" cy="3426840"/>
          </a:xfrm>
          <a:prstGeom prst="rect">
            <a:avLst/>
          </a:prstGeom>
        </p:spPr>
      </p:sp>
      <p:sp>
        <p:nvSpPr>
          <p:cNvPr id="99" name="PlaceHolder 3"/>
          <p:cNvSpPr>
            <a:spLocks noGrp="1"/>
          </p:cNvSpPr>
          <p:nvPr>
            <p:ph type="body"/>
          </p:nvPr>
        </p:nvSpPr>
        <p:spPr>
          <a:xfrm>
            <a:off x="685800" y="4343400"/>
            <a:ext cx="5484240" cy="4114800"/>
          </a:xfrm>
          <a:prstGeom prst="rect">
            <a:avLst/>
          </a:prstGeom>
        </p:spPr>
        <p:txBody>
          <a:bodyPr lIns="0" rIns="0" tIns="0" bIns="0">
            <a:spAutoFit/>
          </a:bodyP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6"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GB" sz="3200" spc="-1" strike="noStrike">
              <a:latin typeface="Arial"/>
            </a:endParaRPr>
          </a:p>
        </p:txBody>
      </p:sp>
      <p:sp>
        <p:nvSpPr>
          <p:cNvPr id="27"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9"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30"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31"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GB" sz="3200" spc="-1" strike="noStrike">
              <a:latin typeface="Arial"/>
            </a:endParaRPr>
          </a:p>
        </p:txBody>
      </p:sp>
      <p:sp>
        <p:nvSpPr>
          <p:cNvPr id="32" name="PlaceHolder 5"/>
          <p:cNvSpPr>
            <a:spLocks noGrp="1"/>
          </p:cNvSpPr>
          <p:nvPr>
            <p:ph type="body"/>
          </p:nvPr>
        </p:nvSpPr>
        <p:spPr>
          <a:xfrm>
            <a:off x="1547532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34"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GB" sz="3200" spc="-1" strike="noStrike">
              <a:latin typeface="Arial"/>
            </a:endParaRPr>
          </a:p>
        </p:txBody>
      </p:sp>
      <p:sp>
        <p:nvSpPr>
          <p:cNvPr id="35"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GB" sz="3200" spc="-1" strike="noStrike">
              <a:latin typeface="Arial"/>
            </a:endParaRPr>
          </a:p>
        </p:txBody>
      </p:sp>
      <p:sp>
        <p:nvSpPr>
          <p:cNvPr id="36"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GB" sz="3200" spc="-1" strike="noStrike">
              <a:latin typeface="Arial"/>
            </a:endParaRPr>
          </a:p>
        </p:txBody>
      </p:sp>
      <p:sp>
        <p:nvSpPr>
          <p:cNvPr id="37" name="PlaceHolder 5"/>
          <p:cNvSpPr>
            <a:spLocks noGrp="1"/>
          </p:cNvSpPr>
          <p:nvPr>
            <p:ph type="body"/>
          </p:nvPr>
        </p:nvSpPr>
        <p:spPr>
          <a:xfrm>
            <a:off x="1513440" y="22982760"/>
            <a:ext cx="8773560" cy="11841480"/>
          </a:xfrm>
          <a:prstGeom prst="rect">
            <a:avLst/>
          </a:prstGeom>
        </p:spPr>
        <p:txBody>
          <a:bodyPr lIns="0" rIns="0" tIns="0" bIns="0">
            <a:normAutofit/>
          </a:bodyPr>
          <a:p>
            <a:endParaRPr b="0" lang="en-GB" sz="3200" spc="-1" strike="noStrike">
              <a:latin typeface="Arial"/>
            </a:endParaRPr>
          </a:p>
        </p:txBody>
      </p:sp>
      <p:sp>
        <p:nvSpPr>
          <p:cNvPr id="38"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GB" sz="3200" spc="-1" strike="noStrike">
              <a:latin typeface="Arial"/>
            </a:endParaRPr>
          </a:p>
        </p:txBody>
      </p:sp>
      <p:sp>
        <p:nvSpPr>
          <p:cNvPr id="39" name="PlaceHolder 7"/>
          <p:cNvSpPr>
            <a:spLocks noGrp="1"/>
          </p:cNvSpPr>
          <p:nvPr>
            <p:ph type="body"/>
          </p:nvPr>
        </p:nvSpPr>
        <p:spPr>
          <a:xfrm>
            <a:off x="19938600" y="22982760"/>
            <a:ext cx="877356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5" name="PlaceHolder 2"/>
          <p:cNvSpPr>
            <a:spLocks noGrp="1"/>
          </p:cNvSpPr>
          <p:nvPr>
            <p:ph type="subTitle"/>
          </p:nvPr>
        </p:nvSpPr>
        <p:spPr>
          <a:xfrm>
            <a:off x="1513440" y="10015920"/>
            <a:ext cx="27247320" cy="24825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9"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GB" sz="3200" spc="-1" strike="noStrike">
              <a:latin typeface="Arial"/>
            </a:endParaRPr>
          </a:p>
        </p:txBody>
      </p:sp>
      <p:sp>
        <p:nvSpPr>
          <p:cNvPr id="10"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513440" y="1707840"/>
            <a:ext cx="27247320" cy="331344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14"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15"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GB" sz="3200" spc="-1" strike="noStrike">
              <a:latin typeface="Arial"/>
            </a:endParaRPr>
          </a:p>
        </p:txBody>
      </p:sp>
      <p:sp>
        <p:nvSpPr>
          <p:cNvPr id="16"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18"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GB" sz="3200" spc="-1" strike="noStrike">
              <a:latin typeface="Arial"/>
            </a:endParaRPr>
          </a:p>
        </p:txBody>
      </p:sp>
      <p:sp>
        <p:nvSpPr>
          <p:cNvPr id="19"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20"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13440" y="1707840"/>
            <a:ext cx="27247320" cy="7147800"/>
          </a:xfrm>
          <a:prstGeom prst="rect">
            <a:avLst/>
          </a:prstGeom>
        </p:spPr>
        <p:txBody>
          <a:bodyPr lIns="0" rIns="0" tIns="0" bIns="0" anchor="ctr">
            <a:spAutoFit/>
          </a:bodyPr>
          <a:p>
            <a:pPr algn="ctr"/>
            <a:endParaRPr b="0" lang="en-GB" sz="4400" spc="-1" strike="noStrike">
              <a:latin typeface="Arial"/>
            </a:endParaRPr>
          </a:p>
        </p:txBody>
      </p:sp>
      <p:sp>
        <p:nvSpPr>
          <p:cNvPr id="22"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23"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24"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6"/>
        </a:solidFill>
      </p:bgPr>
    </p:bg>
    <p:spTree>
      <p:nvGrpSpPr>
        <p:cNvPr id="1" name=""/>
        <p:cNvGrpSpPr/>
        <p:nvPr/>
      </p:nvGrpSpPr>
      <p:grpSpPr>
        <a:xfrm>
          <a:off x="0" y="0"/>
          <a:ext cx="0" cy="0"/>
          <a:chOff x="0" y="0"/>
          <a:chExt cx="0" cy="0"/>
        </a:xfrm>
      </p:grpSpPr>
      <p:sp>
        <p:nvSpPr>
          <p:cNvPr id="0" name="CustomShape 1"/>
          <p:cNvSpPr/>
          <p:nvPr/>
        </p:nvSpPr>
        <p:spPr>
          <a:xfrm>
            <a:off x="0" y="0"/>
            <a:ext cx="30273120" cy="5471640"/>
          </a:xfrm>
          <a:prstGeom prst="rect">
            <a:avLst/>
          </a:prstGeom>
          <a:solidFill>
            <a:srgbClr val="002336"/>
          </a:solidFill>
          <a:ln>
            <a:noFill/>
          </a:ln>
        </p:spPr>
        <p:style>
          <a:lnRef idx="0"/>
          <a:fillRef idx="0"/>
          <a:effectRef idx="0"/>
          <a:fontRef idx="minor"/>
        </p:style>
      </p:sp>
      <p:sp>
        <p:nvSpPr>
          <p:cNvPr id="1" name="CustomShape 2"/>
          <p:cNvSpPr/>
          <p:nvPr/>
        </p:nvSpPr>
        <p:spPr>
          <a:xfrm>
            <a:off x="477720" y="6248520"/>
            <a:ext cx="29222280" cy="35622720"/>
          </a:xfrm>
          <a:prstGeom prst="rect">
            <a:avLst/>
          </a:prstGeom>
          <a:solidFill>
            <a:srgbClr val="808080"/>
          </a:solidFill>
          <a:ln cap="sq" w="9360">
            <a:solidFill>
              <a:srgbClr val="002336"/>
            </a:solidFill>
            <a:miter/>
          </a:ln>
        </p:spPr>
        <p:style>
          <a:lnRef idx="0"/>
          <a:fillRef idx="0"/>
          <a:effectRef idx="0"/>
          <a:fontRef idx="minor"/>
        </p:style>
      </p:sp>
      <p:sp>
        <p:nvSpPr>
          <p:cNvPr id="2" name="CustomShape 3"/>
          <p:cNvSpPr/>
          <p:nvPr/>
        </p:nvSpPr>
        <p:spPr>
          <a:xfrm>
            <a:off x="0" y="0"/>
            <a:ext cx="30273120" cy="42801480"/>
          </a:xfrm>
          <a:prstGeom prst="rect">
            <a:avLst/>
          </a:prstGeom>
          <a:noFill/>
          <a:ln>
            <a:noFill/>
          </a:ln>
        </p:spPr>
        <p:style>
          <a:lnRef idx="0"/>
          <a:fillRef idx="0"/>
          <a:effectRef idx="0"/>
          <a:fontRef idx="minor"/>
        </p:style>
      </p:sp>
      <p:sp>
        <p:nvSpPr>
          <p:cNvPr id="3" name="CustomShape 4"/>
          <p:cNvSpPr/>
          <p:nvPr/>
        </p:nvSpPr>
        <p:spPr>
          <a:xfrm>
            <a:off x="477720" y="42244920"/>
            <a:ext cx="3306240" cy="153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74880" rIns="74880" tIns="37440" bIns="37440">
            <a:spAutoFit/>
          </a:bodyPr>
          <a:p>
            <a:pPr>
              <a:lnSpc>
                <a:spcPct val="65000"/>
              </a:lnSpc>
              <a:spcBef>
                <a:spcPts val="499"/>
              </a:spcBef>
            </a:pPr>
            <a:r>
              <a:rPr b="1" lang="en-GB" sz="800" spc="-1" strike="noStrike">
                <a:solidFill>
                  <a:srgbClr val="002336"/>
                </a:solidFill>
                <a:latin typeface="Arial"/>
                <a:ea typeface="MS PGothic"/>
              </a:rPr>
              <a:t>Poster template by ResearchPosters.co.za</a:t>
            </a:r>
            <a:endParaRPr b="0" lang="en-GB" sz="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eg"/><Relationship Id="rId11" Type="http://schemas.openxmlformats.org/officeDocument/2006/relationships/image" Target="../media/image11.png"/><Relationship Id="rId12" Type="http://schemas.openxmlformats.org/officeDocument/2006/relationships/slideLayout" Target="../slideLayouts/slideLayout1.xml"/><Relationship Id="rId1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1008000" y="31788000"/>
            <a:ext cx="8207640" cy="5543640"/>
          </a:xfrm>
          <a:prstGeom prst="rect">
            <a:avLst/>
          </a:prstGeom>
          <a:solidFill>
            <a:srgbClr val="ffffff"/>
          </a:solidFill>
          <a:ln w="38160">
            <a:solidFill>
              <a:srgbClr val="000000"/>
            </a:solidFill>
            <a:round/>
          </a:ln>
        </p:spPr>
        <p:style>
          <a:lnRef idx="0"/>
          <a:fillRef idx="0"/>
          <a:effectRef idx="0"/>
          <a:fontRef idx="minor"/>
        </p:style>
      </p:sp>
      <p:sp>
        <p:nvSpPr>
          <p:cNvPr id="47" name="CustomShape 2"/>
          <p:cNvSpPr/>
          <p:nvPr/>
        </p:nvSpPr>
        <p:spPr>
          <a:xfrm>
            <a:off x="683280" y="27059400"/>
            <a:ext cx="14148360" cy="398916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ffffff"/>
              </a:buClr>
              <a:buSzPct val="50000"/>
              <a:buFont typeface="Wingdings" charset="2"/>
              <a:buChar char=""/>
            </a:pPr>
            <a:r>
              <a:rPr b="0" lang="en-GB" sz="3200" spc="-1" strike="noStrike">
                <a:solidFill>
                  <a:srgbClr val="ffffff"/>
                </a:solidFill>
                <a:latin typeface="Arial"/>
                <a:ea typeface="DejaVu Sans"/>
              </a:rPr>
              <a:t>Immunova supplies four algorithms for automated gating:</a:t>
            </a:r>
            <a:endParaRPr b="0" lang="en-GB" sz="3200" spc="-1" strike="noStrike">
              <a:latin typeface="Arial"/>
            </a:endParaRPr>
          </a:p>
          <a:p>
            <a:pPr marL="216000" indent="-214920">
              <a:lnSpc>
                <a:spcPct val="100000"/>
              </a:lnSpc>
              <a:buClr>
                <a:srgbClr val="ffffff"/>
              </a:buClr>
              <a:buSzPct val="50000"/>
              <a:buFont typeface="Wingdings" charset="2"/>
              <a:buChar char=""/>
            </a:pPr>
            <a:r>
              <a:rPr b="1" lang="en-GB" sz="3200" spc="-1" strike="noStrike">
                <a:solidFill>
                  <a:srgbClr val="ffffff"/>
                </a:solidFill>
                <a:latin typeface="Arial"/>
                <a:ea typeface="DejaVu Sans"/>
              </a:rPr>
              <a:t>Gaussian mixture models (Fig 2A)</a:t>
            </a:r>
            <a:r>
              <a:rPr b="0" lang="en-GB" sz="3200" spc="-1" strike="noStrike">
                <a:solidFill>
                  <a:srgbClr val="ffffff"/>
                </a:solidFill>
                <a:latin typeface="Arial"/>
                <a:ea typeface="DejaVu Sans"/>
              </a:rPr>
              <a:t> – probabilistic and influenced by a user supplied confidence interval.</a:t>
            </a:r>
            <a:endParaRPr b="0" lang="en-GB" sz="3200" spc="-1" strike="noStrike">
              <a:latin typeface="Arial"/>
            </a:endParaRPr>
          </a:p>
          <a:p>
            <a:pPr marL="216000" indent="-214920">
              <a:lnSpc>
                <a:spcPct val="100000"/>
              </a:lnSpc>
              <a:buClr>
                <a:srgbClr val="ffffff"/>
              </a:buClr>
              <a:buSzPct val="50000"/>
              <a:buFont typeface="Wingdings" charset="2"/>
              <a:buChar char=""/>
            </a:pPr>
            <a:r>
              <a:rPr b="1" lang="en-GB" sz="3200" spc="-1" strike="noStrike">
                <a:solidFill>
                  <a:srgbClr val="ffffff"/>
                </a:solidFill>
                <a:latin typeface="Arial"/>
                <a:ea typeface="DejaVu Sans"/>
              </a:rPr>
              <a:t>DBSCAN &amp; HDBSCAN (Fig 2B)</a:t>
            </a:r>
            <a:r>
              <a:rPr b="0" i="1" lang="en-GB" sz="3200" spc="-1" strike="noStrike">
                <a:solidFill>
                  <a:srgbClr val="ffffff"/>
                </a:solidFill>
                <a:latin typeface="Arial"/>
                <a:ea typeface="DejaVu Sans"/>
              </a:rPr>
              <a:t> –</a:t>
            </a:r>
            <a:r>
              <a:rPr b="0" lang="en-GB" sz="3200" spc="-1" strike="noStrike">
                <a:solidFill>
                  <a:srgbClr val="ffffff"/>
                </a:solidFill>
                <a:latin typeface="Arial"/>
                <a:ea typeface="DejaVu Sans"/>
              </a:rPr>
              <a:t> density based clustering; DBSCAN is sensitive to choice of hyperparameters, HDBSCAN  is less sensitive but is slower.</a:t>
            </a:r>
            <a:endParaRPr b="0" lang="en-GB" sz="3200" spc="-1" strike="noStrike">
              <a:latin typeface="Arial"/>
            </a:endParaRPr>
          </a:p>
          <a:p>
            <a:pPr marL="216000" indent="-214920">
              <a:lnSpc>
                <a:spcPct val="100000"/>
              </a:lnSpc>
              <a:buClr>
                <a:srgbClr val="ffffff"/>
              </a:buClr>
              <a:buSzPct val="50000"/>
              <a:buFont typeface="Wingdings" charset="2"/>
              <a:buChar char=""/>
            </a:pPr>
            <a:r>
              <a:rPr b="1" lang="en-GB" sz="3200" spc="-1" strike="noStrike">
                <a:solidFill>
                  <a:srgbClr val="ffffff"/>
                </a:solidFill>
                <a:latin typeface="Arial"/>
                <a:ea typeface="DejaVu Sans"/>
              </a:rPr>
              <a:t>Density Threshold (Fig 2C) –</a:t>
            </a:r>
            <a:r>
              <a:rPr b="0" lang="en-GB" sz="3200" spc="-1" strike="noStrike">
                <a:solidFill>
                  <a:srgbClr val="ffffff"/>
                </a:solidFill>
                <a:latin typeface="Arial"/>
                <a:ea typeface="DejaVu Sans"/>
              </a:rPr>
              <a:t> models the properties of 1-dimensional KDE using a peak finding algorithm and local minima calculation.</a:t>
            </a:r>
            <a:endParaRPr b="0" lang="en-GB" sz="3200" spc="-1" strike="noStrike">
              <a:latin typeface="Arial"/>
            </a:endParaRPr>
          </a:p>
        </p:txBody>
      </p:sp>
      <p:pic>
        <p:nvPicPr>
          <p:cNvPr id="48" name="" descr=""/>
          <p:cNvPicPr/>
          <p:nvPr/>
        </p:nvPicPr>
        <p:blipFill>
          <a:blip r:embed="rId1"/>
          <a:stretch/>
        </p:blipFill>
        <p:spPr>
          <a:xfrm>
            <a:off x="24720120" y="27342000"/>
            <a:ext cx="4643280" cy="4481280"/>
          </a:xfrm>
          <a:prstGeom prst="rect">
            <a:avLst/>
          </a:prstGeom>
          <a:ln w="38160">
            <a:solidFill>
              <a:srgbClr val="000000"/>
            </a:solidFill>
            <a:round/>
          </a:ln>
        </p:spPr>
      </p:pic>
      <p:pic>
        <p:nvPicPr>
          <p:cNvPr id="49" name="" descr=""/>
          <p:cNvPicPr/>
          <p:nvPr/>
        </p:nvPicPr>
        <p:blipFill>
          <a:blip r:embed="rId2"/>
          <a:stretch/>
        </p:blipFill>
        <p:spPr>
          <a:xfrm>
            <a:off x="15329520" y="20894760"/>
            <a:ext cx="9328680" cy="6428520"/>
          </a:xfrm>
          <a:prstGeom prst="rect">
            <a:avLst/>
          </a:prstGeom>
          <a:ln w="38160">
            <a:solidFill>
              <a:srgbClr val="000000"/>
            </a:solidFill>
            <a:round/>
          </a:ln>
        </p:spPr>
      </p:pic>
      <p:sp>
        <p:nvSpPr>
          <p:cNvPr id="50" name="CustomShape 3"/>
          <p:cNvSpPr/>
          <p:nvPr/>
        </p:nvSpPr>
        <p:spPr>
          <a:xfrm>
            <a:off x="24694920" y="25703280"/>
            <a:ext cx="4668480" cy="1637280"/>
          </a:xfrm>
          <a:prstGeom prst="rect">
            <a:avLst/>
          </a:prstGeom>
          <a:solidFill>
            <a:srgbClr val="ffffff"/>
          </a:solidFill>
          <a:ln w="38160">
            <a:solidFill>
              <a:srgbClr val="000000"/>
            </a:solidFill>
            <a:round/>
          </a:ln>
        </p:spPr>
        <p:style>
          <a:lnRef idx="0"/>
          <a:fillRef idx="0"/>
          <a:effectRef idx="0"/>
          <a:fontRef idx="minor"/>
        </p:style>
      </p:sp>
      <p:sp>
        <p:nvSpPr>
          <p:cNvPr id="51" name="CustomShape 4"/>
          <p:cNvSpPr/>
          <p:nvPr/>
        </p:nvSpPr>
        <p:spPr>
          <a:xfrm>
            <a:off x="235440" y="245160"/>
            <a:ext cx="22947120" cy="5082840"/>
          </a:xfrm>
          <a:prstGeom prst="rect">
            <a:avLst/>
          </a:prstGeom>
          <a:noFill/>
          <a:ln>
            <a:noFill/>
          </a:ln>
        </p:spPr>
        <p:style>
          <a:lnRef idx="0"/>
          <a:fillRef idx="0"/>
          <a:effectRef idx="0"/>
          <a:fontRef idx="minor"/>
        </p:style>
        <p:txBody>
          <a:bodyPr lIns="74880" rIns="74880" tIns="37440" bIns="37440">
            <a:spAutoFit/>
          </a:bodyPr>
          <a:p>
            <a:pPr>
              <a:lnSpc>
                <a:spcPct val="100000"/>
              </a:lnSpc>
              <a:spcBef>
                <a:spcPts val="1196"/>
              </a:spcBef>
            </a:pPr>
            <a:r>
              <a:rPr b="1" lang="en-GB" sz="6600" spc="-1" strike="noStrike">
                <a:solidFill>
                  <a:srgbClr val="e8f0f8"/>
                </a:solidFill>
                <a:latin typeface="Arial"/>
                <a:ea typeface="MS PGothic"/>
              </a:rPr>
              <a:t>Immunova:</a:t>
            </a:r>
            <a:r>
              <a:rPr b="0" lang="en-GB" sz="6600" spc="-1" strike="noStrike">
                <a:solidFill>
                  <a:srgbClr val="e8f0f8"/>
                </a:solidFill>
                <a:latin typeface="Arial"/>
                <a:ea typeface="MS PGothic"/>
              </a:rPr>
              <a:t> a novel approach to analyse high dimensional flow cytometry data</a:t>
            </a:r>
            <a:r>
              <a:rPr b="0" lang="en-GB" sz="5400" spc="-1" strike="noStrike">
                <a:solidFill>
                  <a:srgbClr val="e8f0f8"/>
                </a:solidFill>
                <a:latin typeface="Arial"/>
                <a:ea typeface="MS PGothic"/>
              </a:rPr>
              <a:t>​</a:t>
            </a:r>
            <a:endParaRPr b="0" lang="en-GB" sz="5400" spc="-1" strike="noStrike">
              <a:latin typeface="Arial"/>
            </a:endParaRPr>
          </a:p>
          <a:p>
            <a:pPr>
              <a:lnSpc>
                <a:spcPct val="100000"/>
              </a:lnSpc>
              <a:spcBef>
                <a:spcPts val="567"/>
              </a:spcBef>
            </a:pPr>
            <a:r>
              <a:rPr b="1" lang="en-GB" sz="3600" spc="-1" strike="noStrike">
                <a:solidFill>
                  <a:srgbClr val="e8f0f8"/>
                </a:solidFill>
                <a:latin typeface="Arial Black"/>
                <a:ea typeface="MS PGothic"/>
              </a:rPr>
              <a:t>Ross J Burton</a:t>
            </a:r>
            <a:r>
              <a:rPr b="1" lang="en-GB" sz="3600" spc="-1" strike="noStrike" baseline="33000">
                <a:solidFill>
                  <a:srgbClr val="e8f0f8"/>
                </a:solidFill>
                <a:latin typeface="Arial Black"/>
                <a:ea typeface="MS PGothic"/>
              </a:rPr>
              <a:t>1</a:t>
            </a:r>
            <a:r>
              <a:rPr b="1" lang="en-GB" sz="3600" spc="-1" strike="noStrike">
                <a:solidFill>
                  <a:srgbClr val="e8f0f8"/>
                </a:solidFill>
                <a:latin typeface="Arial Black"/>
                <a:ea typeface="MS PGothic"/>
              </a:rPr>
              <a:t>, Simone Cuff</a:t>
            </a:r>
            <a:r>
              <a:rPr b="1" lang="en-GB" sz="3600" spc="-1" strike="noStrike" baseline="33000">
                <a:solidFill>
                  <a:srgbClr val="e8f0f8"/>
                </a:solidFill>
                <a:latin typeface="Arial Black"/>
                <a:ea typeface="MS PGothic"/>
              </a:rPr>
              <a:t>1</a:t>
            </a:r>
            <a:r>
              <a:rPr b="1" lang="en-GB" sz="3600" spc="-1" strike="noStrike">
                <a:solidFill>
                  <a:srgbClr val="e8f0f8"/>
                </a:solidFill>
                <a:latin typeface="Arial Black"/>
                <a:ea typeface="MS PGothic"/>
              </a:rPr>
              <a:t>, Peter Ghazal</a:t>
            </a:r>
            <a:r>
              <a:rPr b="1" lang="en-GB" sz="3600" spc="-1" strike="noStrike" baseline="33000">
                <a:solidFill>
                  <a:srgbClr val="e8f0f8"/>
                </a:solidFill>
                <a:latin typeface="Arial Black"/>
                <a:ea typeface="MS PGothic"/>
              </a:rPr>
              <a:t>2</a:t>
            </a:r>
            <a:r>
              <a:rPr b="1" lang="en-GB" sz="3600" spc="-1" strike="noStrike">
                <a:solidFill>
                  <a:srgbClr val="e8f0f8"/>
                </a:solidFill>
                <a:latin typeface="Arial Black"/>
                <a:ea typeface="MS PGothic"/>
              </a:rPr>
              <a:t>, Matthew Morgan</a:t>
            </a:r>
            <a:r>
              <a:rPr b="1" lang="en-GB" sz="3600" spc="-1" strike="noStrike" baseline="33000">
                <a:solidFill>
                  <a:srgbClr val="e8f0f8"/>
                </a:solidFill>
                <a:latin typeface="Arial Black"/>
                <a:ea typeface="MS PGothic"/>
              </a:rPr>
              <a:t>1,3</a:t>
            </a:r>
            <a:r>
              <a:rPr b="1" lang="en-GB" sz="3600" spc="-1" strike="noStrike">
                <a:solidFill>
                  <a:srgbClr val="e8f0f8"/>
                </a:solidFill>
                <a:latin typeface="Arial Black"/>
                <a:ea typeface="MS PGothic"/>
              </a:rPr>
              <a:t>, Andreas Artemiou</a:t>
            </a:r>
            <a:r>
              <a:rPr b="1" lang="en-GB" sz="3600" spc="-1" strike="noStrike" baseline="33000">
                <a:solidFill>
                  <a:srgbClr val="e8f0f8"/>
                </a:solidFill>
                <a:latin typeface="Arial Black"/>
                <a:ea typeface="MS PGothic"/>
              </a:rPr>
              <a:t>4</a:t>
            </a:r>
            <a:r>
              <a:rPr b="1" lang="en-GB" sz="3600" spc="-1" strike="noStrike">
                <a:solidFill>
                  <a:srgbClr val="e8f0f8"/>
                </a:solidFill>
                <a:latin typeface="Arial Black"/>
                <a:ea typeface="MS PGothic"/>
              </a:rPr>
              <a:t>, and Matthias Eberl</a:t>
            </a:r>
            <a:r>
              <a:rPr b="1" lang="en-GB" sz="3600" spc="-1" strike="noStrike" baseline="33000">
                <a:solidFill>
                  <a:srgbClr val="e8f0f8"/>
                </a:solidFill>
                <a:latin typeface="Arial Black"/>
                <a:ea typeface="MS PGothic"/>
              </a:rPr>
              <a:t>1,2​</a:t>
            </a:r>
            <a:endParaRPr b="0" lang="en-GB" sz="36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1. Division of Infection and Immunity, School of Medicine, Cardiff University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2. Systems Immunity Research Institute, School of Medicine, Cardiff University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3. Cardiff &amp; Vale University Health Board, Heath Park, Cardiff, CF14, 4XN​</a:t>
            </a:r>
            <a:endParaRPr b="0" lang="en-GB" sz="2000" spc="-1" strike="noStrike">
              <a:latin typeface="Arial"/>
            </a:endParaRPr>
          </a:p>
          <a:p>
            <a:pPr>
              <a:lnSpc>
                <a:spcPct val="100000"/>
              </a:lnSpc>
              <a:spcBef>
                <a:spcPts val="1196"/>
              </a:spcBef>
            </a:pPr>
            <a:r>
              <a:rPr b="0" lang="en-GB" sz="2000" spc="-1" strike="noStrike">
                <a:solidFill>
                  <a:srgbClr val="e8f0f8"/>
                </a:solidFill>
                <a:latin typeface="Arial Black"/>
                <a:ea typeface="MS PGothic"/>
              </a:rPr>
              <a:t>4. School of Mathematics, Cardiff University, Cardiff, CF24 4AG</a:t>
            </a:r>
            <a:endParaRPr b="0" lang="en-GB" sz="2000" spc="-1" strike="noStrike">
              <a:latin typeface="Arial"/>
            </a:endParaRPr>
          </a:p>
        </p:txBody>
      </p:sp>
      <p:sp>
        <p:nvSpPr>
          <p:cNvPr id="52" name="CustomShape 5"/>
          <p:cNvSpPr/>
          <p:nvPr/>
        </p:nvSpPr>
        <p:spPr>
          <a:xfrm>
            <a:off x="646200" y="6248520"/>
            <a:ext cx="1447164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Introduction</a:t>
            </a:r>
            <a:endParaRPr b="0" lang="en-GB" sz="3600" spc="-1" strike="noStrike">
              <a:latin typeface="Arial"/>
            </a:endParaRPr>
          </a:p>
        </p:txBody>
      </p:sp>
      <p:pic>
        <p:nvPicPr>
          <p:cNvPr id="53" name="" descr=""/>
          <p:cNvPicPr/>
          <p:nvPr/>
        </p:nvPicPr>
        <p:blipFill>
          <a:blip r:embed="rId3"/>
          <a:stretch/>
        </p:blipFill>
        <p:spPr>
          <a:xfrm>
            <a:off x="25012080" y="565200"/>
            <a:ext cx="4505760" cy="4328640"/>
          </a:xfrm>
          <a:prstGeom prst="rect">
            <a:avLst/>
          </a:prstGeom>
          <a:ln>
            <a:noFill/>
          </a:ln>
        </p:spPr>
      </p:pic>
      <p:sp>
        <p:nvSpPr>
          <p:cNvPr id="54" name="CustomShape 6"/>
          <p:cNvSpPr/>
          <p:nvPr/>
        </p:nvSpPr>
        <p:spPr>
          <a:xfrm>
            <a:off x="19840680" y="37440000"/>
            <a:ext cx="931824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Acknowledgements</a:t>
            </a:r>
            <a:endParaRPr b="0" lang="en-GB" sz="3600" spc="-1" strike="noStrike">
              <a:latin typeface="Arial"/>
            </a:endParaRPr>
          </a:p>
        </p:txBody>
      </p:sp>
      <p:sp>
        <p:nvSpPr>
          <p:cNvPr id="55" name="CustomShape 7"/>
          <p:cNvSpPr/>
          <p:nvPr/>
        </p:nvSpPr>
        <p:spPr>
          <a:xfrm>
            <a:off x="976680" y="37440000"/>
            <a:ext cx="1860624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Conclusions &amp; Future Work</a:t>
            </a:r>
            <a:endParaRPr b="0" lang="en-GB" sz="3600" spc="-1" strike="noStrike">
              <a:latin typeface="Arial"/>
            </a:endParaRPr>
          </a:p>
        </p:txBody>
      </p:sp>
      <p:sp>
        <p:nvSpPr>
          <p:cNvPr id="56" name="CustomShape 8"/>
          <p:cNvSpPr/>
          <p:nvPr/>
        </p:nvSpPr>
        <p:spPr>
          <a:xfrm>
            <a:off x="15118200" y="6248520"/>
            <a:ext cx="1447164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Methods: Developing Immunova</a:t>
            </a:r>
            <a:endParaRPr b="0" lang="en-GB" sz="3600" spc="-1" strike="noStrike">
              <a:latin typeface="Arial"/>
            </a:endParaRPr>
          </a:p>
        </p:txBody>
      </p:sp>
      <p:sp>
        <p:nvSpPr>
          <p:cNvPr id="57" name="CustomShape 9"/>
          <p:cNvSpPr/>
          <p:nvPr/>
        </p:nvSpPr>
        <p:spPr>
          <a:xfrm>
            <a:off x="646200" y="6872400"/>
            <a:ext cx="14255640" cy="6000480"/>
          </a:xfrm>
          <a:prstGeom prst="rect">
            <a:avLst/>
          </a:prstGeom>
          <a:noFill/>
          <a:ln>
            <a:noFill/>
          </a:ln>
        </p:spPr>
        <p:style>
          <a:lnRef idx="0"/>
          <a:fillRef idx="0"/>
          <a:effectRef idx="0"/>
          <a:fontRef idx="minor"/>
        </p:style>
        <p:txBody>
          <a:bodyPr lIns="90000" rIns="90000" tIns="45000" bIns="45000">
            <a:spAutoFit/>
          </a:bodyPr>
          <a:p>
            <a:pPr marL="216000" indent="-21564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Clinical studies investigating the immune response in disease involve complex flow cytometry analysis. </a:t>
            </a:r>
            <a:endParaRPr b="0" lang="en-GB" sz="3200" spc="-1" strike="noStrike">
              <a:latin typeface="Arial"/>
            </a:endParaRPr>
          </a:p>
          <a:p>
            <a:pPr marL="216000" indent="-21564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Number of biomarkers investigated in any single study is  increasing.</a:t>
            </a:r>
            <a:endParaRPr b="0" lang="en-GB" sz="3200" spc="-1" strike="noStrike">
              <a:latin typeface="Arial"/>
            </a:endParaRPr>
          </a:p>
          <a:p>
            <a:pPr marL="216000" indent="-21564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Traditional manual gating is impractical,  subjective and error-prone. </a:t>
            </a:r>
            <a:endParaRPr b="0" lang="en-GB" sz="3200" spc="-1" strike="noStrike">
              <a:latin typeface="Arial"/>
            </a:endParaRPr>
          </a:p>
          <a:p>
            <a:pPr marL="216000" indent="-21564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Current technologies in flow cytometry bioinformatics are inaccessible to the wider immunological community and do not address issues such as data management. </a:t>
            </a:r>
            <a:endParaRPr b="0" lang="en-GB" sz="3200" spc="-1" strike="noStrike">
              <a:latin typeface="Arial"/>
            </a:endParaRPr>
          </a:p>
          <a:p>
            <a:pPr algn="just">
              <a:lnSpc>
                <a:spcPct val="100000"/>
              </a:lnSpc>
            </a:pPr>
            <a:r>
              <a:rPr b="0" lang="en-GB" sz="3200" spc="-1" strike="noStrike">
                <a:solidFill>
                  <a:srgbClr val="ffffff"/>
                </a:solidFill>
                <a:latin typeface="Arial Narrow"/>
                <a:ea typeface="DejaVu Sans"/>
              </a:rPr>
              <a:t>Here we introduce Immunova, an analytical pipeline that aims to:</a:t>
            </a:r>
            <a:endParaRPr b="0" lang="en-GB" sz="3200" spc="-1" strike="noStrike">
              <a:latin typeface="Arial"/>
            </a:endParaRPr>
          </a:p>
          <a:p>
            <a:pPr marL="216000" indent="-214920" algn="just">
              <a:lnSpc>
                <a:spcPct val="100000"/>
              </a:lnSpc>
              <a:buClr>
                <a:srgbClr val="ffffff"/>
              </a:buClr>
              <a:buFont typeface="Wingdings" charset="2"/>
              <a:buChar char=""/>
            </a:pPr>
            <a:r>
              <a:rPr b="0" lang="en-GB" sz="3600" spc="-1" strike="noStrike">
                <a:solidFill>
                  <a:srgbClr val="ffffff"/>
                </a:solidFill>
                <a:latin typeface="Arial Narrow"/>
                <a:ea typeface="DejaVu Sans"/>
              </a:rPr>
              <a:t> </a:t>
            </a:r>
            <a:r>
              <a:rPr b="1" lang="en-GB" sz="3200" spc="-1" strike="noStrike">
                <a:solidFill>
                  <a:srgbClr val="ffffff"/>
                </a:solidFill>
                <a:latin typeface="Arial Narrow"/>
                <a:ea typeface="DejaVu Sans"/>
              </a:rPr>
              <a:t>Manage, standardise and store single cell, assay, and experimental meta-data.</a:t>
            </a:r>
            <a:endParaRPr b="0" lang="en-GB" sz="3200" spc="-1" strike="noStrike">
              <a:latin typeface="Arial"/>
            </a:endParaRPr>
          </a:p>
          <a:p>
            <a:pPr marL="216000" indent="-214920" algn="just">
              <a:lnSpc>
                <a:spcPct val="100000"/>
              </a:lnSpc>
              <a:buClr>
                <a:srgbClr val="ffffff"/>
              </a:buClr>
              <a:buFont typeface="Wingdings" charset="2"/>
              <a:buChar char=""/>
            </a:pPr>
            <a:r>
              <a:rPr b="1" lang="en-GB" sz="3200" spc="-1" strike="noStrike">
                <a:solidFill>
                  <a:srgbClr val="ffffff"/>
                </a:solidFill>
                <a:latin typeface="Arial Narrow"/>
                <a:ea typeface="DejaVu Sans"/>
              </a:rPr>
              <a:t> </a:t>
            </a:r>
            <a:r>
              <a:rPr b="1" lang="en-GB" sz="3200" spc="-1" strike="noStrike">
                <a:solidFill>
                  <a:srgbClr val="ffffff"/>
                </a:solidFill>
                <a:latin typeface="Arial Narrow"/>
                <a:ea typeface="DejaVu Sans"/>
              </a:rPr>
              <a:t>Automate traditional ‘gating’ by means of data-driven machine learning algorithms.</a:t>
            </a:r>
            <a:endParaRPr b="0" lang="en-GB" sz="3200" spc="-1" strike="noStrike">
              <a:latin typeface="Arial"/>
            </a:endParaRPr>
          </a:p>
          <a:p>
            <a:pPr marL="216000" indent="-214920" algn="just">
              <a:lnSpc>
                <a:spcPct val="100000"/>
              </a:lnSpc>
              <a:buClr>
                <a:srgbClr val="ffffff"/>
              </a:buClr>
              <a:buFont typeface="Wingdings" charset="2"/>
              <a:buChar char=""/>
            </a:pPr>
            <a:r>
              <a:rPr b="1" lang="en-GB" sz="3200" spc="-1" strike="noStrike">
                <a:solidFill>
                  <a:srgbClr val="ffffff"/>
                </a:solidFill>
                <a:latin typeface="Arial Narrow"/>
                <a:ea typeface="DejaVu Sans"/>
              </a:rPr>
              <a:t> </a:t>
            </a:r>
            <a:r>
              <a:rPr b="1" lang="en-GB" sz="3200" spc="-1" strike="noStrike">
                <a:solidFill>
                  <a:srgbClr val="ffffff"/>
                </a:solidFill>
                <a:latin typeface="Arial Narrow"/>
                <a:ea typeface="DejaVu Sans"/>
              </a:rPr>
              <a:t>Visualise, extract, and then select variables from high dimensional data that are significant to a clinical/experimental end-point.</a:t>
            </a:r>
            <a:endParaRPr b="0" lang="en-GB" sz="3200" spc="-1" strike="noStrike">
              <a:latin typeface="Arial"/>
            </a:endParaRPr>
          </a:p>
          <a:p>
            <a:pPr algn="just">
              <a:lnSpc>
                <a:spcPct val="100000"/>
              </a:lnSpc>
            </a:pPr>
            <a:endParaRPr b="0" lang="en-GB" sz="3200" spc="-1" strike="noStrike">
              <a:latin typeface="Arial"/>
            </a:endParaRPr>
          </a:p>
        </p:txBody>
      </p:sp>
      <p:sp>
        <p:nvSpPr>
          <p:cNvPr id="58" name="CustomShape 10"/>
          <p:cNvSpPr/>
          <p:nvPr/>
        </p:nvSpPr>
        <p:spPr>
          <a:xfrm>
            <a:off x="15052320" y="6867360"/>
            <a:ext cx="14541840" cy="545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3200" spc="-1" strike="noStrike">
                <a:solidFill>
                  <a:srgbClr val="ffffff"/>
                </a:solidFill>
                <a:latin typeface="Arial Narrow"/>
                <a:ea typeface="DejaVu Sans"/>
              </a:rPr>
              <a:t>Immunova is open source software built using the Python programming language. It’s analytical steps are summarised in Figure 1. </a:t>
            </a:r>
            <a:endParaRPr b="0" lang="en-GB" sz="3200" spc="-1" strike="noStrike">
              <a:latin typeface="Arial"/>
            </a:endParaRPr>
          </a:p>
          <a:p>
            <a:pPr marL="216000" indent="-21492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Python programming as opposed to alternatives such as R focuses on code readability and is considered </a:t>
            </a:r>
            <a:r>
              <a:rPr b="1" lang="en-GB" sz="3200" spc="-1" strike="noStrike">
                <a:solidFill>
                  <a:srgbClr val="ffffff"/>
                </a:solidFill>
                <a:latin typeface="Arial Narrow"/>
                <a:ea typeface="DejaVu Sans"/>
              </a:rPr>
              <a:t>“beginner friendly”</a:t>
            </a:r>
            <a:r>
              <a:rPr b="0" lang="en-GB" sz="3200" spc="-1" strike="noStrike">
                <a:solidFill>
                  <a:srgbClr val="ffffff"/>
                </a:solidFill>
                <a:latin typeface="Arial Narrow"/>
                <a:ea typeface="DejaVu Sans"/>
              </a:rPr>
              <a:t>, making our solution more accessible. </a:t>
            </a:r>
            <a:endParaRPr b="0" lang="en-GB" sz="3200" spc="-1" strike="noStrike">
              <a:latin typeface="Arial"/>
            </a:endParaRPr>
          </a:p>
          <a:p>
            <a:pPr marL="216000" indent="-21492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Central to it’s design is a </a:t>
            </a:r>
            <a:r>
              <a:rPr b="1" lang="en-GB" sz="3200" spc="-1" strike="noStrike">
                <a:solidFill>
                  <a:srgbClr val="ffffff"/>
                </a:solidFill>
                <a:latin typeface="Arial Narrow"/>
                <a:ea typeface="DejaVu Sans"/>
              </a:rPr>
              <a:t>Document-Based Database</a:t>
            </a:r>
            <a:r>
              <a:rPr b="0" lang="en-GB" sz="3200" spc="-1" strike="noStrike">
                <a:solidFill>
                  <a:srgbClr val="ffffff"/>
                </a:solidFill>
                <a:latin typeface="Arial Narrow"/>
                <a:ea typeface="DejaVu Sans"/>
              </a:rPr>
              <a:t>; unlike tabular structures, data is stored in JSON format providing improved performance and greater flexibility.</a:t>
            </a:r>
            <a:endParaRPr b="0" lang="en-GB" sz="3200" spc="-1" strike="noStrike">
              <a:latin typeface="Arial"/>
            </a:endParaRPr>
          </a:p>
          <a:p>
            <a:pPr marL="216000" indent="-21492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Gating has the advantage of interpretability but high-dimensional clustering in unbiased in the populations it uncovers. </a:t>
            </a:r>
            <a:r>
              <a:rPr b="1" lang="en-GB" sz="3200" spc="-1" strike="noStrike">
                <a:solidFill>
                  <a:srgbClr val="ffffff"/>
                </a:solidFill>
                <a:latin typeface="Arial Narrow"/>
                <a:ea typeface="DejaVu Sans"/>
              </a:rPr>
              <a:t>Immunova facilities both techniques</a:t>
            </a:r>
            <a:r>
              <a:rPr b="0" lang="en-GB" sz="3200" spc="-1" strike="noStrike">
                <a:solidFill>
                  <a:srgbClr val="ffffff"/>
                </a:solidFill>
                <a:latin typeface="Arial Narrow"/>
                <a:ea typeface="DejaVu Sans"/>
              </a:rPr>
              <a:t> for the generation of variables from flow cytometry data.</a:t>
            </a:r>
            <a:endParaRPr b="0" lang="en-GB" sz="3200" spc="-1" strike="noStrike">
              <a:latin typeface="Arial"/>
            </a:endParaRPr>
          </a:p>
          <a:p>
            <a:pPr marL="216000" indent="-214920" algn="just">
              <a:lnSpc>
                <a:spcPct val="100000"/>
              </a:lnSpc>
              <a:buClr>
                <a:srgbClr val="ffffff"/>
              </a:buClr>
              <a:buFont typeface="Wingdings" charset="2"/>
              <a:buChar char=""/>
            </a:pPr>
            <a:r>
              <a:rPr b="0" lang="en-GB" sz="3200" spc="-1" strike="noStrike">
                <a:solidFill>
                  <a:srgbClr val="ffffff"/>
                </a:solidFill>
                <a:latin typeface="Arial Narrow"/>
                <a:ea typeface="DejaVu Sans"/>
              </a:rPr>
              <a:t> </a:t>
            </a:r>
            <a:r>
              <a:rPr b="0" lang="en-GB" sz="3200" spc="-1" strike="noStrike">
                <a:solidFill>
                  <a:srgbClr val="ffffff"/>
                </a:solidFill>
                <a:latin typeface="Arial Narrow"/>
                <a:ea typeface="DejaVu Sans"/>
              </a:rPr>
              <a:t>Summary statistics from cell populations are filtered based on variability and then ranked according to their contribution to predicting a clinical/experimental endpoint of interest.</a:t>
            </a:r>
            <a:endParaRPr b="0" lang="en-GB" sz="3200" spc="-1" strike="noStrike">
              <a:latin typeface="Arial"/>
            </a:endParaRPr>
          </a:p>
        </p:txBody>
      </p:sp>
      <p:sp>
        <p:nvSpPr>
          <p:cNvPr id="59" name="CustomShape 11"/>
          <p:cNvSpPr/>
          <p:nvPr/>
        </p:nvSpPr>
        <p:spPr>
          <a:xfrm>
            <a:off x="3151080" y="19108440"/>
            <a:ext cx="23613840" cy="67644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gn="ctr">
              <a:lnSpc>
                <a:spcPct val="100000"/>
              </a:lnSpc>
            </a:pPr>
            <a:r>
              <a:rPr b="1" lang="en-GB" sz="3600" spc="-1" strike="noStrike">
                <a:solidFill>
                  <a:srgbClr val="000000"/>
                </a:solidFill>
                <a:latin typeface="Arial Narrow"/>
                <a:ea typeface="DejaVu Sans"/>
              </a:rPr>
              <a:t>Figure 1.</a:t>
            </a:r>
            <a:r>
              <a:rPr b="0" lang="en-GB" sz="3600" spc="-1" strike="noStrike">
                <a:solidFill>
                  <a:srgbClr val="000000"/>
                </a:solidFill>
                <a:latin typeface="Arial Narrow"/>
                <a:ea typeface="DejaVu Sans"/>
              </a:rPr>
              <a:t> Overview of the Immunova analytical pipeline. All stages following ‘preprocessing’ are housed within the Immunova software</a:t>
            </a:r>
            <a:endParaRPr b="0" lang="en-GB" sz="3600" spc="-1" strike="noStrike">
              <a:latin typeface="Arial"/>
            </a:endParaRPr>
          </a:p>
        </p:txBody>
      </p:sp>
      <p:sp>
        <p:nvSpPr>
          <p:cNvPr id="60" name="CustomShape 12"/>
          <p:cNvSpPr/>
          <p:nvPr/>
        </p:nvSpPr>
        <p:spPr>
          <a:xfrm>
            <a:off x="15120720" y="20019600"/>
            <a:ext cx="1447164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Autonomous gating matches the performance of a human expert</a:t>
            </a:r>
            <a:endParaRPr b="0" lang="en-GB" sz="3600" spc="-1" strike="noStrike">
              <a:latin typeface="Arial"/>
            </a:endParaRPr>
          </a:p>
        </p:txBody>
      </p:sp>
      <p:sp>
        <p:nvSpPr>
          <p:cNvPr id="61" name="CustomShape 13"/>
          <p:cNvSpPr/>
          <p:nvPr/>
        </p:nvSpPr>
        <p:spPr>
          <a:xfrm>
            <a:off x="612000" y="20019600"/>
            <a:ext cx="1447164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Machine learning replicates manual gating and is ‘data-driven’</a:t>
            </a:r>
            <a:endParaRPr b="0" lang="en-GB" sz="3600" spc="-1" strike="noStrike">
              <a:latin typeface="Arial"/>
            </a:endParaRPr>
          </a:p>
        </p:txBody>
      </p:sp>
      <p:sp>
        <p:nvSpPr>
          <p:cNvPr id="62" name="CustomShape 14"/>
          <p:cNvSpPr/>
          <p:nvPr/>
        </p:nvSpPr>
        <p:spPr>
          <a:xfrm>
            <a:off x="24696000" y="20880000"/>
            <a:ext cx="4668480" cy="488016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1" lang="en-GB" sz="2600" spc="-1" strike="noStrike">
                <a:solidFill>
                  <a:srgbClr val="000000"/>
                </a:solidFill>
                <a:latin typeface="Arial Narrow"/>
                <a:ea typeface="DejaVu Sans"/>
              </a:rPr>
              <a:t>Figure 3. </a:t>
            </a:r>
            <a:r>
              <a:rPr b="0" lang="en-GB" sz="2600" spc="-1" strike="noStrike">
                <a:solidFill>
                  <a:srgbClr val="000000"/>
                </a:solidFill>
                <a:latin typeface="Arial Narrow"/>
                <a:ea typeface="DejaVu Sans"/>
              </a:rPr>
              <a:t>Comparison of autonomous gating algorithms to manual gating of lymphocytes (B), live CD3</a:t>
            </a:r>
            <a:r>
              <a:rPr b="0" lang="en-GB" sz="2600" spc="-1" strike="noStrike" baseline="33000">
                <a:solidFill>
                  <a:srgbClr val="000000"/>
                </a:solidFill>
                <a:latin typeface="Arial Narrow"/>
                <a:ea typeface="DejaVu Sans"/>
              </a:rPr>
              <a:t>+</a:t>
            </a:r>
            <a:r>
              <a:rPr b="0" lang="en-GB" sz="2600" spc="-1" strike="noStrike">
                <a:solidFill>
                  <a:srgbClr val="000000"/>
                </a:solidFill>
                <a:latin typeface="Arial Narrow"/>
                <a:ea typeface="DejaVu Sans"/>
              </a:rPr>
              <a:t> cells (C), and </a:t>
            </a:r>
            <a:r>
              <a:rPr b="0" lang="en-GB" sz="2600" spc="-1" strike="noStrike">
                <a:solidFill>
                  <a:srgbClr val="000000"/>
                </a:solidFill>
                <a:latin typeface="Times New Roman"/>
                <a:ea typeface="Times New Roman"/>
              </a:rPr>
              <a:t>γδ</a:t>
            </a:r>
            <a:r>
              <a:rPr b="0" lang="en-GB" sz="2600" spc="-1" strike="noStrike">
                <a:solidFill>
                  <a:srgbClr val="000000"/>
                </a:solidFill>
                <a:latin typeface="Arial Narrow"/>
                <a:ea typeface="Times New Roman"/>
              </a:rPr>
              <a:t> T cells (D). Box plot (A) shows performance by F1 score across 14 separate flow cytometry experiments.  Solid line in 2D histograms (B,C,D) show autonomous gate and dotted line manual gate by human expert.</a:t>
            </a: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p:txBody>
      </p:sp>
      <p:sp>
        <p:nvSpPr>
          <p:cNvPr id="63" name="CustomShape 15"/>
          <p:cNvSpPr/>
          <p:nvPr/>
        </p:nvSpPr>
        <p:spPr>
          <a:xfrm>
            <a:off x="720000" y="20844000"/>
            <a:ext cx="14255640" cy="6083640"/>
          </a:xfrm>
          <a:prstGeom prst="rect">
            <a:avLst/>
          </a:prstGeom>
          <a:solidFill>
            <a:srgbClr val="ffffff"/>
          </a:solidFill>
          <a:ln>
            <a:solidFill>
              <a:srgbClr val="000000"/>
            </a:solidFill>
          </a:ln>
        </p:spPr>
        <p:style>
          <a:lnRef idx="0"/>
          <a:fillRef idx="0"/>
          <a:effectRef idx="0"/>
          <a:fontRef idx="minor"/>
        </p:style>
      </p:sp>
      <p:pic>
        <p:nvPicPr>
          <p:cNvPr id="64" name="" descr=""/>
          <p:cNvPicPr/>
          <p:nvPr/>
        </p:nvPicPr>
        <p:blipFill>
          <a:blip r:embed="rId4"/>
          <a:srcRect l="7522" t="1400" r="959" b="5258"/>
          <a:stretch/>
        </p:blipFill>
        <p:spPr>
          <a:xfrm>
            <a:off x="5544000" y="21059640"/>
            <a:ext cx="4571640" cy="4428000"/>
          </a:xfrm>
          <a:prstGeom prst="rect">
            <a:avLst/>
          </a:prstGeom>
          <a:ln w="38160">
            <a:solidFill>
              <a:srgbClr val="000000"/>
            </a:solidFill>
            <a:round/>
          </a:ln>
        </p:spPr>
      </p:pic>
      <p:sp>
        <p:nvSpPr>
          <p:cNvPr id="65" name="CustomShape 16"/>
          <p:cNvSpPr/>
          <p:nvPr/>
        </p:nvSpPr>
        <p:spPr>
          <a:xfrm>
            <a:off x="5688000" y="23936400"/>
            <a:ext cx="2895120" cy="140760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0" lang="en-GB" sz="2800" spc="-1" strike="noStrike">
                <a:solidFill>
                  <a:srgbClr val="000000"/>
                </a:solidFill>
                <a:latin typeface="Arial Narrow"/>
                <a:ea typeface="DejaVu Sans"/>
              </a:rPr>
              <a:t>HDBSCAN</a:t>
            </a:r>
            <a:endParaRPr b="0" lang="en-GB" sz="2800" spc="-1" strike="noStrike">
              <a:latin typeface="Arial"/>
            </a:endParaRPr>
          </a:p>
          <a:p>
            <a:pPr>
              <a:lnSpc>
                <a:spcPct val="100000"/>
              </a:lnSpc>
            </a:pP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DBSCAN</a:t>
            </a:r>
            <a:endParaRPr b="0" lang="en-GB" sz="2800" spc="-1" strike="noStrike">
              <a:latin typeface="Arial"/>
            </a:endParaRPr>
          </a:p>
        </p:txBody>
      </p:sp>
      <p:sp>
        <p:nvSpPr>
          <p:cNvPr id="66" name="Line 17"/>
          <p:cNvSpPr/>
          <p:nvPr/>
        </p:nvSpPr>
        <p:spPr>
          <a:xfrm>
            <a:off x="7321320" y="24201360"/>
            <a:ext cx="1064160" cy="0"/>
          </a:xfrm>
          <a:prstGeom prst="line">
            <a:avLst/>
          </a:prstGeom>
          <a:ln cap="rnd" w="38160">
            <a:solidFill>
              <a:srgbClr val="0000cd"/>
            </a:solidFill>
            <a:prstDash val="sysDot"/>
            <a:round/>
          </a:ln>
        </p:spPr>
        <p:style>
          <a:lnRef idx="0"/>
          <a:fillRef idx="0"/>
          <a:effectRef idx="0"/>
          <a:fontRef idx="minor"/>
        </p:style>
      </p:sp>
      <p:sp>
        <p:nvSpPr>
          <p:cNvPr id="67" name="Line 18"/>
          <p:cNvSpPr/>
          <p:nvPr/>
        </p:nvSpPr>
        <p:spPr>
          <a:xfrm>
            <a:off x="7321320" y="24996600"/>
            <a:ext cx="1064160" cy="0"/>
          </a:xfrm>
          <a:prstGeom prst="line">
            <a:avLst/>
          </a:prstGeom>
          <a:ln w="38160">
            <a:solidFill>
              <a:srgbClr val="ff0000"/>
            </a:solidFill>
            <a:round/>
          </a:ln>
        </p:spPr>
        <p:style>
          <a:lnRef idx="0"/>
          <a:fillRef idx="0"/>
          <a:effectRef idx="0"/>
          <a:fontRef idx="minor"/>
        </p:style>
      </p:sp>
      <p:sp>
        <p:nvSpPr>
          <p:cNvPr id="68" name="CustomShape 19"/>
          <p:cNvSpPr/>
          <p:nvPr/>
        </p:nvSpPr>
        <p:spPr>
          <a:xfrm>
            <a:off x="5545800" y="21059640"/>
            <a:ext cx="660600" cy="45540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ea typeface="DejaVu Sans"/>
              </a:rPr>
              <a:t>B</a:t>
            </a:r>
            <a:endParaRPr b="0" lang="en-GB" sz="2400" spc="-1" strike="noStrike">
              <a:latin typeface="Arial"/>
            </a:endParaRPr>
          </a:p>
        </p:txBody>
      </p:sp>
      <p:sp>
        <p:nvSpPr>
          <p:cNvPr id="69" name="CustomShape 20"/>
          <p:cNvSpPr/>
          <p:nvPr/>
        </p:nvSpPr>
        <p:spPr>
          <a:xfrm>
            <a:off x="865800" y="25650360"/>
            <a:ext cx="13821840" cy="486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600" spc="-1" strike="noStrike">
                <a:solidFill>
                  <a:srgbClr val="000000"/>
                </a:solidFill>
                <a:latin typeface="Arial Narrow"/>
                <a:ea typeface="DejaVu Sans"/>
              </a:rPr>
              <a:t>Figure 2.</a:t>
            </a:r>
            <a:r>
              <a:rPr b="0" lang="en-GB" sz="2600" spc="-1" strike="noStrike">
                <a:solidFill>
                  <a:srgbClr val="000000"/>
                </a:solidFill>
                <a:latin typeface="Arial Narrow"/>
                <a:ea typeface="DejaVu Sans"/>
              </a:rPr>
              <a:t> Overview of the four algorithms provided by Immunova for automated gating</a:t>
            </a:r>
            <a:endParaRPr b="0" lang="en-GB" sz="2600" spc="-1" strike="noStrike">
              <a:latin typeface="Arial"/>
            </a:endParaRPr>
          </a:p>
        </p:txBody>
      </p:sp>
      <p:grpSp>
        <p:nvGrpSpPr>
          <p:cNvPr id="70" name="Group 21"/>
          <p:cNvGrpSpPr/>
          <p:nvPr/>
        </p:nvGrpSpPr>
        <p:grpSpPr>
          <a:xfrm>
            <a:off x="10369440" y="21067200"/>
            <a:ext cx="4458960" cy="4420800"/>
            <a:chOff x="10369440" y="21067200"/>
            <a:chExt cx="4458960" cy="4420800"/>
          </a:xfrm>
        </p:grpSpPr>
        <p:pic>
          <p:nvPicPr>
            <p:cNvPr id="71" name="" descr=""/>
            <p:cNvPicPr/>
            <p:nvPr/>
          </p:nvPicPr>
          <p:blipFill>
            <a:blip r:embed="rId5"/>
            <a:srcRect l="9118" t="1567" r="1141" b="8661"/>
            <a:stretch/>
          </p:blipFill>
          <p:spPr>
            <a:xfrm>
              <a:off x="10369440" y="21067200"/>
              <a:ext cx="4457880" cy="4416480"/>
            </a:xfrm>
            <a:prstGeom prst="rect">
              <a:avLst/>
            </a:prstGeom>
            <a:ln w="38160">
              <a:solidFill>
                <a:srgbClr val="000000"/>
              </a:solidFill>
              <a:round/>
            </a:ln>
          </p:spPr>
        </p:pic>
        <p:sp>
          <p:nvSpPr>
            <p:cNvPr id="72" name="CustomShape 22"/>
            <p:cNvSpPr/>
            <p:nvPr/>
          </p:nvSpPr>
          <p:spPr>
            <a:xfrm>
              <a:off x="10370520" y="21067200"/>
              <a:ext cx="65376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600" spc="-1" strike="noStrike">
                  <a:solidFill>
                    <a:srgbClr val="000000"/>
                  </a:solidFill>
                  <a:latin typeface="Arial Narrow"/>
                  <a:ea typeface="DejaVu Sans"/>
                </a:rPr>
                <a:t>C</a:t>
              </a:r>
              <a:endParaRPr b="0" lang="en-GB" sz="2600" spc="-1" strike="noStrike">
                <a:latin typeface="Arial"/>
              </a:endParaRPr>
            </a:p>
          </p:txBody>
        </p:sp>
        <p:sp>
          <p:nvSpPr>
            <p:cNvPr id="73" name="Line 23"/>
            <p:cNvSpPr/>
            <p:nvPr/>
          </p:nvSpPr>
          <p:spPr>
            <a:xfrm>
              <a:off x="11943720" y="21067200"/>
              <a:ext cx="0" cy="4420800"/>
            </a:xfrm>
            <a:prstGeom prst="line">
              <a:avLst/>
            </a:prstGeom>
            <a:ln w="38160">
              <a:solidFill>
                <a:srgbClr val="ff0000"/>
              </a:solidFill>
              <a:round/>
            </a:ln>
          </p:spPr>
          <p:style>
            <a:lnRef idx="0"/>
            <a:fillRef idx="0"/>
            <a:effectRef idx="0"/>
            <a:fontRef idx="minor"/>
          </p:style>
        </p:sp>
        <p:sp>
          <p:nvSpPr>
            <p:cNvPr id="74" name="Line 24"/>
            <p:cNvSpPr/>
            <p:nvPr/>
          </p:nvSpPr>
          <p:spPr>
            <a:xfrm flipH="1">
              <a:off x="10369440" y="23493960"/>
              <a:ext cx="4458960" cy="0"/>
            </a:xfrm>
            <a:prstGeom prst="line">
              <a:avLst/>
            </a:prstGeom>
            <a:ln w="38160">
              <a:solidFill>
                <a:srgbClr val="ff0000"/>
              </a:solidFill>
              <a:round/>
            </a:ln>
          </p:spPr>
          <p:style>
            <a:lnRef idx="0"/>
            <a:fillRef idx="0"/>
            <a:effectRef idx="0"/>
            <a:fontRef idx="minor"/>
          </p:style>
        </p:sp>
      </p:grpSp>
      <p:pic>
        <p:nvPicPr>
          <p:cNvPr id="75" name="" descr=""/>
          <p:cNvPicPr/>
          <p:nvPr/>
        </p:nvPicPr>
        <p:blipFill>
          <a:blip r:embed="rId6"/>
          <a:stretch/>
        </p:blipFill>
        <p:spPr>
          <a:xfrm>
            <a:off x="610200" y="12564000"/>
            <a:ext cx="28976040" cy="6526080"/>
          </a:xfrm>
          <a:prstGeom prst="rect">
            <a:avLst/>
          </a:prstGeom>
          <a:ln w="38160">
            <a:solidFill>
              <a:srgbClr val="000000"/>
            </a:solidFill>
            <a:round/>
          </a:ln>
        </p:spPr>
      </p:pic>
      <p:pic>
        <p:nvPicPr>
          <p:cNvPr id="76" name="" descr=""/>
          <p:cNvPicPr/>
          <p:nvPr/>
        </p:nvPicPr>
        <p:blipFill>
          <a:blip r:embed="rId7"/>
          <a:stretch/>
        </p:blipFill>
        <p:spPr>
          <a:xfrm>
            <a:off x="20011320" y="27368280"/>
            <a:ext cx="4646880" cy="4470480"/>
          </a:xfrm>
          <a:prstGeom prst="rect">
            <a:avLst/>
          </a:prstGeom>
          <a:ln w="38160">
            <a:solidFill>
              <a:srgbClr val="000000"/>
            </a:solidFill>
            <a:round/>
          </a:ln>
        </p:spPr>
      </p:pic>
      <p:pic>
        <p:nvPicPr>
          <p:cNvPr id="77" name="" descr=""/>
          <p:cNvPicPr/>
          <p:nvPr/>
        </p:nvPicPr>
        <p:blipFill>
          <a:blip r:embed="rId8"/>
          <a:stretch/>
        </p:blipFill>
        <p:spPr>
          <a:xfrm>
            <a:off x="15329520" y="27366480"/>
            <a:ext cx="4607280" cy="4474080"/>
          </a:xfrm>
          <a:prstGeom prst="rect">
            <a:avLst/>
          </a:prstGeom>
          <a:ln w="38160">
            <a:solidFill>
              <a:srgbClr val="000000"/>
            </a:solidFill>
            <a:round/>
          </a:ln>
        </p:spPr>
      </p:pic>
      <p:sp>
        <p:nvSpPr>
          <p:cNvPr id="78" name="CustomShape 25"/>
          <p:cNvSpPr/>
          <p:nvPr/>
        </p:nvSpPr>
        <p:spPr>
          <a:xfrm>
            <a:off x="24768000" y="25860600"/>
            <a:ext cx="1509840" cy="45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Narrow"/>
                <a:ea typeface="DejaVu Sans"/>
              </a:rPr>
              <a:t>Manual</a:t>
            </a:r>
            <a:endParaRPr b="0" lang="en-GB" sz="2400" spc="-1" strike="noStrike">
              <a:latin typeface="Arial"/>
            </a:endParaRPr>
          </a:p>
        </p:txBody>
      </p:sp>
      <p:sp>
        <p:nvSpPr>
          <p:cNvPr id="79" name="Line 26"/>
          <p:cNvSpPr/>
          <p:nvPr/>
        </p:nvSpPr>
        <p:spPr>
          <a:xfrm>
            <a:off x="26640000" y="26100000"/>
            <a:ext cx="1944000" cy="0"/>
          </a:xfrm>
          <a:prstGeom prst="line">
            <a:avLst/>
          </a:prstGeom>
          <a:ln cap="rnd" w="76320">
            <a:solidFill>
              <a:srgbClr val="ff0000"/>
            </a:solidFill>
            <a:prstDash val="dash"/>
            <a:round/>
          </a:ln>
        </p:spPr>
        <p:style>
          <a:lnRef idx="0"/>
          <a:fillRef idx="0"/>
          <a:effectRef idx="0"/>
          <a:fontRef idx="minor"/>
        </p:style>
      </p:sp>
      <p:sp>
        <p:nvSpPr>
          <p:cNvPr id="80" name="CustomShape 27"/>
          <p:cNvSpPr/>
          <p:nvPr/>
        </p:nvSpPr>
        <p:spPr>
          <a:xfrm>
            <a:off x="24768000" y="26652600"/>
            <a:ext cx="158184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Narrow"/>
                <a:ea typeface="DejaVu Sans"/>
              </a:rPr>
              <a:t>Autonomous</a:t>
            </a:r>
            <a:endParaRPr b="0" lang="en-GB" sz="2400" spc="-1" strike="noStrike">
              <a:latin typeface="Arial"/>
            </a:endParaRPr>
          </a:p>
        </p:txBody>
      </p:sp>
      <p:sp>
        <p:nvSpPr>
          <p:cNvPr id="81" name="Line 28"/>
          <p:cNvSpPr/>
          <p:nvPr/>
        </p:nvSpPr>
        <p:spPr>
          <a:xfrm>
            <a:off x="26637840" y="26892000"/>
            <a:ext cx="1946160" cy="0"/>
          </a:xfrm>
          <a:prstGeom prst="line">
            <a:avLst/>
          </a:prstGeom>
          <a:ln w="76320">
            <a:solidFill>
              <a:srgbClr val="ff0000"/>
            </a:solidFill>
            <a:round/>
          </a:ln>
        </p:spPr>
        <p:style>
          <a:lnRef idx="0"/>
          <a:fillRef idx="0"/>
          <a:effectRef idx="0"/>
          <a:fontRef idx="minor"/>
        </p:style>
      </p:sp>
      <p:sp>
        <p:nvSpPr>
          <p:cNvPr id="82" name="CustomShape 29"/>
          <p:cNvSpPr/>
          <p:nvPr/>
        </p:nvSpPr>
        <p:spPr>
          <a:xfrm>
            <a:off x="15624000" y="32459400"/>
            <a:ext cx="13644360" cy="447660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ffffff"/>
              </a:buClr>
              <a:buSzPct val="50000"/>
              <a:buFont typeface="Wingdings" charset="2"/>
              <a:buChar char=""/>
            </a:pPr>
            <a:r>
              <a:rPr b="0" lang="en-GB" sz="3200" spc="-1" strike="noStrike">
                <a:solidFill>
                  <a:srgbClr val="ffffff"/>
                </a:solidFill>
                <a:latin typeface="Arial"/>
                <a:ea typeface="DejaVu Sans"/>
              </a:rPr>
              <a:t>To establish a proof-of-concept, autonomous gating algorithms have been compared to manual gating by a human expert.</a:t>
            </a:r>
            <a:endParaRPr b="0" lang="en-GB" sz="3200" spc="-1" strike="noStrike">
              <a:latin typeface="Arial"/>
            </a:endParaRPr>
          </a:p>
          <a:p>
            <a:pPr marL="216000" indent="-214920">
              <a:lnSpc>
                <a:spcPct val="100000"/>
              </a:lnSpc>
              <a:buClr>
                <a:srgbClr val="ffffff"/>
              </a:buClr>
              <a:buSzPct val="50000"/>
              <a:buFont typeface="Wingdings" charset="2"/>
              <a:buChar char=""/>
            </a:pPr>
            <a:r>
              <a:rPr b="0" lang="en-GB" sz="3200" spc="-1" strike="noStrike">
                <a:solidFill>
                  <a:srgbClr val="ffffff"/>
                </a:solidFill>
                <a:latin typeface="Arial"/>
                <a:ea typeface="Noto Sans CJK SC"/>
              </a:rPr>
              <a:t>Fig. 3 demonstrates that </a:t>
            </a:r>
            <a:r>
              <a:rPr b="1" lang="en-GB" sz="3200" spc="-1" strike="noStrike">
                <a:solidFill>
                  <a:srgbClr val="ffffff"/>
                </a:solidFill>
                <a:latin typeface="Arial"/>
                <a:ea typeface="Noto Sans CJK SC"/>
              </a:rPr>
              <a:t>automated gating algorithms can replicate human identification of cell populations</a:t>
            </a:r>
            <a:r>
              <a:rPr b="0" lang="en-GB" sz="3200" spc="-1" strike="noStrike">
                <a:solidFill>
                  <a:srgbClr val="ffffff"/>
                </a:solidFill>
                <a:latin typeface="Arial"/>
                <a:ea typeface="Noto Sans CJK SC"/>
              </a:rPr>
              <a:t> including rare subsets such as </a:t>
            </a:r>
            <a:r>
              <a:rPr b="0" lang="en-GB" sz="3200" spc="-1" strike="noStrike">
                <a:solidFill>
                  <a:srgbClr val="ffffff"/>
                </a:solidFill>
                <a:latin typeface="Arial"/>
                <a:ea typeface="Times New Roman"/>
              </a:rPr>
              <a:t>γδ T cells.</a:t>
            </a:r>
            <a:endParaRPr b="0" lang="en-GB" sz="3200" spc="-1" strike="noStrike">
              <a:latin typeface="Arial"/>
            </a:endParaRPr>
          </a:p>
          <a:p>
            <a:pPr marL="216000" indent="-214920" algn="just">
              <a:lnSpc>
                <a:spcPct val="100000"/>
              </a:lnSpc>
              <a:buClr>
                <a:srgbClr val="ffffff"/>
              </a:buClr>
              <a:buSzPct val="50000"/>
              <a:buFont typeface="Wingdings" charset="2"/>
              <a:buChar char=""/>
            </a:pPr>
            <a:r>
              <a:rPr b="0" lang="en-GB" sz="3200" spc="-1" strike="noStrike">
                <a:solidFill>
                  <a:srgbClr val="ffffff"/>
                </a:solidFill>
                <a:latin typeface="Arial"/>
                <a:ea typeface="Times New Roman"/>
              </a:rPr>
              <a:t>Some algorithms provide greater performance than others e.g. the density threshold algorithm is not suitable for identifying γδ T cells, whereas Gaussian Mixture Model and HDBSCAN consistently give good performance</a:t>
            </a:r>
            <a:endParaRPr b="0" lang="en-GB" sz="3200" spc="-1" strike="noStrike">
              <a:latin typeface="Arial"/>
            </a:endParaRPr>
          </a:p>
        </p:txBody>
      </p:sp>
      <p:sp>
        <p:nvSpPr>
          <p:cNvPr id="83" name="CustomShape 30"/>
          <p:cNvSpPr/>
          <p:nvPr/>
        </p:nvSpPr>
        <p:spPr>
          <a:xfrm>
            <a:off x="1008000" y="38077200"/>
            <a:ext cx="18430920" cy="3501720"/>
          </a:xfrm>
          <a:prstGeom prst="rect">
            <a:avLst/>
          </a:prstGeom>
          <a:noFill/>
          <a:ln>
            <a:noFill/>
          </a:ln>
        </p:spPr>
        <p:style>
          <a:lnRef idx="0"/>
          <a:fillRef idx="0"/>
          <a:effectRef idx="0"/>
          <a:fontRef idx="minor"/>
        </p:style>
        <p:txBody>
          <a:bodyPr lIns="90000" rIns="90000" tIns="45000" bIns="45000">
            <a:spAutoFit/>
          </a:bodyPr>
          <a:p>
            <a:pPr marL="216000" indent="-21492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Immunova is nearing the end of the development stage.</a:t>
            </a:r>
            <a:endParaRPr b="0" lang="en-GB" sz="3200" spc="-1" strike="noStrike">
              <a:latin typeface="Arial"/>
            </a:endParaRPr>
          </a:p>
          <a:p>
            <a:pPr marL="216000" indent="-21492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Currently being applied to in-house datasets.</a:t>
            </a:r>
            <a:endParaRPr b="0" lang="en-GB" sz="3200" spc="-1" strike="noStrike">
              <a:latin typeface="Arial"/>
            </a:endParaRPr>
          </a:p>
          <a:p>
            <a:pPr marL="216000" indent="-21492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We hypothesise that autonomous gating will reduce inter-sample variation when compared to manual gating.</a:t>
            </a:r>
            <a:endParaRPr b="0" lang="en-GB" sz="3200" spc="-1" strike="noStrike">
              <a:latin typeface="Arial"/>
            </a:endParaRPr>
          </a:p>
          <a:p>
            <a:pPr marL="216000" indent="-21492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Results from Immunova will be contrasted against traditional analysis for validation.</a:t>
            </a:r>
            <a:endParaRPr b="0" lang="en-GB" sz="3200" spc="-1" strike="noStrike">
              <a:latin typeface="Arial"/>
            </a:endParaRPr>
          </a:p>
          <a:p>
            <a:pPr marL="216000" indent="-214920" algn="just">
              <a:lnSpc>
                <a:spcPct val="100000"/>
              </a:lnSpc>
              <a:buClr>
                <a:srgbClr val="ffffff"/>
              </a:buClr>
              <a:buSzPct val="50000"/>
              <a:buFont typeface="Wingdings" charset="2"/>
              <a:buChar char=""/>
            </a:pPr>
            <a:r>
              <a:rPr b="0" lang="en-GB" sz="3200" spc="-1" strike="noStrike">
                <a:solidFill>
                  <a:srgbClr val="ffffff"/>
                </a:solidFill>
                <a:latin typeface="Arial"/>
                <a:ea typeface="DejaVu Sans"/>
              </a:rPr>
              <a:t>We believe that Immunova will provide an accessible alternative in flow cytometry analysis by introducing techniques from machine learning and data science into the immunological workflow.</a:t>
            </a:r>
            <a:endParaRPr b="0" lang="en-GB" sz="3200" spc="-1" strike="noStrike">
              <a:latin typeface="Arial"/>
            </a:endParaRPr>
          </a:p>
        </p:txBody>
      </p:sp>
      <p:sp>
        <p:nvSpPr>
          <p:cNvPr id="84" name="CustomShape 31"/>
          <p:cNvSpPr/>
          <p:nvPr/>
        </p:nvSpPr>
        <p:spPr>
          <a:xfrm>
            <a:off x="19872000" y="38185560"/>
            <a:ext cx="9142920" cy="3014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3200" spc="-1" strike="noStrike">
                <a:solidFill>
                  <a:srgbClr val="ffffff"/>
                </a:solidFill>
                <a:latin typeface="Arial"/>
                <a:ea typeface="DejaVu Sans"/>
              </a:rPr>
              <a:t>This research was supported by the Cardiff University School of Medicine Studentship (RJB)  and MRC project grant MR/N023145/1. Special thanks to Oliwia Michalak, Alexander Greenshields-Watson, and John Pulford for discussion and critical review of this work.</a:t>
            </a:r>
            <a:endParaRPr b="0" lang="en-GB" sz="3200" spc="-1" strike="noStrike">
              <a:latin typeface="Arial"/>
            </a:endParaRPr>
          </a:p>
        </p:txBody>
      </p:sp>
      <p:sp>
        <p:nvSpPr>
          <p:cNvPr id="85" name="CustomShape 32"/>
          <p:cNvSpPr/>
          <p:nvPr/>
        </p:nvSpPr>
        <p:spPr>
          <a:xfrm>
            <a:off x="15329520" y="20894760"/>
            <a:ext cx="86328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0" lang="en-GB" sz="2600" spc="-1" strike="noStrike">
                <a:solidFill>
                  <a:srgbClr val="000000"/>
                </a:solidFill>
                <a:latin typeface="Arial"/>
                <a:ea typeface="DejaVu Sans"/>
              </a:rPr>
              <a:t>A</a:t>
            </a:r>
            <a:endParaRPr b="0" lang="en-GB" sz="2600" spc="-1" strike="noStrike">
              <a:latin typeface="Arial"/>
            </a:endParaRPr>
          </a:p>
        </p:txBody>
      </p:sp>
      <p:sp>
        <p:nvSpPr>
          <p:cNvPr id="86" name="CustomShape 33"/>
          <p:cNvSpPr/>
          <p:nvPr/>
        </p:nvSpPr>
        <p:spPr>
          <a:xfrm>
            <a:off x="15342480" y="27366480"/>
            <a:ext cx="86328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0" lang="en-GB" sz="2600" spc="-1" strike="noStrike">
                <a:solidFill>
                  <a:srgbClr val="000000"/>
                </a:solidFill>
                <a:latin typeface="Arial"/>
                <a:ea typeface="DejaVu Sans"/>
              </a:rPr>
              <a:t>B</a:t>
            </a:r>
            <a:endParaRPr b="0" lang="en-GB" sz="2600" spc="-1" strike="noStrike">
              <a:latin typeface="Arial"/>
            </a:endParaRPr>
          </a:p>
        </p:txBody>
      </p:sp>
      <p:sp>
        <p:nvSpPr>
          <p:cNvPr id="87" name="CustomShape 34"/>
          <p:cNvSpPr/>
          <p:nvPr/>
        </p:nvSpPr>
        <p:spPr>
          <a:xfrm>
            <a:off x="20016000" y="27368280"/>
            <a:ext cx="86328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0" lang="en-GB" sz="2600" spc="-1" strike="noStrike">
                <a:solidFill>
                  <a:srgbClr val="000000"/>
                </a:solidFill>
                <a:latin typeface="Arial"/>
                <a:ea typeface="DejaVu Sans"/>
              </a:rPr>
              <a:t>C</a:t>
            </a:r>
            <a:endParaRPr b="0" lang="en-GB" sz="2600" spc="-1" strike="noStrike">
              <a:latin typeface="Arial"/>
            </a:endParaRPr>
          </a:p>
        </p:txBody>
      </p:sp>
      <p:sp>
        <p:nvSpPr>
          <p:cNvPr id="88" name="CustomShape 35"/>
          <p:cNvSpPr/>
          <p:nvPr/>
        </p:nvSpPr>
        <p:spPr>
          <a:xfrm>
            <a:off x="24720120" y="27368280"/>
            <a:ext cx="863280" cy="48564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0" lang="en-GB" sz="2600" spc="-1" strike="noStrike">
                <a:solidFill>
                  <a:srgbClr val="000000"/>
                </a:solidFill>
                <a:latin typeface="Arial"/>
                <a:ea typeface="DejaVu Sans"/>
              </a:rPr>
              <a:t>D</a:t>
            </a:r>
            <a:endParaRPr b="0" lang="en-GB" sz="2600" spc="-1" strike="noStrike">
              <a:latin typeface="Arial"/>
            </a:endParaRPr>
          </a:p>
        </p:txBody>
      </p:sp>
      <p:pic>
        <p:nvPicPr>
          <p:cNvPr id="89" name="" descr=""/>
          <p:cNvPicPr/>
          <p:nvPr/>
        </p:nvPicPr>
        <p:blipFill>
          <a:blip r:embed="rId9"/>
          <a:srcRect l="7825" t="3244" r="1393" b="5912"/>
          <a:stretch/>
        </p:blipFill>
        <p:spPr>
          <a:xfrm>
            <a:off x="934920" y="21059640"/>
            <a:ext cx="4392720" cy="4428000"/>
          </a:xfrm>
          <a:prstGeom prst="rect">
            <a:avLst/>
          </a:prstGeom>
          <a:ln w="38160">
            <a:solidFill>
              <a:srgbClr val="000000"/>
            </a:solidFill>
            <a:round/>
          </a:ln>
        </p:spPr>
      </p:pic>
      <p:sp>
        <p:nvSpPr>
          <p:cNvPr id="90" name="CustomShape 36"/>
          <p:cNvSpPr/>
          <p:nvPr/>
        </p:nvSpPr>
        <p:spPr>
          <a:xfrm>
            <a:off x="1224000" y="22032000"/>
            <a:ext cx="1727640" cy="311400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0" lang="en-GB" sz="2800" spc="-1" strike="noStrike">
                <a:solidFill>
                  <a:srgbClr val="000000"/>
                </a:solidFill>
                <a:latin typeface="Arial Narrow"/>
                <a:ea typeface="DejaVu Sans"/>
              </a:rPr>
              <a:t>Confidence Interval</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0.9999</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0.9800</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0.9000</a:t>
            </a:r>
            <a:endParaRPr b="0" lang="en-GB" sz="2800" spc="-1" strike="noStrike">
              <a:latin typeface="Arial"/>
            </a:endParaRPr>
          </a:p>
          <a:p>
            <a:pPr>
              <a:lnSpc>
                <a:spcPct val="100000"/>
              </a:lnSpc>
            </a:pPr>
            <a:r>
              <a:rPr b="0" lang="en-GB" sz="2800" spc="-1" strike="noStrike">
                <a:solidFill>
                  <a:srgbClr val="000000"/>
                </a:solidFill>
                <a:latin typeface="Arial Narrow"/>
                <a:ea typeface="DejaVu Sans"/>
              </a:rPr>
              <a:t>0.8000</a:t>
            </a:r>
            <a:endParaRPr b="0" lang="en-GB" sz="2800" spc="-1" strike="noStrike">
              <a:latin typeface="Arial"/>
            </a:endParaRPr>
          </a:p>
          <a:p>
            <a:pPr>
              <a:lnSpc>
                <a:spcPct val="100000"/>
              </a:lnSpc>
            </a:pPr>
            <a:endParaRPr b="0" lang="en-GB" sz="2800" spc="-1" strike="noStrike">
              <a:latin typeface="Arial"/>
            </a:endParaRPr>
          </a:p>
        </p:txBody>
      </p:sp>
      <p:sp>
        <p:nvSpPr>
          <p:cNvPr id="91" name="CustomShape 37"/>
          <p:cNvSpPr/>
          <p:nvPr/>
        </p:nvSpPr>
        <p:spPr>
          <a:xfrm>
            <a:off x="934920" y="21059640"/>
            <a:ext cx="717840" cy="45540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ea typeface="DejaVu Sans"/>
              </a:rPr>
              <a:t>A</a:t>
            </a:r>
            <a:endParaRPr b="0" lang="en-GB" sz="2400" spc="-1" strike="noStrike">
              <a:latin typeface="Arial"/>
            </a:endParaRPr>
          </a:p>
        </p:txBody>
      </p:sp>
      <p:sp>
        <p:nvSpPr>
          <p:cNvPr id="92" name="CustomShape 38"/>
          <p:cNvSpPr/>
          <p:nvPr/>
        </p:nvSpPr>
        <p:spPr>
          <a:xfrm>
            <a:off x="612000" y="31092840"/>
            <a:ext cx="14471640" cy="62316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Automated gating is combined with high dimensional clustering</a:t>
            </a:r>
            <a:endParaRPr b="0" lang="en-GB" sz="3600" spc="-1" strike="noStrike">
              <a:latin typeface="Arial"/>
            </a:endParaRPr>
          </a:p>
        </p:txBody>
      </p:sp>
      <p:pic>
        <p:nvPicPr>
          <p:cNvPr id="93" name="" descr=""/>
          <p:cNvPicPr/>
          <p:nvPr/>
        </p:nvPicPr>
        <p:blipFill>
          <a:blip r:embed="rId10"/>
          <a:srcRect l="11808" t="12073" r="9449" b="12333"/>
          <a:stretch/>
        </p:blipFill>
        <p:spPr>
          <a:xfrm>
            <a:off x="1292760" y="31896000"/>
            <a:ext cx="5474880" cy="5255640"/>
          </a:xfrm>
          <a:prstGeom prst="rect">
            <a:avLst/>
          </a:prstGeom>
          <a:ln w="38160">
            <a:solidFill>
              <a:srgbClr val="000000"/>
            </a:solidFill>
            <a:round/>
          </a:ln>
        </p:spPr>
      </p:pic>
      <p:sp>
        <p:nvSpPr>
          <p:cNvPr id="94" name="CustomShape 39"/>
          <p:cNvSpPr/>
          <p:nvPr/>
        </p:nvSpPr>
        <p:spPr>
          <a:xfrm>
            <a:off x="9504000" y="31752000"/>
            <a:ext cx="5759640" cy="5451840"/>
          </a:xfrm>
          <a:prstGeom prst="rect">
            <a:avLst/>
          </a:prstGeom>
          <a:noFill/>
          <a:ln>
            <a:noFill/>
          </a:ln>
        </p:spPr>
        <p:style>
          <a:lnRef idx="0"/>
          <a:fillRef idx="0"/>
          <a:effectRef idx="0"/>
          <a:fontRef idx="minor"/>
        </p:style>
        <p:txBody>
          <a:bodyPr lIns="90000" rIns="90000" tIns="45000" bIns="45000">
            <a:spAutoFit/>
          </a:bodyPr>
          <a:p>
            <a:pPr marL="216000" indent="-214920">
              <a:lnSpc>
                <a:spcPct val="100000"/>
              </a:lnSpc>
              <a:buClr>
                <a:srgbClr val="ffffff"/>
              </a:buClr>
              <a:buSzPct val="50000"/>
              <a:buFont typeface="Wingdings" charset="2"/>
              <a:buChar char=""/>
            </a:pPr>
            <a:r>
              <a:rPr b="0" lang="en-GB" sz="3200" spc="-1" strike="noStrike">
                <a:solidFill>
                  <a:srgbClr val="ffffff"/>
                </a:solidFill>
                <a:latin typeface="Arial"/>
                <a:ea typeface="DejaVu Sans"/>
              </a:rPr>
              <a:t>Contrast automated gating to </a:t>
            </a:r>
            <a:r>
              <a:rPr b="1" lang="en-GB" sz="3200" spc="-1" strike="noStrike">
                <a:solidFill>
                  <a:srgbClr val="ffffff"/>
                </a:solidFill>
                <a:latin typeface="Arial"/>
                <a:ea typeface="DejaVu Sans"/>
              </a:rPr>
              <a:t>Phenograph clustering</a:t>
            </a:r>
            <a:r>
              <a:rPr b="0" lang="en-GB" sz="3200" spc="-1" strike="noStrike">
                <a:solidFill>
                  <a:srgbClr val="ffffff"/>
                </a:solidFill>
                <a:latin typeface="Arial"/>
                <a:ea typeface="DejaVu Sans"/>
              </a:rPr>
              <a:t> to reveal possible biases in gating strategy</a:t>
            </a:r>
            <a:endParaRPr b="0" lang="en-GB" sz="3200" spc="-1" strike="noStrike">
              <a:latin typeface="Arial"/>
            </a:endParaRPr>
          </a:p>
          <a:p>
            <a:pPr marL="216000" indent="-214920">
              <a:lnSpc>
                <a:spcPct val="100000"/>
              </a:lnSpc>
              <a:buClr>
                <a:srgbClr val="ffffff"/>
              </a:buClr>
              <a:buSzPct val="50000"/>
              <a:buFont typeface="Wingdings" charset="2"/>
              <a:buChar char=""/>
            </a:pPr>
            <a:r>
              <a:rPr b="0" lang="en-GB" sz="3200" spc="-1" strike="noStrike">
                <a:solidFill>
                  <a:srgbClr val="ffffff"/>
                </a:solidFill>
                <a:latin typeface="Arial"/>
                <a:ea typeface="DejaVu Sans"/>
              </a:rPr>
              <a:t>Immunova provides an </a:t>
            </a:r>
            <a:r>
              <a:rPr b="1" lang="en-GB" sz="3200" spc="-1" strike="noStrike">
                <a:solidFill>
                  <a:srgbClr val="ffffff"/>
                </a:solidFill>
                <a:latin typeface="Arial"/>
                <a:ea typeface="DejaVu Sans"/>
              </a:rPr>
              <a:t>interactive display</a:t>
            </a:r>
            <a:r>
              <a:rPr b="0" lang="en-GB" sz="3200" spc="-1" strike="noStrike">
                <a:solidFill>
                  <a:srgbClr val="ffffff"/>
                </a:solidFill>
                <a:latin typeface="Arial"/>
                <a:ea typeface="DejaVu Sans"/>
              </a:rPr>
              <a:t> to explore high dimensional plots such as Fig. 4</a:t>
            </a:r>
            <a:endParaRPr b="0" lang="en-GB" sz="3200" spc="-1" strike="noStrike">
              <a:latin typeface="Arial"/>
            </a:endParaRPr>
          </a:p>
          <a:p>
            <a:pPr marL="216000" indent="-214920">
              <a:lnSpc>
                <a:spcPct val="100000"/>
              </a:lnSpc>
              <a:buClr>
                <a:srgbClr val="ffffff"/>
              </a:buClr>
              <a:buSzPct val="50000"/>
              <a:buFont typeface="Wingdings" charset="2"/>
              <a:buChar char=""/>
            </a:pPr>
            <a:r>
              <a:rPr b="0" lang="en-GB" sz="3200" spc="-1" strike="noStrike">
                <a:solidFill>
                  <a:srgbClr val="ffffff"/>
                </a:solidFill>
                <a:latin typeface="Arial"/>
                <a:ea typeface="DejaVu Sans"/>
              </a:rPr>
              <a:t>Merge clustering results between patients using </a:t>
            </a:r>
            <a:r>
              <a:rPr b="1" lang="en-GB" sz="3200" spc="-1" strike="noStrike">
                <a:solidFill>
                  <a:srgbClr val="ffffff"/>
                </a:solidFill>
                <a:latin typeface="Arial"/>
                <a:ea typeface="DejaVu Sans"/>
              </a:rPr>
              <a:t>QFMatch</a:t>
            </a:r>
            <a:endParaRPr b="0" lang="en-GB" sz="3200" spc="-1" strike="noStrike">
              <a:latin typeface="Arial"/>
            </a:endParaRPr>
          </a:p>
        </p:txBody>
      </p:sp>
      <p:sp>
        <p:nvSpPr>
          <p:cNvPr id="95" name="CustomShape 40"/>
          <p:cNvSpPr/>
          <p:nvPr/>
        </p:nvSpPr>
        <p:spPr>
          <a:xfrm>
            <a:off x="6923160" y="31788000"/>
            <a:ext cx="2292480" cy="5276160"/>
          </a:xfrm>
          <a:prstGeom prst="rect">
            <a:avLst/>
          </a:prstGeom>
          <a:noFill/>
          <a:ln w="38160">
            <a:noFill/>
          </a:ln>
        </p:spPr>
        <p:style>
          <a:lnRef idx="0"/>
          <a:fillRef idx="0"/>
          <a:effectRef idx="0"/>
          <a:fontRef idx="minor"/>
        </p:style>
        <p:txBody>
          <a:bodyPr lIns="109080" rIns="109080" tIns="64080" bIns="64080">
            <a:spAutoFit/>
          </a:bodyPr>
          <a:p>
            <a:pPr>
              <a:lnSpc>
                <a:spcPct val="100000"/>
              </a:lnSpc>
            </a:pPr>
            <a:r>
              <a:rPr b="1" lang="en-GB" sz="2600" spc="-1" strike="noStrike">
                <a:solidFill>
                  <a:srgbClr val="000000"/>
                </a:solidFill>
                <a:latin typeface="Arial Narrow"/>
                <a:ea typeface="DejaVu Sans"/>
              </a:rPr>
              <a:t>Figure 4. </a:t>
            </a:r>
            <a:r>
              <a:rPr b="0" lang="en-GB" sz="2600" spc="-1" strike="noStrike">
                <a:solidFill>
                  <a:srgbClr val="000000"/>
                </a:solidFill>
                <a:latin typeface="Arial Narrow"/>
                <a:ea typeface="DejaVu Sans"/>
              </a:rPr>
              <a:t>Automated gating results can be underlayed with Phenograph clustering in an interactive display </a:t>
            </a: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a:p>
            <a:pPr>
              <a:lnSpc>
                <a:spcPct val="100000"/>
              </a:lnSpc>
            </a:pPr>
            <a:endParaRPr b="0" lang="en-GB" sz="2600" spc="-1" strike="noStrike">
              <a:latin typeface="Arial"/>
            </a:endParaRPr>
          </a:p>
        </p:txBody>
      </p:sp>
      <p:pic>
        <p:nvPicPr>
          <p:cNvPr id="96" name="" descr=""/>
          <p:cNvPicPr/>
          <p:nvPr/>
        </p:nvPicPr>
        <p:blipFill>
          <a:blip r:embed="rId11"/>
          <a:stretch/>
        </p:blipFill>
        <p:spPr>
          <a:xfrm>
            <a:off x="6984000" y="35640000"/>
            <a:ext cx="1885320" cy="1513800"/>
          </a:xfrm>
          <a:prstGeom prst="rect">
            <a:avLst/>
          </a:prstGeom>
          <a:ln w="38160">
            <a:solidFill>
              <a:srgbClr val="000000"/>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19431</TotalTime>
  <Application>LibreOffice/6.3.2.2$Linux_X86_64 LibreOffice_project/e1663a74855acfc3cddf258a1b61ef869561d205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2009-11-10T07:29:27Z</dcterms:created>
  <dc:creator>Copywrite Digital - Tralee - 066 7128671</dc:creator>
  <dc:description>Non-authorized printing of this poster template by any commercial printing service other than PosterPresentations.com is strictly prohibited.
Non-profit educational printing centers are exempt.
To obtain printing authorization call:
1.866.649.3004
© 2009</dc:description>
  <cp:keywords>poster presentation poster design poster template</cp:keywords>
  <dc:language>en-GB</dc:language>
  <cp:lastModifiedBy/>
  <cp:lastPrinted>2009-11-10T08:04:03Z</cp:lastPrinted>
  <dcterms:modified xsi:type="dcterms:W3CDTF">2019-11-01T17:30:55Z</dcterms:modified>
  <cp:revision>263</cp:revision>
  <dc:subject>Free PowerPoint poster templates</dc:subject>
  <dc:title>A0 Portrait Poster Template</dc:title>
</cp:coreProperties>
</file>