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10.png" ContentType="image/png"/>
  <Override PartName="/ppt/media/image8.png" ContentType="image/png"/>
  <Override PartName="/ppt/media/image11.png" ContentType="image/png"/>
  <Override PartName="/ppt/media/image9.png" ContentType="image/png"/>
  <Override PartName="/ppt/media/image2.png" ContentType="image/png"/>
  <Override PartName="/ppt/media/image7.png" ContentType="image/png"/>
  <Override PartName="/ppt/notesSlides/_rels/notesSlide1.xml.rels" ContentType="application/vnd.openxmlformats-package.relationships+xml"/>
  <Override PartName="/ppt/notesSlides/notesSlide1.xml" ContentType="application/vnd.openxmlformats-officedocument.presentationml.notesSlid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theme/theme2.xml" ContentType="application/vnd.openxmlformats-officedocument.them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30275212" cy="42803762"/>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GB" sz="4400" spc="-1" strike="noStrike">
                <a:latin typeface="Arial"/>
              </a:rPr>
              <a:t>Click to move the slide</a:t>
            </a:r>
            <a:endParaRPr b="0" lang="en-GB" sz="4400" spc="-1" strike="noStrike">
              <a:latin typeface="Arial"/>
            </a:endParaRPr>
          </a:p>
        </p:txBody>
      </p:sp>
      <p:sp>
        <p:nvSpPr>
          <p:cNvPr id="43" name="PlaceHolder 2"/>
          <p:cNvSpPr>
            <a:spLocks noGrp="1"/>
          </p:cNvSpPr>
          <p:nvPr>
            <p:ph type="body"/>
          </p:nvPr>
        </p:nvSpPr>
        <p:spPr>
          <a:xfrm>
            <a:off x="756000" y="5078520"/>
            <a:ext cx="6047640" cy="4811040"/>
          </a:xfrm>
          <a:prstGeom prst="rect">
            <a:avLst/>
          </a:prstGeom>
        </p:spPr>
        <p:txBody>
          <a:bodyPr lIns="0" rIns="0" tIns="0" bIns="0">
            <a:noAutofit/>
          </a:bodyPr>
          <a:p>
            <a:r>
              <a:rPr b="0" lang="en-GB" sz="2000" spc="-1" strike="noStrike">
                <a:latin typeface="Arial"/>
              </a:rPr>
              <a:t>Click to edit the notes format</a:t>
            </a:r>
            <a:endParaRPr b="0" lang="en-GB" sz="2000" spc="-1" strike="noStrike">
              <a:latin typeface="Arial"/>
            </a:endParaRPr>
          </a:p>
        </p:txBody>
      </p:sp>
      <p:sp>
        <p:nvSpPr>
          <p:cNvPr id="44" name="PlaceHolder 3"/>
          <p:cNvSpPr>
            <a:spLocks noGrp="1"/>
          </p:cNvSpPr>
          <p:nvPr>
            <p:ph type="hdr"/>
          </p:nvPr>
        </p:nvSpPr>
        <p:spPr>
          <a:xfrm>
            <a:off x="0" y="0"/>
            <a:ext cx="3280680" cy="534240"/>
          </a:xfrm>
          <a:prstGeom prst="rect">
            <a:avLst/>
          </a:prstGeom>
        </p:spPr>
        <p:txBody>
          <a:bodyPr lIns="0" rIns="0" tIns="0" bIns="0">
            <a:noAutofit/>
          </a:bodyPr>
          <a:p>
            <a:r>
              <a:rPr b="0" lang="en-GB" sz="1400" spc="-1" strike="noStrike">
                <a:latin typeface="Times New Roman"/>
              </a:rPr>
              <a:t> </a:t>
            </a:r>
            <a:endParaRPr b="0" lang="en-GB" sz="1400" spc="-1" strike="noStrike">
              <a:latin typeface="Times New Roman"/>
            </a:endParaRPr>
          </a:p>
        </p:txBody>
      </p:sp>
      <p:sp>
        <p:nvSpPr>
          <p:cNvPr id="45" name="PlaceHolder 4"/>
          <p:cNvSpPr>
            <a:spLocks noGrp="1"/>
          </p:cNvSpPr>
          <p:nvPr>
            <p:ph type="dt"/>
          </p:nvPr>
        </p:nvSpPr>
        <p:spPr>
          <a:xfrm>
            <a:off x="4278960" y="0"/>
            <a:ext cx="3280680" cy="534240"/>
          </a:xfrm>
          <a:prstGeom prst="rect">
            <a:avLst/>
          </a:prstGeom>
        </p:spPr>
        <p:txBody>
          <a:bodyPr lIns="0" rIns="0" tIns="0" bIns="0">
            <a:noAutofit/>
          </a:bodyPr>
          <a:p>
            <a:pPr algn="r"/>
            <a:r>
              <a:rPr b="0" lang="en-GB" sz="1400" spc="-1" strike="noStrike">
                <a:latin typeface="Times New Roman"/>
              </a:rPr>
              <a:t> </a:t>
            </a:r>
            <a:endParaRPr b="0" lang="en-GB" sz="1400" spc="-1" strike="noStrike">
              <a:latin typeface="Times New Roman"/>
            </a:endParaRPr>
          </a:p>
        </p:txBody>
      </p:sp>
      <p:sp>
        <p:nvSpPr>
          <p:cNvPr id="46" name="PlaceHolder 5"/>
          <p:cNvSpPr>
            <a:spLocks noGrp="1"/>
          </p:cNvSpPr>
          <p:nvPr>
            <p:ph type="ftr"/>
          </p:nvPr>
        </p:nvSpPr>
        <p:spPr>
          <a:xfrm>
            <a:off x="0" y="10157400"/>
            <a:ext cx="3280680" cy="534240"/>
          </a:xfrm>
          <a:prstGeom prst="rect">
            <a:avLst/>
          </a:prstGeom>
        </p:spPr>
        <p:txBody>
          <a:bodyPr lIns="0" rIns="0" tIns="0" bIns="0" anchor="b">
            <a:noAutofit/>
          </a:bodyPr>
          <a:p>
            <a:r>
              <a:rPr b="0" lang="en-GB" sz="1400" spc="-1" strike="noStrike">
                <a:latin typeface="Times New Roman"/>
              </a:rPr>
              <a:t> </a:t>
            </a:r>
            <a:endParaRPr b="0" lang="en-GB" sz="1400" spc="-1" strike="noStrike">
              <a:latin typeface="Times New Roman"/>
            </a:endParaRPr>
          </a:p>
        </p:txBody>
      </p:sp>
      <p:sp>
        <p:nvSpPr>
          <p:cNvPr id="47"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8D52DBBE-1FFD-41B5-9241-EF47A75D10FA}" type="slidenum">
              <a:rPr b="0" lang="en-GB" sz="1400" spc="-1" strike="noStrike">
                <a:latin typeface="Times New Roman"/>
              </a:rPr>
              <a:t>1</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3884760" y="8685360"/>
            <a:ext cx="2971440" cy="4568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lnSpc>
                <a:spcPct val="100000"/>
              </a:lnSpc>
            </a:pPr>
            <a:fld id="{25D0BCDA-AF67-4BCD-90F9-6417DE8E35CA}" type="slidenum">
              <a:rPr b="0" lang="en-GB" sz="1200" spc="-1" strike="noStrike">
                <a:solidFill>
                  <a:srgbClr val="1badcf"/>
                </a:solidFill>
                <a:latin typeface="Arial"/>
              </a:rPr>
              <a:t>1</a:t>
            </a:fld>
            <a:endParaRPr b="0" lang="en-GB" sz="1200" spc="-1" strike="noStrike">
              <a:latin typeface="Arial"/>
            </a:endParaRPr>
          </a:p>
        </p:txBody>
      </p:sp>
      <p:sp>
        <p:nvSpPr>
          <p:cNvPr id="119" name="PlaceHolder 2"/>
          <p:cNvSpPr>
            <a:spLocks noGrp="1"/>
          </p:cNvSpPr>
          <p:nvPr>
            <p:ph type="sldImg"/>
          </p:nvPr>
        </p:nvSpPr>
        <p:spPr>
          <a:xfrm>
            <a:off x="2216160" y="685800"/>
            <a:ext cx="2425320" cy="3428640"/>
          </a:xfrm>
          <a:prstGeom prst="rect">
            <a:avLst/>
          </a:prstGeom>
        </p:spPr>
      </p:sp>
      <p:sp>
        <p:nvSpPr>
          <p:cNvPr id="120" name="PlaceHolder 3"/>
          <p:cNvSpPr>
            <a:spLocks noGrp="1"/>
          </p:cNvSpPr>
          <p:nvPr>
            <p:ph type="body"/>
          </p:nvPr>
        </p:nvSpPr>
        <p:spPr>
          <a:xfrm>
            <a:off x="685800" y="4343400"/>
            <a:ext cx="5486040" cy="4114800"/>
          </a:xfrm>
          <a:prstGeom prst="rect">
            <a:avLst/>
          </a:prstGeom>
        </p:spPr>
        <p:txBody>
          <a:bodyPr lIns="0" rIns="0" tIns="0" bIns="0">
            <a:spAutoFit/>
          </a:bodyPr>
          <a:p>
            <a:endParaRPr b="0" lang="en-GB"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62040" y="-525240"/>
            <a:ext cx="28919160" cy="7223040"/>
          </a:xfrm>
          <a:prstGeom prst="rect">
            <a:avLst/>
          </a:prstGeom>
        </p:spPr>
        <p:txBody>
          <a:bodyPr lIns="0" rIns="0" tIns="0" bIns="0" anchor="ctr">
            <a:spAutoFit/>
          </a:bodyPr>
          <a:p>
            <a:pPr algn="ctr"/>
            <a:endParaRPr b="0" lang="en-GB" sz="4400" spc="-1" strike="noStrike">
              <a:latin typeface="Arial"/>
            </a:endParaRPr>
          </a:p>
        </p:txBody>
      </p:sp>
      <p:sp>
        <p:nvSpPr>
          <p:cNvPr id="28" name="PlaceHolder 2"/>
          <p:cNvSpPr>
            <a:spLocks noGrp="1"/>
          </p:cNvSpPr>
          <p:nvPr>
            <p:ph type="body"/>
          </p:nvPr>
        </p:nvSpPr>
        <p:spPr>
          <a:xfrm>
            <a:off x="1513440" y="10015920"/>
            <a:ext cx="27247320" cy="11841480"/>
          </a:xfrm>
          <a:prstGeom prst="rect">
            <a:avLst/>
          </a:prstGeom>
        </p:spPr>
        <p:txBody>
          <a:bodyPr lIns="0" rIns="0" tIns="0" bIns="0">
            <a:normAutofit/>
          </a:bodyPr>
          <a:p>
            <a:endParaRPr b="0" lang="en-GB" sz="3200" spc="-1" strike="noStrike">
              <a:latin typeface="Arial"/>
            </a:endParaRPr>
          </a:p>
        </p:txBody>
      </p:sp>
      <p:sp>
        <p:nvSpPr>
          <p:cNvPr id="29" name="PlaceHolder 3"/>
          <p:cNvSpPr>
            <a:spLocks noGrp="1"/>
          </p:cNvSpPr>
          <p:nvPr>
            <p:ph type="body"/>
          </p:nvPr>
        </p:nvSpPr>
        <p:spPr>
          <a:xfrm>
            <a:off x="1513440" y="22982760"/>
            <a:ext cx="27247320" cy="118414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62040" y="-525240"/>
            <a:ext cx="28919160" cy="7223040"/>
          </a:xfrm>
          <a:prstGeom prst="rect">
            <a:avLst/>
          </a:prstGeom>
        </p:spPr>
        <p:txBody>
          <a:bodyPr lIns="0" rIns="0" tIns="0" bIns="0" anchor="ctr">
            <a:spAutoFit/>
          </a:bodyPr>
          <a:p>
            <a:pPr algn="ctr"/>
            <a:endParaRPr b="0" lang="en-GB" sz="4400" spc="-1" strike="noStrike">
              <a:latin typeface="Arial"/>
            </a:endParaRPr>
          </a:p>
        </p:txBody>
      </p:sp>
      <p:sp>
        <p:nvSpPr>
          <p:cNvPr id="31" name="PlaceHolder 2"/>
          <p:cNvSpPr>
            <a:spLocks noGrp="1"/>
          </p:cNvSpPr>
          <p:nvPr>
            <p:ph type="body"/>
          </p:nvPr>
        </p:nvSpPr>
        <p:spPr>
          <a:xfrm>
            <a:off x="1513440" y="10015920"/>
            <a:ext cx="13296600" cy="11841480"/>
          </a:xfrm>
          <a:prstGeom prst="rect">
            <a:avLst/>
          </a:prstGeom>
        </p:spPr>
        <p:txBody>
          <a:bodyPr lIns="0" rIns="0" tIns="0" bIns="0">
            <a:normAutofit/>
          </a:bodyPr>
          <a:p>
            <a:endParaRPr b="0" lang="en-GB" sz="3200" spc="-1" strike="noStrike">
              <a:latin typeface="Arial"/>
            </a:endParaRPr>
          </a:p>
        </p:txBody>
      </p:sp>
      <p:sp>
        <p:nvSpPr>
          <p:cNvPr id="32" name="PlaceHolder 3"/>
          <p:cNvSpPr>
            <a:spLocks noGrp="1"/>
          </p:cNvSpPr>
          <p:nvPr>
            <p:ph type="body"/>
          </p:nvPr>
        </p:nvSpPr>
        <p:spPr>
          <a:xfrm>
            <a:off x="15475320" y="10015920"/>
            <a:ext cx="13296600" cy="11841480"/>
          </a:xfrm>
          <a:prstGeom prst="rect">
            <a:avLst/>
          </a:prstGeom>
        </p:spPr>
        <p:txBody>
          <a:bodyPr lIns="0" rIns="0" tIns="0" bIns="0">
            <a:normAutofit/>
          </a:bodyPr>
          <a:p>
            <a:endParaRPr b="0" lang="en-GB" sz="3200" spc="-1" strike="noStrike">
              <a:latin typeface="Arial"/>
            </a:endParaRPr>
          </a:p>
        </p:txBody>
      </p:sp>
      <p:sp>
        <p:nvSpPr>
          <p:cNvPr id="33" name="PlaceHolder 4"/>
          <p:cNvSpPr>
            <a:spLocks noGrp="1"/>
          </p:cNvSpPr>
          <p:nvPr>
            <p:ph type="body"/>
          </p:nvPr>
        </p:nvSpPr>
        <p:spPr>
          <a:xfrm>
            <a:off x="1513440" y="22982760"/>
            <a:ext cx="13296600" cy="11841480"/>
          </a:xfrm>
          <a:prstGeom prst="rect">
            <a:avLst/>
          </a:prstGeom>
        </p:spPr>
        <p:txBody>
          <a:bodyPr lIns="0" rIns="0" tIns="0" bIns="0">
            <a:normAutofit/>
          </a:bodyPr>
          <a:p>
            <a:endParaRPr b="0" lang="en-GB" sz="3200" spc="-1" strike="noStrike">
              <a:latin typeface="Arial"/>
            </a:endParaRPr>
          </a:p>
        </p:txBody>
      </p:sp>
      <p:sp>
        <p:nvSpPr>
          <p:cNvPr id="34" name="PlaceHolder 5"/>
          <p:cNvSpPr>
            <a:spLocks noGrp="1"/>
          </p:cNvSpPr>
          <p:nvPr>
            <p:ph type="body"/>
          </p:nvPr>
        </p:nvSpPr>
        <p:spPr>
          <a:xfrm>
            <a:off x="15475320" y="22982760"/>
            <a:ext cx="13296600" cy="118414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62040" y="-525240"/>
            <a:ext cx="28919160" cy="7223040"/>
          </a:xfrm>
          <a:prstGeom prst="rect">
            <a:avLst/>
          </a:prstGeom>
        </p:spPr>
        <p:txBody>
          <a:bodyPr lIns="0" rIns="0" tIns="0" bIns="0" anchor="ctr">
            <a:spAutoFit/>
          </a:bodyPr>
          <a:p>
            <a:pPr algn="ctr"/>
            <a:endParaRPr b="0" lang="en-GB" sz="4400" spc="-1" strike="noStrike">
              <a:latin typeface="Arial"/>
            </a:endParaRPr>
          </a:p>
        </p:txBody>
      </p:sp>
      <p:sp>
        <p:nvSpPr>
          <p:cNvPr id="36" name="PlaceHolder 2"/>
          <p:cNvSpPr>
            <a:spLocks noGrp="1"/>
          </p:cNvSpPr>
          <p:nvPr>
            <p:ph type="body"/>
          </p:nvPr>
        </p:nvSpPr>
        <p:spPr>
          <a:xfrm>
            <a:off x="1513440" y="10015920"/>
            <a:ext cx="8773560" cy="11841480"/>
          </a:xfrm>
          <a:prstGeom prst="rect">
            <a:avLst/>
          </a:prstGeom>
        </p:spPr>
        <p:txBody>
          <a:bodyPr lIns="0" rIns="0" tIns="0" bIns="0">
            <a:normAutofit/>
          </a:bodyPr>
          <a:p>
            <a:endParaRPr b="0" lang="en-GB" sz="3200" spc="-1" strike="noStrike">
              <a:latin typeface="Arial"/>
            </a:endParaRPr>
          </a:p>
        </p:txBody>
      </p:sp>
      <p:sp>
        <p:nvSpPr>
          <p:cNvPr id="37" name="PlaceHolder 3"/>
          <p:cNvSpPr>
            <a:spLocks noGrp="1"/>
          </p:cNvSpPr>
          <p:nvPr>
            <p:ph type="body"/>
          </p:nvPr>
        </p:nvSpPr>
        <p:spPr>
          <a:xfrm>
            <a:off x="10726200" y="10015920"/>
            <a:ext cx="8773560" cy="11841480"/>
          </a:xfrm>
          <a:prstGeom prst="rect">
            <a:avLst/>
          </a:prstGeom>
        </p:spPr>
        <p:txBody>
          <a:bodyPr lIns="0" rIns="0" tIns="0" bIns="0">
            <a:normAutofit/>
          </a:bodyPr>
          <a:p>
            <a:endParaRPr b="0" lang="en-GB" sz="3200" spc="-1" strike="noStrike">
              <a:latin typeface="Arial"/>
            </a:endParaRPr>
          </a:p>
        </p:txBody>
      </p:sp>
      <p:sp>
        <p:nvSpPr>
          <p:cNvPr id="38" name="PlaceHolder 4"/>
          <p:cNvSpPr>
            <a:spLocks noGrp="1"/>
          </p:cNvSpPr>
          <p:nvPr>
            <p:ph type="body"/>
          </p:nvPr>
        </p:nvSpPr>
        <p:spPr>
          <a:xfrm>
            <a:off x="19938600" y="10015920"/>
            <a:ext cx="8773560" cy="11841480"/>
          </a:xfrm>
          <a:prstGeom prst="rect">
            <a:avLst/>
          </a:prstGeom>
        </p:spPr>
        <p:txBody>
          <a:bodyPr lIns="0" rIns="0" tIns="0" bIns="0">
            <a:normAutofit/>
          </a:bodyPr>
          <a:p>
            <a:endParaRPr b="0" lang="en-GB" sz="3200" spc="-1" strike="noStrike">
              <a:latin typeface="Arial"/>
            </a:endParaRPr>
          </a:p>
        </p:txBody>
      </p:sp>
      <p:sp>
        <p:nvSpPr>
          <p:cNvPr id="39" name="PlaceHolder 5"/>
          <p:cNvSpPr>
            <a:spLocks noGrp="1"/>
          </p:cNvSpPr>
          <p:nvPr>
            <p:ph type="body"/>
          </p:nvPr>
        </p:nvSpPr>
        <p:spPr>
          <a:xfrm>
            <a:off x="1513440" y="22982760"/>
            <a:ext cx="8773560" cy="11841480"/>
          </a:xfrm>
          <a:prstGeom prst="rect">
            <a:avLst/>
          </a:prstGeom>
        </p:spPr>
        <p:txBody>
          <a:bodyPr lIns="0" rIns="0" tIns="0" bIns="0">
            <a:normAutofit/>
          </a:bodyPr>
          <a:p>
            <a:endParaRPr b="0" lang="en-GB" sz="3200" spc="-1" strike="noStrike">
              <a:latin typeface="Arial"/>
            </a:endParaRPr>
          </a:p>
        </p:txBody>
      </p:sp>
      <p:sp>
        <p:nvSpPr>
          <p:cNvPr id="40" name="PlaceHolder 6"/>
          <p:cNvSpPr>
            <a:spLocks noGrp="1"/>
          </p:cNvSpPr>
          <p:nvPr>
            <p:ph type="body"/>
          </p:nvPr>
        </p:nvSpPr>
        <p:spPr>
          <a:xfrm>
            <a:off x="10726200" y="22982760"/>
            <a:ext cx="8773560" cy="11841480"/>
          </a:xfrm>
          <a:prstGeom prst="rect">
            <a:avLst/>
          </a:prstGeom>
        </p:spPr>
        <p:txBody>
          <a:bodyPr lIns="0" rIns="0" tIns="0" bIns="0">
            <a:normAutofit/>
          </a:bodyPr>
          <a:p>
            <a:endParaRPr b="0" lang="en-GB" sz="3200" spc="-1" strike="noStrike">
              <a:latin typeface="Arial"/>
            </a:endParaRPr>
          </a:p>
        </p:txBody>
      </p:sp>
      <p:sp>
        <p:nvSpPr>
          <p:cNvPr id="41" name="PlaceHolder 7"/>
          <p:cNvSpPr>
            <a:spLocks noGrp="1"/>
          </p:cNvSpPr>
          <p:nvPr>
            <p:ph type="body"/>
          </p:nvPr>
        </p:nvSpPr>
        <p:spPr>
          <a:xfrm>
            <a:off x="19938600" y="22982760"/>
            <a:ext cx="8773560" cy="118414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62040" y="-525240"/>
            <a:ext cx="28919160" cy="7223040"/>
          </a:xfrm>
          <a:prstGeom prst="rect">
            <a:avLst/>
          </a:prstGeom>
        </p:spPr>
        <p:txBody>
          <a:bodyPr lIns="0" rIns="0" tIns="0" bIns="0" anchor="ctr">
            <a:spAutoFit/>
          </a:bodyPr>
          <a:p>
            <a:pPr algn="ctr"/>
            <a:endParaRPr b="0" lang="en-GB" sz="4400" spc="-1" strike="noStrike">
              <a:latin typeface="Arial"/>
            </a:endParaRPr>
          </a:p>
        </p:txBody>
      </p:sp>
      <p:sp>
        <p:nvSpPr>
          <p:cNvPr id="7" name="PlaceHolder 2"/>
          <p:cNvSpPr>
            <a:spLocks noGrp="1"/>
          </p:cNvSpPr>
          <p:nvPr>
            <p:ph type="subTitle"/>
          </p:nvPr>
        </p:nvSpPr>
        <p:spPr>
          <a:xfrm>
            <a:off x="1513440" y="10015920"/>
            <a:ext cx="27247320" cy="2482560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62040" y="-525240"/>
            <a:ext cx="28919160" cy="7223040"/>
          </a:xfrm>
          <a:prstGeom prst="rect">
            <a:avLst/>
          </a:prstGeom>
        </p:spPr>
        <p:txBody>
          <a:bodyPr lIns="0" rIns="0" tIns="0" bIns="0" anchor="ctr">
            <a:spAutoFit/>
          </a:bodyPr>
          <a:p>
            <a:pPr algn="ctr"/>
            <a:endParaRPr b="0" lang="en-GB" sz="4400" spc="-1" strike="noStrike">
              <a:latin typeface="Arial"/>
            </a:endParaRPr>
          </a:p>
        </p:txBody>
      </p:sp>
      <p:sp>
        <p:nvSpPr>
          <p:cNvPr id="9" name="PlaceHolder 2"/>
          <p:cNvSpPr>
            <a:spLocks noGrp="1"/>
          </p:cNvSpPr>
          <p:nvPr>
            <p:ph type="body"/>
          </p:nvPr>
        </p:nvSpPr>
        <p:spPr>
          <a:xfrm>
            <a:off x="1513440" y="10015920"/>
            <a:ext cx="27247320" cy="2482560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62040" y="-525240"/>
            <a:ext cx="28919160" cy="7223040"/>
          </a:xfrm>
          <a:prstGeom prst="rect">
            <a:avLst/>
          </a:prstGeom>
        </p:spPr>
        <p:txBody>
          <a:bodyPr lIns="0" rIns="0" tIns="0" bIns="0" anchor="ctr">
            <a:spAutoFit/>
          </a:bodyPr>
          <a:p>
            <a:pPr algn="ctr"/>
            <a:endParaRPr b="0" lang="en-GB" sz="4400" spc="-1" strike="noStrike">
              <a:latin typeface="Arial"/>
            </a:endParaRPr>
          </a:p>
        </p:txBody>
      </p:sp>
      <p:sp>
        <p:nvSpPr>
          <p:cNvPr id="11" name="PlaceHolder 2"/>
          <p:cNvSpPr>
            <a:spLocks noGrp="1"/>
          </p:cNvSpPr>
          <p:nvPr>
            <p:ph type="body"/>
          </p:nvPr>
        </p:nvSpPr>
        <p:spPr>
          <a:xfrm>
            <a:off x="1513440" y="10015920"/>
            <a:ext cx="13296600" cy="24825600"/>
          </a:xfrm>
          <a:prstGeom prst="rect">
            <a:avLst/>
          </a:prstGeom>
        </p:spPr>
        <p:txBody>
          <a:bodyPr lIns="0" rIns="0" tIns="0" bIns="0">
            <a:normAutofit/>
          </a:bodyPr>
          <a:p>
            <a:endParaRPr b="0" lang="en-GB" sz="3200" spc="-1" strike="noStrike">
              <a:latin typeface="Arial"/>
            </a:endParaRPr>
          </a:p>
        </p:txBody>
      </p:sp>
      <p:sp>
        <p:nvSpPr>
          <p:cNvPr id="12" name="PlaceHolder 3"/>
          <p:cNvSpPr>
            <a:spLocks noGrp="1"/>
          </p:cNvSpPr>
          <p:nvPr>
            <p:ph type="body"/>
          </p:nvPr>
        </p:nvSpPr>
        <p:spPr>
          <a:xfrm>
            <a:off x="15475320" y="10015920"/>
            <a:ext cx="13296600" cy="2482560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62040" y="-525240"/>
            <a:ext cx="28919160" cy="7223040"/>
          </a:xfrm>
          <a:prstGeom prst="rect">
            <a:avLst/>
          </a:prstGeom>
        </p:spPr>
        <p:txBody>
          <a:bodyPr lIns="0" rIns="0" tIns="0" bIns="0" anchor="ctr">
            <a:spAutoFit/>
          </a:bodyP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62040" y="-525240"/>
            <a:ext cx="28919160" cy="3348288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62040" y="-525240"/>
            <a:ext cx="28919160" cy="7223040"/>
          </a:xfrm>
          <a:prstGeom prst="rect">
            <a:avLst/>
          </a:prstGeom>
        </p:spPr>
        <p:txBody>
          <a:bodyPr lIns="0" rIns="0" tIns="0" bIns="0" anchor="ctr">
            <a:spAutoFit/>
          </a:bodyPr>
          <a:p>
            <a:pPr algn="ctr"/>
            <a:endParaRPr b="0" lang="en-GB" sz="4400" spc="-1" strike="noStrike">
              <a:latin typeface="Arial"/>
            </a:endParaRPr>
          </a:p>
        </p:txBody>
      </p:sp>
      <p:sp>
        <p:nvSpPr>
          <p:cNvPr id="16" name="PlaceHolder 2"/>
          <p:cNvSpPr>
            <a:spLocks noGrp="1"/>
          </p:cNvSpPr>
          <p:nvPr>
            <p:ph type="body"/>
          </p:nvPr>
        </p:nvSpPr>
        <p:spPr>
          <a:xfrm>
            <a:off x="1513440" y="10015920"/>
            <a:ext cx="13296600" cy="11841480"/>
          </a:xfrm>
          <a:prstGeom prst="rect">
            <a:avLst/>
          </a:prstGeom>
        </p:spPr>
        <p:txBody>
          <a:bodyPr lIns="0" rIns="0" tIns="0" bIns="0">
            <a:normAutofit/>
          </a:bodyPr>
          <a:p>
            <a:endParaRPr b="0" lang="en-GB" sz="3200" spc="-1" strike="noStrike">
              <a:latin typeface="Arial"/>
            </a:endParaRPr>
          </a:p>
        </p:txBody>
      </p:sp>
      <p:sp>
        <p:nvSpPr>
          <p:cNvPr id="17" name="PlaceHolder 3"/>
          <p:cNvSpPr>
            <a:spLocks noGrp="1"/>
          </p:cNvSpPr>
          <p:nvPr>
            <p:ph type="body"/>
          </p:nvPr>
        </p:nvSpPr>
        <p:spPr>
          <a:xfrm>
            <a:off x="15475320" y="10015920"/>
            <a:ext cx="13296600" cy="24825600"/>
          </a:xfrm>
          <a:prstGeom prst="rect">
            <a:avLst/>
          </a:prstGeom>
        </p:spPr>
        <p:txBody>
          <a:bodyPr lIns="0" rIns="0" tIns="0" bIns="0">
            <a:normAutofit/>
          </a:bodyPr>
          <a:p>
            <a:endParaRPr b="0" lang="en-GB" sz="3200" spc="-1" strike="noStrike">
              <a:latin typeface="Arial"/>
            </a:endParaRPr>
          </a:p>
        </p:txBody>
      </p:sp>
      <p:sp>
        <p:nvSpPr>
          <p:cNvPr id="18" name="PlaceHolder 4"/>
          <p:cNvSpPr>
            <a:spLocks noGrp="1"/>
          </p:cNvSpPr>
          <p:nvPr>
            <p:ph type="body"/>
          </p:nvPr>
        </p:nvSpPr>
        <p:spPr>
          <a:xfrm>
            <a:off x="1513440" y="22982760"/>
            <a:ext cx="13296600" cy="1184148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62040" y="-525240"/>
            <a:ext cx="28919160" cy="7223040"/>
          </a:xfrm>
          <a:prstGeom prst="rect">
            <a:avLst/>
          </a:prstGeom>
        </p:spPr>
        <p:txBody>
          <a:bodyPr lIns="0" rIns="0" tIns="0" bIns="0" anchor="ctr">
            <a:spAutoFit/>
          </a:bodyPr>
          <a:p>
            <a:pPr algn="ctr"/>
            <a:endParaRPr b="0" lang="en-GB" sz="4400" spc="-1" strike="noStrike">
              <a:latin typeface="Arial"/>
            </a:endParaRPr>
          </a:p>
        </p:txBody>
      </p:sp>
      <p:sp>
        <p:nvSpPr>
          <p:cNvPr id="20" name="PlaceHolder 2"/>
          <p:cNvSpPr>
            <a:spLocks noGrp="1"/>
          </p:cNvSpPr>
          <p:nvPr>
            <p:ph type="body"/>
          </p:nvPr>
        </p:nvSpPr>
        <p:spPr>
          <a:xfrm>
            <a:off x="1513440" y="10015920"/>
            <a:ext cx="13296600" cy="24825600"/>
          </a:xfrm>
          <a:prstGeom prst="rect">
            <a:avLst/>
          </a:prstGeom>
        </p:spPr>
        <p:txBody>
          <a:bodyPr lIns="0" rIns="0" tIns="0" bIns="0">
            <a:normAutofit/>
          </a:bodyPr>
          <a:p>
            <a:endParaRPr b="0" lang="en-GB" sz="3200" spc="-1" strike="noStrike">
              <a:latin typeface="Arial"/>
            </a:endParaRPr>
          </a:p>
        </p:txBody>
      </p:sp>
      <p:sp>
        <p:nvSpPr>
          <p:cNvPr id="21" name="PlaceHolder 3"/>
          <p:cNvSpPr>
            <a:spLocks noGrp="1"/>
          </p:cNvSpPr>
          <p:nvPr>
            <p:ph type="body"/>
          </p:nvPr>
        </p:nvSpPr>
        <p:spPr>
          <a:xfrm>
            <a:off x="15475320" y="10015920"/>
            <a:ext cx="13296600" cy="11841480"/>
          </a:xfrm>
          <a:prstGeom prst="rect">
            <a:avLst/>
          </a:prstGeom>
        </p:spPr>
        <p:txBody>
          <a:bodyPr lIns="0" rIns="0" tIns="0" bIns="0">
            <a:normAutofit/>
          </a:bodyPr>
          <a:p>
            <a:endParaRPr b="0" lang="en-GB" sz="3200" spc="-1" strike="noStrike">
              <a:latin typeface="Arial"/>
            </a:endParaRPr>
          </a:p>
        </p:txBody>
      </p:sp>
      <p:sp>
        <p:nvSpPr>
          <p:cNvPr id="22" name="PlaceHolder 4"/>
          <p:cNvSpPr>
            <a:spLocks noGrp="1"/>
          </p:cNvSpPr>
          <p:nvPr>
            <p:ph type="body"/>
          </p:nvPr>
        </p:nvSpPr>
        <p:spPr>
          <a:xfrm>
            <a:off x="15475320" y="22982760"/>
            <a:ext cx="13296600" cy="1184148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62040" y="-525240"/>
            <a:ext cx="28919160" cy="7223040"/>
          </a:xfrm>
          <a:prstGeom prst="rect">
            <a:avLst/>
          </a:prstGeom>
        </p:spPr>
        <p:txBody>
          <a:bodyPr lIns="0" rIns="0" tIns="0" bIns="0" anchor="ctr">
            <a:spAutoFit/>
          </a:bodyPr>
          <a:p>
            <a:pPr algn="ctr"/>
            <a:endParaRPr b="0" lang="en-GB" sz="4400" spc="-1" strike="noStrike">
              <a:latin typeface="Arial"/>
            </a:endParaRPr>
          </a:p>
        </p:txBody>
      </p:sp>
      <p:sp>
        <p:nvSpPr>
          <p:cNvPr id="24" name="PlaceHolder 2"/>
          <p:cNvSpPr>
            <a:spLocks noGrp="1"/>
          </p:cNvSpPr>
          <p:nvPr>
            <p:ph type="body"/>
          </p:nvPr>
        </p:nvSpPr>
        <p:spPr>
          <a:xfrm>
            <a:off x="1513440" y="10015920"/>
            <a:ext cx="13296600" cy="11841480"/>
          </a:xfrm>
          <a:prstGeom prst="rect">
            <a:avLst/>
          </a:prstGeom>
        </p:spPr>
        <p:txBody>
          <a:bodyPr lIns="0" rIns="0" tIns="0" bIns="0">
            <a:normAutofit/>
          </a:bodyPr>
          <a:p>
            <a:endParaRPr b="0" lang="en-GB" sz="3200" spc="-1" strike="noStrike">
              <a:latin typeface="Arial"/>
            </a:endParaRPr>
          </a:p>
        </p:txBody>
      </p:sp>
      <p:sp>
        <p:nvSpPr>
          <p:cNvPr id="25" name="PlaceHolder 3"/>
          <p:cNvSpPr>
            <a:spLocks noGrp="1"/>
          </p:cNvSpPr>
          <p:nvPr>
            <p:ph type="body"/>
          </p:nvPr>
        </p:nvSpPr>
        <p:spPr>
          <a:xfrm>
            <a:off x="15475320" y="10015920"/>
            <a:ext cx="13296600" cy="11841480"/>
          </a:xfrm>
          <a:prstGeom prst="rect">
            <a:avLst/>
          </a:prstGeom>
        </p:spPr>
        <p:txBody>
          <a:bodyPr lIns="0" rIns="0" tIns="0" bIns="0">
            <a:normAutofit/>
          </a:bodyPr>
          <a:p>
            <a:endParaRPr b="0" lang="en-GB" sz="3200" spc="-1" strike="noStrike">
              <a:latin typeface="Arial"/>
            </a:endParaRPr>
          </a:p>
        </p:txBody>
      </p:sp>
      <p:sp>
        <p:nvSpPr>
          <p:cNvPr id="26" name="PlaceHolder 4"/>
          <p:cNvSpPr>
            <a:spLocks noGrp="1"/>
          </p:cNvSpPr>
          <p:nvPr>
            <p:ph type="body"/>
          </p:nvPr>
        </p:nvSpPr>
        <p:spPr>
          <a:xfrm>
            <a:off x="1513440" y="22982760"/>
            <a:ext cx="27247320" cy="1184148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6"/>
        </a:solidFill>
      </p:bgPr>
    </p:bg>
    <p:spTree>
      <p:nvGrpSpPr>
        <p:cNvPr id="1" name=""/>
        <p:cNvGrpSpPr/>
        <p:nvPr/>
      </p:nvGrpSpPr>
      <p:grpSpPr>
        <a:xfrm>
          <a:off x="0" y="0"/>
          <a:ext cx="0" cy="0"/>
          <a:chOff x="0" y="0"/>
          <a:chExt cx="0" cy="0"/>
        </a:xfrm>
      </p:grpSpPr>
      <p:sp>
        <p:nvSpPr>
          <p:cNvPr id="0" name="CustomShape 1"/>
          <p:cNvSpPr/>
          <p:nvPr/>
        </p:nvSpPr>
        <p:spPr>
          <a:xfrm>
            <a:off x="0" y="0"/>
            <a:ext cx="30274920" cy="5473440"/>
          </a:xfrm>
          <a:prstGeom prst="rect">
            <a:avLst/>
          </a:prstGeom>
          <a:solidFill>
            <a:srgbClr val="002336"/>
          </a:solidFill>
          <a:ln>
            <a:noFill/>
          </a:ln>
        </p:spPr>
        <p:style>
          <a:lnRef idx="0"/>
          <a:fillRef idx="0"/>
          <a:effectRef idx="0"/>
          <a:fontRef idx="minor"/>
        </p:style>
      </p:sp>
      <p:sp>
        <p:nvSpPr>
          <p:cNvPr id="1" name="CustomShape 2"/>
          <p:cNvSpPr/>
          <p:nvPr/>
        </p:nvSpPr>
        <p:spPr>
          <a:xfrm>
            <a:off x="477720" y="6248520"/>
            <a:ext cx="29224080" cy="35624520"/>
          </a:xfrm>
          <a:prstGeom prst="rect">
            <a:avLst/>
          </a:prstGeom>
          <a:solidFill>
            <a:srgbClr val="808080"/>
          </a:solidFill>
          <a:ln cap="sq" w="9360">
            <a:solidFill>
              <a:srgbClr val="002336"/>
            </a:solidFill>
            <a:miter/>
          </a:ln>
        </p:spPr>
        <p:style>
          <a:lnRef idx="0"/>
          <a:fillRef idx="0"/>
          <a:effectRef idx="0"/>
          <a:fontRef idx="minor"/>
        </p:style>
      </p:sp>
      <p:sp>
        <p:nvSpPr>
          <p:cNvPr id="2" name="CustomShape 3"/>
          <p:cNvSpPr/>
          <p:nvPr/>
        </p:nvSpPr>
        <p:spPr>
          <a:xfrm>
            <a:off x="0" y="0"/>
            <a:ext cx="30274920" cy="42803280"/>
          </a:xfrm>
          <a:prstGeom prst="rect">
            <a:avLst/>
          </a:prstGeom>
          <a:noFill/>
          <a:ln>
            <a:noFill/>
          </a:ln>
        </p:spPr>
        <p:style>
          <a:lnRef idx="0"/>
          <a:fillRef idx="0"/>
          <a:effectRef idx="0"/>
          <a:fontRef idx="minor"/>
        </p:style>
      </p:sp>
      <p:sp>
        <p:nvSpPr>
          <p:cNvPr id="3" name="CustomShape 4"/>
          <p:cNvSpPr/>
          <p:nvPr/>
        </p:nvSpPr>
        <p:spPr>
          <a:xfrm>
            <a:off x="477720" y="42244920"/>
            <a:ext cx="3308040" cy="153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74880" rIns="74880" tIns="37440" bIns="37440">
            <a:spAutoFit/>
          </a:bodyPr>
          <a:p>
            <a:pPr>
              <a:lnSpc>
                <a:spcPct val="65000"/>
              </a:lnSpc>
              <a:spcBef>
                <a:spcPts val="499"/>
              </a:spcBef>
            </a:pPr>
            <a:r>
              <a:rPr b="1" lang="en-GB" sz="800" spc="-1" strike="noStrike">
                <a:solidFill>
                  <a:srgbClr val="002336"/>
                </a:solidFill>
                <a:latin typeface="Arial"/>
                <a:ea typeface="MS PGothic"/>
              </a:rPr>
              <a:t>Poster template by ResearchPosters.co.za</a:t>
            </a:r>
            <a:endParaRPr b="0" lang="en-GB" sz="800" spc="-1" strike="noStrike">
              <a:latin typeface="Arial"/>
            </a:endParaRPr>
          </a:p>
        </p:txBody>
      </p:sp>
      <p:sp>
        <p:nvSpPr>
          <p:cNvPr id="4" name="PlaceHolder 5"/>
          <p:cNvSpPr>
            <a:spLocks noGrp="1"/>
          </p:cNvSpPr>
          <p:nvPr>
            <p:ph type="title"/>
          </p:nvPr>
        </p:nvSpPr>
        <p:spPr>
          <a:xfrm>
            <a:off x="662040" y="-525240"/>
            <a:ext cx="28919160" cy="7223040"/>
          </a:xfrm>
          <a:prstGeom prst="rect">
            <a:avLst/>
          </a:prstGeom>
        </p:spPr>
        <p:txBody>
          <a:bodyPr lIns="74880" rIns="74880" tIns="37440" bIns="37440" anchor="ctr">
            <a:spAutoFit/>
          </a:bodyPr>
          <a:p>
            <a:r>
              <a:rPr b="0" lang="en-GB" sz="1800" spc="-1" strike="noStrike">
                <a:latin typeface="Arial"/>
              </a:rPr>
              <a:t>Click </a:t>
            </a:r>
            <a:r>
              <a:rPr b="0" lang="en-GB" sz="1800" spc="-1" strike="noStrike">
                <a:latin typeface="Arial"/>
              </a:rPr>
              <a:t>to </a:t>
            </a:r>
            <a:r>
              <a:rPr b="0" lang="en-GB" sz="1800" spc="-1" strike="noStrike">
                <a:latin typeface="Arial"/>
              </a:rPr>
              <a:t>edit </a:t>
            </a:r>
            <a:r>
              <a:rPr b="0" lang="en-GB" sz="1800" spc="-1" strike="noStrike">
                <a:latin typeface="Arial"/>
              </a:rPr>
              <a:t>the </a:t>
            </a:r>
            <a:r>
              <a:rPr b="0" lang="en-GB" sz="1800" spc="-1" strike="noStrike">
                <a:latin typeface="Arial"/>
              </a:rPr>
              <a:t>title </a:t>
            </a:r>
            <a:r>
              <a:rPr b="0" lang="en-GB" sz="1800" spc="-1" strike="noStrike">
                <a:latin typeface="Arial"/>
              </a:rPr>
              <a:t>text </a:t>
            </a:r>
            <a:r>
              <a:rPr b="0" lang="en-GB" sz="1800" spc="-1" strike="noStrike">
                <a:latin typeface="Arial"/>
              </a:rPr>
              <a:t>form</a:t>
            </a:r>
            <a:r>
              <a:rPr b="0" lang="en-GB" sz="1800" spc="-1" strike="noStrike">
                <a:latin typeface="Arial"/>
              </a:rPr>
              <a:t>at</a:t>
            </a:r>
            <a:endParaRPr b="0" lang="en-GB" sz="1800" spc="-1" strike="noStrike">
              <a:latin typeface="Arial"/>
            </a:endParaRPr>
          </a:p>
        </p:txBody>
      </p:sp>
      <p:sp>
        <p:nvSpPr>
          <p:cNvPr id="5" name="PlaceHolder 6"/>
          <p:cNvSpPr>
            <a:spLocks noGrp="1"/>
          </p:cNvSpPr>
          <p:nvPr>
            <p:ph type="body"/>
          </p:nvPr>
        </p:nvSpPr>
        <p:spPr>
          <a:xfrm>
            <a:off x="1513440" y="10015920"/>
            <a:ext cx="27247320" cy="24825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mailto:author@address.org" TargetMode="Externa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slideLayout" Target="../slideLayouts/slideLayout3.xml"/><Relationship Id="rId14"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CustomShape 1"/>
          <p:cNvSpPr/>
          <p:nvPr/>
        </p:nvSpPr>
        <p:spPr>
          <a:xfrm>
            <a:off x="648000" y="19656000"/>
            <a:ext cx="5255640" cy="15695640"/>
          </a:xfrm>
          <a:prstGeom prst="rect">
            <a:avLst/>
          </a:prstGeom>
          <a:solidFill>
            <a:srgbClr val="ffffff"/>
          </a:solidFill>
          <a:ln>
            <a:solidFill>
              <a:srgbClr val="000000"/>
            </a:solidFill>
          </a:ln>
        </p:spPr>
        <p:style>
          <a:lnRef idx="0"/>
          <a:fillRef idx="0"/>
          <a:effectRef idx="0"/>
          <a:fontRef idx="minor"/>
        </p:style>
      </p:sp>
      <p:sp>
        <p:nvSpPr>
          <p:cNvPr id="49" name="CustomShape 2"/>
          <p:cNvSpPr/>
          <p:nvPr/>
        </p:nvSpPr>
        <p:spPr>
          <a:xfrm>
            <a:off x="15660000" y="19656000"/>
            <a:ext cx="13499640" cy="15587640"/>
          </a:xfrm>
          <a:prstGeom prst="rect">
            <a:avLst/>
          </a:prstGeom>
          <a:solidFill>
            <a:srgbClr val="ffffff"/>
          </a:solidFill>
          <a:ln w="38160">
            <a:solidFill>
              <a:srgbClr val="000000"/>
            </a:solidFill>
            <a:round/>
          </a:ln>
        </p:spPr>
        <p:style>
          <a:lnRef idx="0"/>
          <a:fillRef idx="0"/>
          <a:effectRef idx="0"/>
          <a:fontRef idx="minor"/>
        </p:style>
      </p:sp>
      <p:pic>
        <p:nvPicPr>
          <p:cNvPr id="50" name="" descr=""/>
          <p:cNvPicPr/>
          <p:nvPr/>
        </p:nvPicPr>
        <p:blipFill>
          <a:blip r:embed="rId1"/>
          <a:srcRect l="7227" t="1308" r="2507" b="5350"/>
          <a:stretch/>
        </p:blipFill>
        <p:spPr>
          <a:xfrm>
            <a:off x="22724640" y="29160000"/>
            <a:ext cx="4526640" cy="4463640"/>
          </a:xfrm>
          <a:prstGeom prst="rect">
            <a:avLst/>
          </a:prstGeom>
          <a:ln>
            <a:noFill/>
          </a:ln>
        </p:spPr>
      </p:pic>
      <p:sp>
        <p:nvSpPr>
          <p:cNvPr id="51" name="CustomShape 3"/>
          <p:cNvSpPr/>
          <p:nvPr/>
        </p:nvSpPr>
        <p:spPr>
          <a:xfrm>
            <a:off x="306720" y="432000"/>
            <a:ext cx="22948920" cy="4533480"/>
          </a:xfrm>
          <a:prstGeom prst="rect">
            <a:avLst/>
          </a:prstGeom>
          <a:noFill/>
          <a:ln>
            <a:noFill/>
          </a:ln>
        </p:spPr>
        <p:style>
          <a:lnRef idx="0"/>
          <a:fillRef idx="0"/>
          <a:effectRef idx="0"/>
          <a:fontRef idx="minor"/>
        </p:style>
        <p:txBody>
          <a:bodyPr lIns="74880" rIns="74880" tIns="37440" bIns="37440">
            <a:spAutoFit/>
          </a:bodyPr>
          <a:p>
            <a:pPr>
              <a:lnSpc>
                <a:spcPct val="100000"/>
              </a:lnSpc>
              <a:spcBef>
                <a:spcPts val="1196"/>
              </a:spcBef>
            </a:pPr>
            <a:r>
              <a:rPr b="1" lang="en-GB" sz="5400" spc="-1" strike="noStrike">
                <a:solidFill>
                  <a:srgbClr val="e8f0f8"/>
                </a:solidFill>
                <a:latin typeface="Arial"/>
                <a:ea typeface="MS PGothic"/>
              </a:rPr>
              <a:t>Adventures in computational immunology:</a:t>
            </a:r>
            <a:r>
              <a:rPr b="0" lang="en-GB" sz="5400" spc="-1" strike="noStrike">
                <a:solidFill>
                  <a:srgbClr val="e8f0f8"/>
                </a:solidFill>
                <a:latin typeface="Arial"/>
                <a:ea typeface="MS PGothic"/>
              </a:rPr>
              <a:t> a novel approach to analyse high dimensional flow cytometry data​</a:t>
            </a:r>
            <a:endParaRPr b="0" lang="en-GB" sz="5400" spc="-1" strike="noStrike">
              <a:latin typeface="Arial"/>
            </a:endParaRPr>
          </a:p>
          <a:p>
            <a:pPr>
              <a:lnSpc>
                <a:spcPct val="100000"/>
              </a:lnSpc>
              <a:spcBef>
                <a:spcPts val="567"/>
              </a:spcBef>
            </a:pPr>
            <a:r>
              <a:rPr b="1" lang="en-GB" sz="2800" spc="-1" strike="noStrike">
                <a:solidFill>
                  <a:srgbClr val="e8f0f8"/>
                </a:solidFill>
                <a:latin typeface="Arial Black"/>
                <a:ea typeface="MS PGothic"/>
              </a:rPr>
              <a:t>Ross J Burton</a:t>
            </a:r>
            <a:r>
              <a:rPr b="1" lang="en-GB" sz="2800" spc="-1" strike="noStrike" baseline="33000">
                <a:solidFill>
                  <a:srgbClr val="e8f0f8"/>
                </a:solidFill>
                <a:latin typeface="Arial Black"/>
                <a:ea typeface="MS PGothic"/>
              </a:rPr>
              <a:t>1</a:t>
            </a:r>
            <a:r>
              <a:rPr b="1" lang="en-GB" sz="2800" spc="-1" strike="noStrike">
                <a:solidFill>
                  <a:srgbClr val="e8f0f8"/>
                </a:solidFill>
                <a:latin typeface="Arial Black"/>
                <a:ea typeface="MS PGothic"/>
              </a:rPr>
              <a:t>, Simone Cuff</a:t>
            </a:r>
            <a:r>
              <a:rPr b="1" lang="en-GB" sz="2800" spc="-1" strike="noStrike" baseline="33000">
                <a:solidFill>
                  <a:srgbClr val="e8f0f8"/>
                </a:solidFill>
                <a:latin typeface="Arial Black"/>
                <a:ea typeface="MS PGothic"/>
              </a:rPr>
              <a:t>1</a:t>
            </a:r>
            <a:r>
              <a:rPr b="1" lang="en-GB" sz="2800" spc="-1" strike="noStrike">
                <a:solidFill>
                  <a:srgbClr val="e8f0f8"/>
                </a:solidFill>
                <a:latin typeface="Arial Black"/>
                <a:ea typeface="MS PGothic"/>
              </a:rPr>
              <a:t>, Peter Ghazal</a:t>
            </a:r>
            <a:r>
              <a:rPr b="1" lang="en-GB" sz="2800" spc="-1" strike="noStrike" baseline="33000">
                <a:solidFill>
                  <a:srgbClr val="e8f0f8"/>
                </a:solidFill>
                <a:latin typeface="Arial Black"/>
                <a:ea typeface="MS PGothic"/>
              </a:rPr>
              <a:t>2</a:t>
            </a:r>
            <a:r>
              <a:rPr b="1" lang="en-GB" sz="2800" spc="-1" strike="noStrike">
                <a:solidFill>
                  <a:srgbClr val="e8f0f8"/>
                </a:solidFill>
                <a:latin typeface="Arial Black"/>
                <a:ea typeface="MS PGothic"/>
              </a:rPr>
              <a:t>, Matthew Morgan</a:t>
            </a:r>
            <a:r>
              <a:rPr b="1" lang="en-GB" sz="2800" spc="-1" strike="noStrike" baseline="33000">
                <a:solidFill>
                  <a:srgbClr val="e8f0f8"/>
                </a:solidFill>
                <a:latin typeface="Arial Black"/>
                <a:ea typeface="MS PGothic"/>
              </a:rPr>
              <a:t>1,3</a:t>
            </a:r>
            <a:r>
              <a:rPr b="1" lang="en-GB" sz="2800" spc="-1" strike="noStrike">
                <a:solidFill>
                  <a:srgbClr val="e8f0f8"/>
                </a:solidFill>
                <a:latin typeface="Arial Black"/>
                <a:ea typeface="MS PGothic"/>
              </a:rPr>
              <a:t>, Andreas Artemiou</a:t>
            </a:r>
            <a:r>
              <a:rPr b="1" lang="en-GB" sz="2800" spc="-1" strike="noStrike" baseline="33000">
                <a:solidFill>
                  <a:srgbClr val="e8f0f8"/>
                </a:solidFill>
                <a:latin typeface="Arial Black"/>
                <a:ea typeface="MS PGothic"/>
              </a:rPr>
              <a:t>4</a:t>
            </a:r>
            <a:r>
              <a:rPr b="1" lang="en-GB" sz="2800" spc="-1" strike="noStrike">
                <a:solidFill>
                  <a:srgbClr val="e8f0f8"/>
                </a:solidFill>
                <a:latin typeface="Arial Black"/>
                <a:ea typeface="MS PGothic"/>
              </a:rPr>
              <a:t>, and Matthias Eberl</a:t>
            </a:r>
            <a:r>
              <a:rPr b="1" lang="en-GB" sz="2800" spc="-1" strike="noStrike" baseline="33000">
                <a:solidFill>
                  <a:srgbClr val="e8f0f8"/>
                </a:solidFill>
                <a:latin typeface="Arial Black"/>
                <a:ea typeface="MS PGothic"/>
              </a:rPr>
              <a:t>1,2​</a:t>
            </a:r>
            <a:endParaRPr b="0" lang="en-GB" sz="2800" spc="-1" strike="noStrike">
              <a:latin typeface="Arial"/>
            </a:endParaRPr>
          </a:p>
          <a:p>
            <a:pPr>
              <a:lnSpc>
                <a:spcPct val="100000"/>
              </a:lnSpc>
              <a:spcBef>
                <a:spcPts val="1196"/>
              </a:spcBef>
            </a:pPr>
            <a:r>
              <a:rPr b="0" lang="en-GB" sz="2800" spc="-1" strike="noStrike">
                <a:solidFill>
                  <a:srgbClr val="e8f0f8"/>
                </a:solidFill>
                <a:latin typeface="Arial Black"/>
                <a:ea typeface="MS PGothic"/>
              </a:rPr>
              <a:t>1. Division of Infection and Immunity, School of Medicine, Cardiff University  Heath Park, Cardiff, CF14 4XN​</a:t>
            </a:r>
            <a:endParaRPr b="0" lang="en-GB" sz="2800" spc="-1" strike="noStrike">
              <a:latin typeface="Arial"/>
            </a:endParaRPr>
          </a:p>
          <a:p>
            <a:pPr>
              <a:lnSpc>
                <a:spcPct val="100000"/>
              </a:lnSpc>
              <a:spcBef>
                <a:spcPts val="1196"/>
              </a:spcBef>
            </a:pPr>
            <a:r>
              <a:rPr b="0" lang="en-GB" sz="2800" spc="-1" strike="noStrike">
                <a:solidFill>
                  <a:srgbClr val="e8f0f8"/>
                </a:solidFill>
                <a:latin typeface="Arial Black"/>
                <a:ea typeface="MS PGothic"/>
              </a:rPr>
              <a:t>2. Systems Immunity Research Institute, School of Medicine, Cardiff University  Heath Park, Cardiff, CF14 4XN</a:t>
            </a:r>
            <a:endParaRPr b="0" lang="en-GB" sz="2800" spc="-1" strike="noStrike">
              <a:latin typeface="Arial"/>
            </a:endParaRPr>
          </a:p>
          <a:p>
            <a:pPr>
              <a:lnSpc>
                <a:spcPct val="100000"/>
              </a:lnSpc>
              <a:spcBef>
                <a:spcPts val="1196"/>
              </a:spcBef>
            </a:pPr>
            <a:r>
              <a:rPr b="0" lang="en-GB" sz="2800" spc="-1" strike="noStrike">
                <a:solidFill>
                  <a:srgbClr val="e8f0f8"/>
                </a:solidFill>
                <a:latin typeface="Arial Black"/>
                <a:ea typeface="MS PGothic"/>
              </a:rPr>
              <a:t>3. Cardiff &amp; Vale University Health Board, Heath Park, Cardiff, CF14, 4XN​</a:t>
            </a:r>
            <a:endParaRPr b="0" lang="en-GB" sz="2800" spc="-1" strike="noStrike">
              <a:latin typeface="Arial"/>
            </a:endParaRPr>
          </a:p>
          <a:p>
            <a:pPr>
              <a:lnSpc>
                <a:spcPct val="100000"/>
              </a:lnSpc>
              <a:spcBef>
                <a:spcPts val="1196"/>
              </a:spcBef>
            </a:pPr>
            <a:r>
              <a:rPr b="0" lang="en-GB" sz="2800" spc="-1" strike="noStrike">
                <a:solidFill>
                  <a:srgbClr val="e8f0f8"/>
                </a:solidFill>
                <a:latin typeface="Arial Black"/>
                <a:ea typeface="MS PGothic"/>
              </a:rPr>
              <a:t>4. School of Mathematics, Cardiff University, Cardiff, CF24 4AG</a:t>
            </a:r>
            <a:endParaRPr b="0" lang="en-GB" sz="2800" spc="-1" strike="noStrike">
              <a:latin typeface="Arial"/>
            </a:endParaRPr>
          </a:p>
        </p:txBody>
      </p:sp>
      <p:sp>
        <p:nvSpPr>
          <p:cNvPr id="52" name="CustomShape 4"/>
          <p:cNvSpPr/>
          <p:nvPr/>
        </p:nvSpPr>
        <p:spPr>
          <a:xfrm>
            <a:off x="646200" y="6248520"/>
            <a:ext cx="14473440" cy="623520"/>
          </a:xfrm>
          <a:custGeom>
            <a:avLst/>
            <a:gdLst/>
            <a:ahLst/>
            <a:rect l="l" t="t" r="r" b="b"/>
            <a:pathLst>
              <a:path w="21600" h="21600">
                <a:moveTo>
                  <a:pt x="0" y="0"/>
                </a:moveTo>
                <a:lnTo>
                  <a:pt x="21600" y="0"/>
                </a:lnTo>
                <a:lnTo>
                  <a:pt x="21600" y="21600"/>
                </a:lnTo>
                <a:lnTo>
                  <a:pt x="0" y="21600"/>
                </a:lnTo>
                <a:lnTo>
                  <a:pt x="0" y="0"/>
                </a:lnTo>
                <a:close/>
              </a:path>
            </a:pathLst>
          </a:custGeom>
          <a:solidFill>
            <a:srgbClr val="002336"/>
          </a:solidFill>
          <a:ln>
            <a:noFill/>
          </a:ln>
        </p:spPr>
        <p:style>
          <a:lnRef idx="0"/>
          <a:fillRef idx="0"/>
          <a:effectRef idx="0"/>
          <a:fontRef idx="minor"/>
        </p:style>
        <p:txBody>
          <a:bodyPr lIns="74880" rIns="74880" tIns="37440" bIns="37440">
            <a:spAutoFit/>
          </a:bodyPr>
          <a:p>
            <a:pPr algn="ctr">
              <a:lnSpc>
                <a:spcPct val="100000"/>
              </a:lnSpc>
              <a:spcBef>
                <a:spcPts val="2248"/>
              </a:spcBef>
            </a:pPr>
            <a:r>
              <a:rPr b="1" lang="en-GB" sz="3600" spc="-1" strike="noStrike">
                <a:solidFill>
                  <a:srgbClr val="e8f0f8"/>
                </a:solidFill>
                <a:latin typeface="Arial Narrow"/>
                <a:ea typeface="DejaVu Sans"/>
              </a:rPr>
              <a:t>Introduction</a:t>
            </a:r>
            <a:endParaRPr b="0" lang="en-GB" sz="3600" spc="-1" strike="noStrike">
              <a:latin typeface="Arial"/>
            </a:endParaRPr>
          </a:p>
        </p:txBody>
      </p:sp>
      <p:sp>
        <p:nvSpPr>
          <p:cNvPr id="53" name="CustomShape 5"/>
          <p:cNvSpPr/>
          <p:nvPr/>
        </p:nvSpPr>
        <p:spPr>
          <a:xfrm>
            <a:off x="20261160" y="36107640"/>
            <a:ext cx="9320040" cy="623520"/>
          </a:xfrm>
          <a:custGeom>
            <a:avLst/>
            <a:gdLst/>
            <a:ahLst/>
            <a:rect l="l" t="t" r="r" b="b"/>
            <a:pathLst>
              <a:path w="21600" h="21600">
                <a:moveTo>
                  <a:pt x="0" y="0"/>
                </a:moveTo>
                <a:lnTo>
                  <a:pt x="21600" y="0"/>
                </a:lnTo>
                <a:lnTo>
                  <a:pt x="21600" y="21600"/>
                </a:lnTo>
                <a:lnTo>
                  <a:pt x="0" y="21600"/>
                </a:lnTo>
                <a:lnTo>
                  <a:pt x="0" y="0"/>
                </a:lnTo>
                <a:close/>
              </a:path>
            </a:pathLst>
          </a:custGeom>
          <a:solidFill>
            <a:srgbClr val="002336"/>
          </a:solidFill>
          <a:ln>
            <a:noFill/>
          </a:ln>
        </p:spPr>
        <p:style>
          <a:lnRef idx="0"/>
          <a:fillRef idx="0"/>
          <a:effectRef idx="0"/>
          <a:fontRef idx="minor"/>
        </p:style>
        <p:txBody>
          <a:bodyPr lIns="74880" rIns="74880" tIns="37440" bIns="37440">
            <a:spAutoFit/>
          </a:bodyPr>
          <a:p>
            <a:pPr algn="ctr">
              <a:lnSpc>
                <a:spcPct val="100000"/>
              </a:lnSpc>
              <a:spcBef>
                <a:spcPts val="2248"/>
              </a:spcBef>
            </a:pPr>
            <a:r>
              <a:rPr b="1" lang="en-GB" sz="3600" spc="-1" strike="noStrike">
                <a:solidFill>
                  <a:srgbClr val="e8f0f8"/>
                </a:solidFill>
                <a:latin typeface="Arial Narrow"/>
                <a:ea typeface="DejaVu Sans"/>
              </a:rPr>
              <a:t>Contact Information</a:t>
            </a:r>
            <a:endParaRPr b="0" lang="en-GB" sz="3600" spc="-1" strike="noStrike">
              <a:latin typeface="Arial"/>
            </a:endParaRPr>
          </a:p>
        </p:txBody>
      </p:sp>
      <p:graphicFrame>
        <p:nvGraphicFramePr>
          <p:cNvPr id="54" name="Table 6"/>
          <p:cNvGraphicFramePr/>
          <p:nvPr/>
        </p:nvGraphicFramePr>
        <p:xfrm>
          <a:off x="20278800" y="37125360"/>
          <a:ext cx="9197640" cy="4090680"/>
        </p:xfrm>
        <a:graphic>
          <a:graphicData uri="http://schemas.openxmlformats.org/drawingml/2006/table">
            <a:tbl>
              <a:tblPr/>
              <a:tblGrid>
                <a:gridCol w="3863880"/>
                <a:gridCol w="5334120"/>
              </a:tblGrid>
              <a:tr h="1358640">
                <a:tc gridSpan="2">
                  <a:txBody>
                    <a:bodyPr lIns="315360" rIns="315360">
                      <a:noAutofit/>
                    </a:bodyPr>
                    <a:p>
                      <a:pPr>
                        <a:lnSpc>
                          <a:spcPct val="100000"/>
                        </a:lnSpc>
                      </a:pPr>
                      <a:r>
                        <a:rPr b="1" lang="en-GB" sz="4000" spc="-1" strike="noStrike">
                          <a:solidFill>
                            <a:srgbClr val="000000"/>
                          </a:solidFill>
                          <a:latin typeface="Arial"/>
                        </a:rPr>
                        <a:t>Corresponding author’s Name</a:t>
                      </a:r>
                      <a:endParaRPr b="0" lang="en-GB" sz="4000" spc="-1" strike="noStrike">
                        <a:latin typeface="Arial"/>
                      </a:endParaRPr>
                    </a:p>
                  </a:txBody>
                  <a:tcPr marL="315360" marR="315360">
                    <a:noFill/>
                  </a:tcPr>
                </a:tc>
                <a:tc hMerge="1">
                  <a:tcPr marL="90000" marR="90000">
                    <a:solidFill>
                      <a:srgbClr val="729fcf"/>
                    </a:solidFill>
                  </a:tcPr>
                </a:tc>
              </a:tr>
              <a:tr h="2732400">
                <a:tc>
                  <a:txBody>
                    <a:bodyPr lIns="315360" rIns="315360">
                      <a:noAutofit/>
                    </a:bodyPr>
                    <a:p>
                      <a:pPr>
                        <a:lnSpc>
                          <a:spcPct val="100000"/>
                        </a:lnSpc>
                        <a:spcBef>
                          <a:spcPts val="774"/>
                        </a:spcBef>
                      </a:pPr>
                      <a:r>
                        <a:rPr b="0" lang="en-GB" sz="3100" spc="-1" strike="noStrike">
                          <a:solidFill>
                            <a:srgbClr val="000000"/>
                          </a:solidFill>
                          <a:latin typeface="Arial Narrow"/>
                        </a:rPr>
                        <a:t>Address</a:t>
                      </a:r>
                      <a:endParaRPr b="0" lang="en-GB" sz="3100" spc="-1" strike="noStrike">
                        <a:latin typeface="Arial"/>
                      </a:endParaRPr>
                    </a:p>
                  </a:txBody>
                  <a:tcPr marL="315360" marR="315360">
                    <a:noFill/>
                  </a:tcPr>
                </a:tc>
                <a:tc>
                  <a:txBody>
                    <a:bodyPr lIns="315360" rIns="315360">
                      <a:noAutofit/>
                    </a:bodyPr>
                    <a:p>
                      <a:pPr>
                        <a:lnSpc>
                          <a:spcPct val="100000"/>
                        </a:lnSpc>
                        <a:spcBef>
                          <a:spcPts val="774"/>
                        </a:spcBef>
                      </a:pPr>
                      <a:r>
                        <a:rPr b="0" lang="en-GB" sz="3100" spc="-1" strike="noStrike">
                          <a:solidFill>
                            <a:srgbClr val="000000"/>
                          </a:solidFill>
                          <a:latin typeface="Arial Narrow"/>
                        </a:rPr>
                        <a:t>Tel: +1 066 - 666666</a:t>
                      </a:r>
                      <a:endParaRPr b="0" lang="en-GB" sz="3100" spc="-1" strike="noStrike">
                        <a:latin typeface="Arial"/>
                      </a:endParaRPr>
                    </a:p>
                    <a:p>
                      <a:pPr>
                        <a:lnSpc>
                          <a:spcPct val="100000"/>
                        </a:lnSpc>
                        <a:spcBef>
                          <a:spcPts val="774"/>
                        </a:spcBef>
                      </a:pPr>
                      <a:r>
                        <a:rPr b="0" lang="en-GB" sz="3100" spc="-1" strike="noStrike">
                          <a:solidFill>
                            <a:srgbClr val="000000"/>
                          </a:solidFill>
                          <a:latin typeface="Arial Narrow"/>
                        </a:rPr>
                        <a:t>Fax: +1 066 - 777777</a:t>
                      </a:r>
                      <a:endParaRPr b="0" lang="en-GB" sz="3100" spc="-1" strike="noStrike">
                        <a:latin typeface="Arial"/>
                      </a:endParaRPr>
                    </a:p>
                    <a:p>
                      <a:pPr>
                        <a:lnSpc>
                          <a:spcPct val="100000"/>
                        </a:lnSpc>
                        <a:spcBef>
                          <a:spcPts val="774"/>
                        </a:spcBef>
                      </a:pPr>
                      <a:r>
                        <a:rPr b="0" lang="en-GB" sz="3100" spc="-1" strike="noStrike">
                          <a:solidFill>
                            <a:srgbClr val="000000"/>
                          </a:solidFill>
                          <a:latin typeface="Arial Narrow"/>
                        </a:rPr>
                        <a:t>Email: </a:t>
                      </a:r>
                      <a:r>
                        <a:rPr b="0" lang="en-GB" sz="3100" spc="-1" strike="noStrike" u="sng">
                          <a:solidFill>
                            <a:srgbClr val="0000ff"/>
                          </a:solidFill>
                          <a:uFillTx/>
                          <a:latin typeface="Arial Narrow"/>
                          <a:hlinkClick r:id="rId2"/>
                        </a:rPr>
                        <a:t>author@address.org</a:t>
                      </a:r>
                      <a:endParaRPr b="0" lang="en-GB" sz="3100" spc="-1" strike="noStrike">
                        <a:latin typeface="Arial"/>
                      </a:endParaRPr>
                    </a:p>
                    <a:p>
                      <a:pPr>
                        <a:lnSpc>
                          <a:spcPct val="100000"/>
                        </a:lnSpc>
                        <a:spcBef>
                          <a:spcPts val="774"/>
                        </a:spcBef>
                      </a:pPr>
                      <a:r>
                        <a:rPr b="0" lang="en-GB" sz="3100" spc="-1" strike="noStrike">
                          <a:solidFill>
                            <a:srgbClr val="000000"/>
                          </a:solidFill>
                          <a:latin typeface="Arial Narrow"/>
                        </a:rPr>
                        <a:t>Web: www.yourwebsite.org</a:t>
                      </a:r>
                      <a:endParaRPr b="0" lang="en-GB" sz="3100" spc="-1" strike="noStrike">
                        <a:latin typeface="Arial"/>
                      </a:endParaRPr>
                    </a:p>
                  </a:txBody>
                  <a:tcPr marL="315360" marR="315360">
                    <a:noFill/>
                  </a:tcPr>
                </a:tc>
              </a:tr>
            </a:tbl>
          </a:graphicData>
        </a:graphic>
      </p:graphicFrame>
      <p:pic>
        <p:nvPicPr>
          <p:cNvPr id="55" name="" descr=""/>
          <p:cNvPicPr/>
          <p:nvPr/>
        </p:nvPicPr>
        <p:blipFill>
          <a:blip r:embed="rId3"/>
          <a:stretch/>
        </p:blipFill>
        <p:spPr>
          <a:xfrm>
            <a:off x="25012080" y="565200"/>
            <a:ext cx="4507560" cy="4330440"/>
          </a:xfrm>
          <a:prstGeom prst="rect">
            <a:avLst/>
          </a:prstGeom>
          <a:ln>
            <a:noFill/>
          </a:ln>
        </p:spPr>
      </p:pic>
      <p:sp>
        <p:nvSpPr>
          <p:cNvPr id="56" name="CustomShape 7"/>
          <p:cNvSpPr/>
          <p:nvPr/>
        </p:nvSpPr>
        <p:spPr>
          <a:xfrm>
            <a:off x="10469520" y="36107640"/>
            <a:ext cx="9320040" cy="623520"/>
          </a:xfrm>
          <a:custGeom>
            <a:avLst/>
            <a:gdLst/>
            <a:ahLst/>
            <a:rect l="l" t="t" r="r" b="b"/>
            <a:pathLst>
              <a:path w="21600" h="21600">
                <a:moveTo>
                  <a:pt x="0" y="0"/>
                </a:moveTo>
                <a:lnTo>
                  <a:pt x="21600" y="0"/>
                </a:lnTo>
                <a:lnTo>
                  <a:pt x="21600" y="21600"/>
                </a:lnTo>
                <a:lnTo>
                  <a:pt x="0" y="21600"/>
                </a:lnTo>
                <a:lnTo>
                  <a:pt x="0" y="0"/>
                </a:lnTo>
                <a:close/>
              </a:path>
            </a:pathLst>
          </a:custGeom>
          <a:solidFill>
            <a:srgbClr val="002336"/>
          </a:solidFill>
          <a:ln>
            <a:noFill/>
          </a:ln>
        </p:spPr>
        <p:style>
          <a:lnRef idx="0"/>
          <a:fillRef idx="0"/>
          <a:effectRef idx="0"/>
          <a:fontRef idx="minor"/>
        </p:style>
        <p:txBody>
          <a:bodyPr lIns="74880" rIns="74880" tIns="37440" bIns="37440">
            <a:spAutoFit/>
          </a:bodyPr>
          <a:p>
            <a:pPr algn="ctr">
              <a:lnSpc>
                <a:spcPct val="100000"/>
              </a:lnSpc>
              <a:spcBef>
                <a:spcPts val="2248"/>
              </a:spcBef>
            </a:pPr>
            <a:r>
              <a:rPr b="1" lang="en-GB" sz="3600" spc="-1" strike="noStrike">
                <a:solidFill>
                  <a:srgbClr val="e8f0f8"/>
                </a:solidFill>
                <a:latin typeface="Arial Narrow"/>
                <a:ea typeface="DejaVu Sans"/>
              </a:rPr>
              <a:t>Acknowledgments</a:t>
            </a:r>
            <a:endParaRPr b="0" lang="en-GB" sz="3600" spc="-1" strike="noStrike">
              <a:latin typeface="Arial"/>
            </a:endParaRPr>
          </a:p>
        </p:txBody>
      </p:sp>
      <p:sp>
        <p:nvSpPr>
          <p:cNvPr id="57" name="CustomShape 8"/>
          <p:cNvSpPr/>
          <p:nvPr/>
        </p:nvSpPr>
        <p:spPr>
          <a:xfrm>
            <a:off x="605880" y="36107640"/>
            <a:ext cx="9320040" cy="623520"/>
          </a:xfrm>
          <a:custGeom>
            <a:avLst/>
            <a:gdLst/>
            <a:ahLst/>
            <a:rect l="l" t="t" r="r" b="b"/>
            <a:pathLst>
              <a:path w="21600" h="21600">
                <a:moveTo>
                  <a:pt x="0" y="0"/>
                </a:moveTo>
                <a:lnTo>
                  <a:pt x="21600" y="0"/>
                </a:lnTo>
                <a:lnTo>
                  <a:pt x="21600" y="21600"/>
                </a:lnTo>
                <a:lnTo>
                  <a:pt x="0" y="21600"/>
                </a:lnTo>
                <a:lnTo>
                  <a:pt x="0" y="0"/>
                </a:lnTo>
                <a:close/>
              </a:path>
            </a:pathLst>
          </a:custGeom>
          <a:solidFill>
            <a:srgbClr val="002336"/>
          </a:solidFill>
          <a:ln>
            <a:noFill/>
          </a:ln>
        </p:spPr>
        <p:style>
          <a:lnRef idx="0"/>
          <a:fillRef idx="0"/>
          <a:effectRef idx="0"/>
          <a:fontRef idx="minor"/>
        </p:style>
        <p:txBody>
          <a:bodyPr lIns="74880" rIns="74880" tIns="37440" bIns="37440">
            <a:spAutoFit/>
          </a:bodyPr>
          <a:p>
            <a:pPr algn="ctr">
              <a:lnSpc>
                <a:spcPct val="100000"/>
              </a:lnSpc>
              <a:spcBef>
                <a:spcPts val="2248"/>
              </a:spcBef>
            </a:pPr>
            <a:r>
              <a:rPr b="1" lang="en-GB" sz="3600" spc="-1" strike="noStrike">
                <a:solidFill>
                  <a:srgbClr val="e8f0f8"/>
                </a:solidFill>
                <a:latin typeface="Arial Narrow"/>
                <a:ea typeface="DejaVu Sans"/>
              </a:rPr>
              <a:t>Conclusions &amp; Future work</a:t>
            </a:r>
            <a:endParaRPr b="0" lang="en-GB" sz="3600" spc="-1" strike="noStrike">
              <a:latin typeface="Arial"/>
            </a:endParaRPr>
          </a:p>
        </p:txBody>
      </p:sp>
      <p:sp>
        <p:nvSpPr>
          <p:cNvPr id="58" name="CustomShape 9"/>
          <p:cNvSpPr/>
          <p:nvPr/>
        </p:nvSpPr>
        <p:spPr>
          <a:xfrm>
            <a:off x="15118200" y="6248520"/>
            <a:ext cx="14473440" cy="623520"/>
          </a:xfrm>
          <a:custGeom>
            <a:avLst/>
            <a:gdLst/>
            <a:ahLst/>
            <a:rect l="l" t="t" r="r" b="b"/>
            <a:pathLst>
              <a:path w="21600" h="21600">
                <a:moveTo>
                  <a:pt x="0" y="0"/>
                </a:moveTo>
                <a:lnTo>
                  <a:pt x="21600" y="0"/>
                </a:lnTo>
                <a:lnTo>
                  <a:pt x="21600" y="21600"/>
                </a:lnTo>
                <a:lnTo>
                  <a:pt x="0" y="21600"/>
                </a:lnTo>
                <a:lnTo>
                  <a:pt x="0" y="0"/>
                </a:lnTo>
                <a:close/>
              </a:path>
            </a:pathLst>
          </a:custGeom>
          <a:solidFill>
            <a:srgbClr val="002336"/>
          </a:solidFill>
          <a:ln>
            <a:noFill/>
          </a:ln>
        </p:spPr>
        <p:style>
          <a:lnRef idx="0"/>
          <a:fillRef idx="0"/>
          <a:effectRef idx="0"/>
          <a:fontRef idx="minor"/>
        </p:style>
        <p:txBody>
          <a:bodyPr lIns="74880" rIns="74880" tIns="37440" bIns="37440">
            <a:spAutoFit/>
          </a:bodyPr>
          <a:p>
            <a:pPr algn="ctr">
              <a:lnSpc>
                <a:spcPct val="100000"/>
              </a:lnSpc>
              <a:spcBef>
                <a:spcPts val="2248"/>
              </a:spcBef>
            </a:pPr>
            <a:r>
              <a:rPr b="1" lang="en-GB" sz="3600" spc="-1" strike="noStrike">
                <a:solidFill>
                  <a:srgbClr val="e8f0f8"/>
                </a:solidFill>
                <a:latin typeface="Arial Narrow"/>
                <a:ea typeface="DejaVu Sans"/>
              </a:rPr>
              <a:t>Methods: developing Immunova</a:t>
            </a:r>
            <a:endParaRPr b="0" lang="en-GB" sz="3600" spc="-1" strike="noStrike">
              <a:latin typeface="Arial"/>
            </a:endParaRPr>
          </a:p>
        </p:txBody>
      </p:sp>
      <p:pic>
        <p:nvPicPr>
          <p:cNvPr id="59" name="" descr=""/>
          <p:cNvPicPr/>
          <p:nvPr/>
        </p:nvPicPr>
        <p:blipFill>
          <a:blip r:embed="rId4"/>
          <a:stretch/>
        </p:blipFill>
        <p:spPr>
          <a:xfrm>
            <a:off x="792000" y="12636000"/>
            <a:ext cx="28655640" cy="5188680"/>
          </a:xfrm>
          <a:prstGeom prst="rect">
            <a:avLst/>
          </a:prstGeom>
          <a:ln w="38160">
            <a:solidFill>
              <a:srgbClr val="000000"/>
            </a:solidFill>
            <a:round/>
          </a:ln>
        </p:spPr>
      </p:pic>
      <p:sp>
        <p:nvSpPr>
          <p:cNvPr id="60" name="CustomShape 10"/>
          <p:cNvSpPr/>
          <p:nvPr/>
        </p:nvSpPr>
        <p:spPr>
          <a:xfrm>
            <a:off x="646200" y="6872400"/>
            <a:ext cx="14257440" cy="52383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GB" sz="2600" spc="-1" strike="noStrike">
                <a:solidFill>
                  <a:srgbClr val="ffffff"/>
                </a:solidFill>
                <a:latin typeface="Arial Narrow"/>
              </a:rPr>
              <a:t>Flow cytometry is fundamental for the investigation of immunological states in disease, permitting the generation of vast quantities of single cell data. It is often the case that investigators will compare an array of immunological markers and contrast clinical or experimental endpoints. Statistically significant correlations in this setting point towards biomarkers that might eventually have clinical application. The number of biomarkers we investigate in any single study is limited by the technical capabilities of the cytometry instruments and the analytical abilities of the investigator. The former is rapidly changing to allow larger staining panels with spectral and mass cytometry promising up to 30/40 markers per experiment. If the ambition of high dimensional single cell analysis by cytometry is to be realised then the way in which this data is managed and analysed must change. Traditional manual analysis of flow cytometry output is laborious, subjective, and often not reproducible. Although in the past decade there has been many efforts to address this issue, few have resulted in practical application; many of the methods proposed require extensive programming knowledge, do not provide the rigorous data management needed for large clinical trials, and are not accessible to the wider immunology community. Here we describe a pipeline in development to address the issues of flow cytometry data analysis.</a:t>
            </a:r>
            <a:endParaRPr b="0" lang="en-GB" sz="2600" spc="-1" strike="noStrike">
              <a:latin typeface="Arial"/>
            </a:endParaRPr>
          </a:p>
        </p:txBody>
      </p:sp>
      <p:sp>
        <p:nvSpPr>
          <p:cNvPr id="61" name="CustomShape 11"/>
          <p:cNvSpPr/>
          <p:nvPr/>
        </p:nvSpPr>
        <p:spPr>
          <a:xfrm>
            <a:off x="14904000" y="6872760"/>
            <a:ext cx="14543640" cy="56343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GB" sz="2600" spc="-1" strike="noStrike">
                <a:solidFill>
                  <a:srgbClr val="ffffff"/>
                </a:solidFill>
                <a:latin typeface="Arial Narrow"/>
              </a:rPr>
              <a:t>Immunova is an analytical pipeline and programming library developed in the Python programming language (version 3.7). Although historically flow cytometry bioinformatics has been largely confined to the R programming ecosystem, we chose to develop our solution in Python to help increase accessibility; Python is designed for ‘readable and beginner friendly code’. Figure 1 shows the analytical steps in Immunova. Prior to analysis a spillover matrix for compensation must be prepared externally. At the heart of Immunova is a document-based database; data is stored in JSON format as opposed to tabular. This design choice provides flexibility in our analysis, as the investigator can easily include additional data post-hoc (e.g. RNAseq, ELISA, meta). </a:t>
            </a:r>
            <a:endParaRPr b="0" lang="en-GB" sz="2600" spc="-1" strike="noStrike">
              <a:latin typeface="Arial"/>
            </a:endParaRPr>
          </a:p>
          <a:p>
            <a:pPr algn="just">
              <a:lnSpc>
                <a:spcPct val="100000"/>
              </a:lnSpc>
            </a:pPr>
            <a:r>
              <a:rPr b="0" lang="en-GB" sz="2600" spc="-1" strike="noStrike">
                <a:solidFill>
                  <a:srgbClr val="ffffff"/>
                </a:solidFill>
                <a:latin typeface="Arial Narrow"/>
              </a:rPr>
              <a:t>There has been a divergence in flow cytometry analysis in recent years with some investigators opting for high-dimensional clustering as opposed to traditional ‘gating’. We recognise the advantage of this approach but appreciate that traditional gating is easier to interpret for immunologists. To circumvent the laborious and subjective nature of ‘gating’ we provide autonomous gating, performed prior to high-dimensional analysis. Gating and clustering help engineer variables that can then be compared to identify biomarkers that correlate with a clinical or experiment end-point. This is achieved by feature selection in a supervised framework; variables of low variance are removed and what remains is ranked based on their contribution to a predictive model.</a:t>
            </a:r>
            <a:endParaRPr b="0" lang="en-GB" sz="2600" spc="-1" strike="noStrike">
              <a:latin typeface="Arial"/>
            </a:endParaRPr>
          </a:p>
        </p:txBody>
      </p:sp>
      <p:sp>
        <p:nvSpPr>
          <p:cNvPr id="62" name="CustomShape 12"/>
          <p:cNvSpPr/>
          <p:nvPr/>
        </p:nvSpPr>
        <p:spPr>
          <a:xfrm>
            <a:off x="3115080" y="17956440"/>
            <a:ext cx="23615640" cy="615600"/>
          </a:xfrm>
          <a:prstGeom prst="rect">
            <a:avLst/>
          </a:prstGeom>
          <a:solidFill>
            <a:srgbClr val="ffffff"/>
          </a:solidFill>
          <a:ln w="38160">
            <a:solidFill>
              <a:srgbClr val="000000"/>
            </a:solidFill>
            <a:round/>
          </a:ln>
        </p:spPr>
        <p:style>
          <a:lnRef idx="0"/>
          <a:fillRef idx="0"/>
          <a:effectRef idx="0"/>
          <a:fontRef idx="minor"/>
        </p:style>
        <p:txBody>
          <a:bodyPr lIns="109080" rIns="109080" tIns="64080" bIns="64080">
            <a:spAutoFit/>
          </a:bodyPr>
          <a:p>
            <a:pPr algn="ctr">
              <a:lnSpc>
                <a:spcPct val="100000"/>
              </a:lnSpc>
            </a:pPr>
            <a:r>
              <a:rPr b="1" lang="en-GB" sz="3200" spc="-1" strike="noStrike">
                <a:solidFill>
                  <a:srgbClr val="000000"/>
                </a:solidFill>
                <a:latin typeface="Arial Narrow"/>
              </a:rPr>
              <a:t>Figure 1.</a:t>
            </a:r>
            <a:r>
              <a:rPr b="0" lang="en-GB" sz="3200" spc="-1" strike="noStrike">
                <a:solidFill>
                  <a:srgbClr val="000000"/>
                </a:solidFill>
                <a:latin typeface="Arial Narrow"/>
              </a:rPr>
              <a:t> Overview of the Immunova analytical pipeline. All stages following ‘preprocessing’ are housed within the Immunova programming library</a:t>
            </a:r>
            <a:endParaRPr b="0" lang="en-GB" sz="3200" spc="-1" strike="noStrike">
              <a:latin typeface="Arial"/>
            </a:endParaRPr>
          </a:p>
        </p:txBody>
      </p:sp>
      <p:sp>
        <p:nvSpPr>
          <p:cNvPr id="63" name="CustomShape 13"/>
          <p:cNvSpPr/>
          <p:nvPr/>
        </p:nvSpPr>
        <p:spPr>
          <a:xfrm>
            <a:off x="15118200" y="18720000"/>
            <a:ext cx="14473440" cy="623520"/>
          </a:xfrm>
          <a:custGeom>
            <a:avLst/>
            <a:gdLst/>
            <a:ahLst/>
            <a:rect l="l" t="t" r="r" b="b"/>
            <a:pathLst>
              <a:path w="21600" h="21600">
                <a:moveTo>
                  <a:pt x="0" y="0"/>
                </a:moveTo>
                <a:lnTo>
                  <a:pt x="21600" y="0"/>
                </a:lnTo>
                <a:lnTo>
                  <a:pt x="21600" y="21600"/>
                </a:lnTo>
                <a:lnTo>
                  <a:pt x="0" y="21600"/>
                </a:lnTo>
                <a:lnTo>
                  <a:pt x="0" y="0"/>
                </a:lnTo>
                <a:close/>
              </a:path>
            </a:pathLst>
          </a:custGeom>
          <a:solidFill>
            <a:srgbClr val="002336"/>
          </a:solidFill>
          <a:ln>
            <a:noFill/>
          </a:ln>
        </p:spPr>
        <p:style>
          <a:lnRef idx="0"/>
          <a:fillRef idx="0"/>
          <a:effectRef idx="0"/>
          <a:fontRef idx="minor"/>
        </p:style>
        <p:txBody>
          <a:bodyPr lIns="74880" rIns="74880" tIns="37440" bIns="37440">
            <a:spAutoFit/>
          </a:bodyPr>
          <a:p>
            <a:pPr algn="ctr">
              <a:lnSpc>
                <a:spcPct val="100000"/>
              </a:lnSpc>
              <a:spcBef>
                <a:spcPts val="2248"/>
              </a:spcBef>
            </a:pPr>
            <a:r>
              <a:rPr b="1" lang="en-GB" sz="3600" spc="-1" strike="noStrike">
                <a:solidFill>
                  <a:srgbClr val="e8f0f8"/>
                </a:solidFill>
                <a:latin typeface="Arial Narrow"/>
                <a:ea typeface="DejaVu Sans"/>
              </a:rPr>
              <a:t>Autonomous gating matches the performance of a human expert</a:t>
            </a:r>
            <a:endParaRPr b="0" lang="en-GB" sz="3600" spc="-1" strike="noStrike">
              <a:latin typeface="Arial"/>
            </a:endParaRPr>
          </a:p>
        </p:txBody>
      </p:sp>
      <p:pic>
        <p:nvPicPr>
          <p:cNvPr id="64" name="" descr=""/>
          <p:cNvPicPr/>
          <p:nvPr/>
        </p:nvPicPr>
        <p:blipFill>
          <a:blip r:embed="rId5"/>
          <a:srcRect l="10123" t="2405" r="5536" b="4633"/>
          <a:stretch/>
        </p:blipFill>
        <p:spPr>
          <a:xfrm>
            <a:off x="22860360" y="19912680"/>
            <a:ext cx="4391280" cy="4318920"/>
          </a:xfrm>
          <a:prstGeom prst="rect">
            <a:avLst/>
          </a:prstGeom>
          <a:ln>
            <a:noFill/>
          </a:ln>
        </p:spPr>
      </p:pic>
      <p:pic>
        <p:nvPicPr>
          <p:cNvPr id="65" name="" descr=""/>
          <p:cNvPicPr/>
          <p:nvPr/>
        </p:nvPicPr>
        <p:blipFill>
          <a:blip r:embed="rId6"/>
          <a:stretch/>
        </p:blipFill>
        <p:spPr>
          <a:xfrm>
            <a:off x="16596000" y="19908000"/>
            <a:ext cx="5916240" cy="4647600"/>
          </a:xfrm>
          <a:prstGeom prst="rect">
            <a:avLst/>
          </a:prstGeom>
          <a:ln>
            <a:noFill/>
          </a:ln>
        </p:spPr>
      </p:pic>
      <p:sp>
        <p:nvSpPr>
          <p:cNvPr id="66" name="CustomShape 14"/>
          <p:cNvSpPr/>
          <p:nvPr/>
        </p:nvSpPr>
        <p:spPr>
          <a:xfrm rot="16200000">
            <a:off x="20373480" y="22052160"/>
            <a:ext cx="4642920" cy="364680"/>
          </a:xfrm>
          <a:prstGeom prst="rect">
            <a:avLst/>
          </a:prstGeom>
          <a:solidFill>
            <a:srgbClr val="ffffff"/>
          </a:solidFill>
          <a:ln>
            <a:noFill/>
          </a:ln>
        </p:spPr>
        <p:style>
          <a:lnRef idx="0"/>
          <a:fillRef idx="0"/>
          <a:effectRef idx="0"/>
          <a:fontRef idx="minor"/>
        </p:style>
        <p:txBody>
          <a:bodyPr lIns="90000" rIns="90000" tIns="45000" bIns="45000">
            <a:spAutoFit/>
          </a:bodyPr>
          <a:p>
            <a:pPr algn="ctr">
              <a:lnSpc>
                <a:spcPct val="100000"/>
              </a:lnSpc>
            </a:pPr>
            <a:r>
              <a:rPr b="0" lang="en-GB" sz="1800" spc="-1" strike="noStrike">
                <a:solidFill>
                  <a:srgbClr val="000000"/>
                </a:solidFill>
                <a:latin typeface="Arial Narrow"/>
              </a:rPr>
              <a:t>SSC-A</a:t>
            </a:r>
            <a:endParaRPr b="0" lang="en-GB" sz="1800" spc="-1" strike="noStrike">
              <a:latin typeface="Arial"/>
            </a:endParaRPr>
          </a:p>
        </p:txBody>
      </p:sp>
      <p:sp>
        <p:nvSpPr>
          <p:cNvPr id="67" name="CustomShape 15"/>
          <p:cNvSpPr/>
          <p:nvPr/>
        </p:nvSpPr>
        <p:spPr>
          <a:xfrm>
            <a:off x="22903200" y="24195960"/>
            <a:ext cx="4354920" cy="364320"/>
          </a:xfrm>
          <a:prstGeom prst="rect">
            <a:avLst/>
          </a:prstGeom>
          <a:solidFill>
            <a:srgbClr val="ffffff"/>
          </a:solidFill>
          <a:ln>
            <a:noFill/>
          </a:ln>
        </p:spPr>
        <p:style>
          <a:lnRef idx="0"/>
          <a:fillRef idx="0"/>
          <a:effectRef idx="0"/>
          <a:fontRef idx="minor"/>
        </p:style>
        <p:txBody>
          <a:bodyPr lIns="90000" rIns="90000" tIns="45000" bIns="45000">
            <a:spAutoFit/>
          </a:bodyPr>
          <a:p>
            <a:pPr algn="ctr">
              <a:lnSpc>
                <a:spcPct val="100000"/>
              </a:lnSpc>
            </a:pPr>
            <a:r>
              <a:rPr b="0" lang="en-GB" sz="1800" spc="-1" strike="noStrike">
                <a:solidFill>
                  <a:srgbClr val="000000"/>
                </a:solidFill>
                <a:latin typeface="Arial Narrow"/>
              </a:rPr>
              <a:t>FSC-A</a:t>
            </a:r>
            <a:endParaRPr b="0" lang="en-GB" sz="1800" spc="-1" strike="noStrike">
              <a:latin typeface="Arial"/>
            </a:endParaRPr>
          </a:p>
        </p:txBody>
      </p:sp>
      <p:sp>
        <p:nvSpPr>
          <p:cNvPr id="68" name="CustomShape 16"/>
          <p:cNvSpPr/>
          <p:nvPr/>
        </p:nvSpPr>
        <p:spPr>
          <a:xfrm>
            <a:off x="612000" y="18723600"/>
            <a:ext cx="14473440" cy="623520"/>
          </a:xfrm>
          <a:custGeom>
            <a:avLst/>
            <a:gdLst/>
            <a:ahLst/>
            <a:rect l="l" t="t" r="r" b="b"/>
            <a:pathLst>
              <a:path w="21600" h="21600">
                <a:moveTo>
                  <a:pt x="0" y="0"/>
                </a:moveTo>
                <a:lnTo>
                  <a:pt x="21600" y="0"/>
                </a:lnTo>
                <a:lnTo>
                  <a:pt x="21600" y="21600"/>
                </a:lnTo>
                <a:lnTo>
                  <a:pt x="0" y="21600"/>
                </a:lnTo>
                <a:lnTo>
                  <a:pt x="0" y="0"/>
                </a:lnTo>
                <a:close/>
              </a:path>
            </a:pathLst>
          </a:custGeom>
          <a:solidFill>
            <a:srgbClr val="002336"/>
          </a:solidFill>
          <a:ln>
            <a:noFill/>
          </a:ln>
        </p:spPr>
        <p:style>
          <a:lnRef idx="0"/>
          <a:fillRef idx="0"/>
          <a:effectRef idx="0"/>
          <a:fontRef idx="minor"/>
        </p:style>
        <p:txBody>
          <a:bodyPr lIns="74880" rIns="74880" tIns="37440" bIns="37440">
            <a:spAutoFit/>
          </a:bodyPr>
          <a:p>
            <a:pPr algn="ctr">
              <a:lnSpc>
                <a:spcPct val="100000"/>
              </a:lnSpc>
              <a:spcBef>
                <a:spcPts val="2248"/>
              </a:spcBef>
            </a:pPr>
            <a:r>
              <a:rPr b="1" lang="en-GB" sz="3600" spc="-1" strike="noStrike">
                <a:solidFill>
                  <a:srgbClr val="e8f0f8"/>
                </a:solidFill>
                <a:latin typeface="Arial Narrow"/>
                <a:ea typeface="DejaVu Sans"/>
              </a:rPr>
              <a:t>Machine learning replicates manual gating and is ‘data-driven’</a:t>
            </a:r>
            <a:endParaRPr b="0" lang="en-GB" sz="3600" spc="-1" strike="noStrike">
              <a:latin typeface="Arial"/>
            </a:endParaRPr>
          </a:p>
        </p:txBody>
      </p:sp>
      <p:pic>
        <p:nvPicPr>
          <p:cNvPr id="69" name="" descr=""/>
          <p:cNvPicPr/>
          <p:nvPr/>
        </p:nvPicPr>
        <p:blipFill>
          <a:blip r:embed="rId7"/>
          <a:srcRect l="4720" t="2578" r="4005" b="4106"/>
          <a:stretch/>
        </p:blipFill>
        <p:spPr>
          <a:xfrm>
            <a:off x="22851360" y="24560640"/>
            <a:ext cx="4400280" cy="4319640"/>
          </a:xfrm>
          <a:prstGeom prst="rect">
            <a:avLst/>
          </a:prstGeom>
          <a:ln>
            <a:noFill/>
          </a:ln>
        </p:spPr>
      </p:pic>
      <p:pic>
        <p:nvPicPr>
          <p:cNvPr id="70" name="" descr=""/>
          <p:cNvPicPr/>
          <p:nvPr/>
        </p:nvPicPr>
        <p:blipFill>
          <a:blip r:embed="rId8"/>
          <a:stretch/>
        </p:blipFill>
        <p:spPr>
          <a:xfrm>
            <a:off x="16596000" y="24555960"/>
            <a:ext cx="5914440" cy="4647600"/>
          </a:xfrm>
          <a:prstGeom prst="rect">
            <a:avLst/>
          </a:prstGeom>
          <a:ln>
            <a:noFill/>
          </a:ln>
        </p:spPr>
      </p:pic>
      <p:sp>
        <p:nvSpPr>
          <p:cNvPr id="71" name="CustomShape 17"/>
          <p:cNvSpPr/>
          <p:nvPr/>
        </p:nvSpPr>
        <p:spPr>
          <a:xfrm>
            <a:off x="22903200" y="28831320"/>
            <a:ext cx="4354920" cy="364320"/>
          </a:xfrm>
          <a:prstGeom prst="rect">
            <a:avLst/>
          </a:prstGeom>
          <a:solidFill>
            <a:srgbClr val="ffffff"/>
          </a:solidFill>
          <a:ln>
            <a:noFill/>
          </a:ln>
        </p:spPr>
        <p:style>
          <a:lnRef idx="0"/>
          <a:fillRef idx="0"/>
          <a:effectRef idx="0"/>
          <a:fontRef idx="minor"/>
        </p:style>
        <p:txBody>
          <a:bodyPr lIns="90000" rIns="90000" tIns="45000" bIns="45000">
            <a:spAutoFit/>
          </a:bodyPr>
          <a:p>
            <a:pPr algn="ctr">
              <a:lnSpc>
                <a:spcPct val="100000"/>
              </a:lnSpc>
            </a:pPr>
            <a:r>
              <a:rPr b="0" lang="en-GB" sz="1800" spc="-1" strike="noStrike">
                <a:solidFill>
                  <a:srgbClr val="000000"/>
                </a:solidFill>
                <a:latin typeface="Arial Narrow"/>
              </a:rPr>
              <a:t>CD3</a:t>
            </a:r>
            <a:endParaRPr b="0" lang="en-GB" sz="1800" spc="-1" strike="noStrike">
              <a:latin typeface="Arial"/>
            </a:endParaRPr>
          </a:p>
        </p:txBody>
      </p:sp>
      <p:sp>
        <p:nvSpPr>
          <p:cNvPr id="72" name="CustomShape 18"/>
          <p:cNvSpPr/>
          <p:nvPr/>
        </p:nvSpPr>
        <p:spPr>
          <a:xfrm rot="16200000">
            <a:off x="20375640" y="26696160"/>
            <a:ext cx="4635000" cy="364680"/>
          </a:xfrm>
          <a:prstGeom prst="rect">
            <a:avLst/>
          </a:prstGeom>
          <a:solidFill>
            <a:srgbClr val="ffffff"/>
          </a:solidFill>
          <a:ln>
            <a:noFill/>
          </a:ln>
        </p:spPr>
        <p:style>
          <a:lnRef idx="0"/>
          <a:fillRef idx="0"/>
          <a:effectRef idx="0"/>
          <a:fontRef idx="minor"/>
        </p:style>
        <p:txBody>
          <a:bodyPr lIns="90000" rIns="90000" tIns="45000" bIns="45000">
            <a:spAutoFit/>
          </a:bodyPr>
          <a:p>
            <a:pPr algn="ctr">
              <a:lnSpc>
                <a:spcPct val="100000"/>
              </a:lnSpc>
            </a:pPr>
            <a:r>
              <a:rPr b="0" lang="en-GB" sz="1800" spc="-1" strike="noStrike">
                <a:solidFill>
                  <a:srgbClr val="000000"/>
                </a:solidFill>
                <a:latin typeface="Arial Narrow"/>
              </a:rPr>
              <a:t>Live/Dead</a:t>
            </a:r>
            <a:endParaRPr b="0" lang="en-GB" sz="1800" spc="-1" strike="noStrike">
              <a:latin typeface="Arial"/>
            </a:endParaRPr>
          </a:p>
        </p:txBody>
      </p:sp>
      <p:sp>
        <p:nvSpPr>
          <p:cNvPr id="73" name="CustomShape 19"/>
          <p:cNvSpPr/>
          <p:nvPr/>
        </p:nvSpPr>
        <p:spPr>
          <a:xfrm rot="16200000">
            <a:off x="20304000" y="31270320"/>
            <a:ext cx="4779000" cy="364680"/>
          </a:xfrm>
          <a:prstGeom prst="rect">
            <a:avLst/>
          </a:prstGeom>
          <a:solidFill>
            <a:srgbClr val="ffffff"/>
          </a:solidFill>
          <a:ln>
            <a:noFill/>
          </a:ln>
        </p:spPr>
        <p:style>
          <a:lnRef idx="0"/>
          <a:fillRef idx="0"/>
          <a:effectRef idx="0"/>
          <a:fontRef idx="minor"/>
        </p:style>
        <p:txBody>
          <a:bodyPr lIns="90000" rIns="90000" tIns="45000" bIns="45000">
            <a:spAutoFit/>
          </a:bodyPr>
          <a:p>
            <a:pPr algn="ctr">
              <a:lnSpc>
                <a:spcPct val="100000"/>
              </a:lnSpc>
            </a:pPr>
            <a:r>
              <a:rPr b="0" lang="en-GB" sz="1800" spc="-1" strike="noStrike">
                <a:solidFill>
                  <a:srgbClr val="000000"/>
                </a:solidFill>
                <a:latin typeface="Arial Narrow"/>
                <a:ea typeface="MS PGothic"/>
              </a:rPr>
              <a:t>V</a:t>
            </a:r>
            <a:r>
              <a:rPr b="0" lang="en-GB" sz="1800" spc="-1" strike="noStrike">
                <a:solidFill>
                  <a:srgbClr val="000000"/>
                </a:solidFill>
                <a:latin typeface="Times New Roman"/>
                <a:ea typeface="Times New Roman"/>
              </a:rPr>
              <a:t>δ2</a:t>
            </a:r>
            <a:endParaRPr b="0" lang="en-GB" sz="1800" spc="-1" strike="noStrike">
              <a:latin typeface="Arial"/>
            </a:endParaRPr>
          </a:p>
        </p:txBody>
      </p:sp>
      <p:sp>
        <p:nvSpPr>
          <p:cNvPr id="74" name="CustomShape 20"/>
          <p:cNvSpPr/>
          <p:nvPr/>
        </p:nvSpPr>
        <p:spPr>
          <a:xfrm>
            <a:off x="22903200" y="33475320"/>
            <a:ext cx="4354920" cy="364320"/>
          </a:xfrm>
          <a:prstGeom prst="rect">
            <a:avLst/>
          </a:prstGeom>
          <a:solidFill>
            <a:srgbClr val="ffffff"/>
          </a:solidFill>
          <a:ln>
            <a:noFill/>
          </a:ln>
        </p:spPr>
        <p:style>
          <a:lnRef idx="0"/>
          <a:fillRef idx="0"/>
          <a:effectRef idx="0"/>
          <a:fontRef idx="minor"/>
        </p:style>
        <p:txBody>
          <a:bodyPr lIns="90000" rIns="90000" tIns="45000" bIns="45000">
            <a:spAutoFit/>
          </a:bodyPr>
          <a:p>
            <a:pPr algn="ctr">
              <a:lnSpc>
                <a:spcPct val="100000"/>
              </a:lnSpc>
            </a:pPr>
            <a:r>
              <a:rPr b="0" lang="en-GB" sz="1800" spc="-1" strike="noStrike">
                <a:solidFill>
                  <a:srgbClr val="000000"/>
                </a:solidFill>
                <a:latin typeface="Arial Narrow"/>
              </a:rPr>
              <a:t>Pan </a:t>
            </a:r>
            <a:r>
              <a:rPr b="0" lang="en-GB" sz="1800" spc="-1" strike="noStrike">
                <a:solidFill>
                  <a:srgbClr val="000000"/>
                </a:solidFill>
                <a:latin typeface="Times New Roman"/>
                <a:ea typeface="Times New Roman"/>
              </a:rPr>
              <a:t>γδ</a:t>
            </a:r>
            <a:endParaRPr b="0" lang="en-GB" sz="1800" spc="-1" strike="noStrike">
              <a:latin typeface="Arial"/>
            </a:endParaRPr>
          </a:p>
        </p:txBody>
      </p:sp>
      <p:pic>
        <p:nvPicPr>
          <p:cNvPr id="75" name="" descr=""/>
          <p:cNvPicPr/>
          <p:nvPr/>
        </p:nvPicPr>
        <p:blipFill>
          <a:blip r:embed="rId9"/>
          <a:stretch/>
        </p:blipFill>
        <p:spPr>
          <a:xfrm>
            <a:off x="16596000" y="29203920"/>
            <a:ext cx="5952240" cy="4647600"/>
          </a:xfrm>
          <a:prstGeom prst="rect">
            <a:avLst/>
          </a:prstGeom>
          <a:ln>
            <a:noFill/>
          </a:ln>
        </p:spPr>
      </p:pic>
      <p:sp>
        <p:nvSpPr>
          <p:cNvPr id="76" name="CustomShape 21"/>
          <p:cNvSpPr/>
          <p:nvPr/>
        </p:nvSpPr>
        <p:spPr>
          <a:xfrm>
            <a:off x="22512600" y="19912680"/>
            <a:ext cx="4739040" cy="4647600"/>
          </a:xfrm>
          <a:prstGeom prst="rect">
            <a:avLst/>
          </a:prstGeom>
          <a:noFill/>
          <a:ln>
            <a:solidFill>
              <a:srgbClr val="000000"/>
            </a:solidFill>
          </a:ln>
        </p:spPr>
        <p:style>
          <a:lnRef idx="0"/>
          <a:fillRef idx="0"/>
          <a:effectRef idx="0"/>
          <a:fontRef idx="minor"/>
        </p:style>
      </p:sp>
      <p:sp>
        <p:nvSpPr>
          <p:cNvPr id="77" name="CustomShape 22"/>
          <p:cNvSpPr/>
          <p:nvPr/>
        </p:nvSpPr>
        <p:spPr>
          <a:xfrm>
            <a:off x="22512600" y="24556680"/>
            <a:ext cx="4739040" cy="4638960"/>
          </a:xfrm>
          <a:prstGeom prst="rect">
            <a:avLst/>
          </a:prstGeom>
          <a:noFill/>
          <a:ln>
            <a:solidFill>
              <a:srgbClr val="000000"/>
            </a:solidFill>
          </a:ln>
        </p:spPr>
        <p:style>
          <a:lnRef idx="0"/>
          <a:fillRef idx="0"/>
          <a:effectRef idx="0"/>
          <a:fontRef idx="minor"/>
        </p:style>
      </p:sp>
      <p:sp>
        <p:nvSpPr>
          <p:cNvPr id="78" name="CustomShape 23"/>
          <p:cNvSpPr/>
          <p:nvPr/>
        </p:nvSpPr>
        <p:spPr>
          <a:xfrm>
            <a:off x="22512600" y="29200680"/>
            <a:ext cx="4739040" cy="4638960"/>
          </a:xfrm>
          <a:prstGeom prst="rect">
            <a:avLst/>
          </a:prstGeom>
          <a:noFill/>
          <a:ln>
            <a:solidFill>
              <a:srgbClr val="000000"/>
            </a:solidFill>
          </a:ln>
        </p:spPr>
        <p:style>
          <a:lnRef idx="0"/>
          <a:fillRef idx="0"/>
          <a:effectRef idx="0"/>
          <a:fontRef idx="minor"/>
        </p:style>
      </p:sp>
      <p:sp>
        <p:nvSpPr>
          <p:cNvPr id="79" name="CustomShape 24"/>
          <p:cNvSpPr/>
          <p:nvPr/>
        </p:nvSpPr>
        <p:spPr>
          <a:xfrm>
            <a:off x="16308000" y="19912680"/>
            <a:ext cx="6191640" cy="4642920"/>
          </a:xfrm>
          <a:prstGeom prst="rect">
            <a:avLst/>
          </a:prstGeom>
          <a:noFill/>
          <a:ln>
            <a:solidFill>
              <a:srgbClr val="000000"/>
            </a:solidFill>
          </a:ln>
        </p:spPr>
        <p:style>
          <a:lnRef idx="0"/>
          <a:fillRef idx="0"/>
          <a:effectRef idx="0"/>
          <a:fontRef idx="minor"/>
        </p:style>
      </p:sp>
      <p:sp>
        <p:nvSpPr>
          <p:cNvPr id="80" name="CustomShape 25"/>
          <p:cNvSpPr/>
          <p:nvPr/>
        </p:nvSpPr>
        <p:spPr>
          <a:xfrm>
            <a:off x="16308000" y="24556680"/>
            <a:ext cx="6191640" cy="4642920"/>
          </a:xfrm>
          <a:prstGeom prst="rect">
            <a:avLst/>
          </a:prstGeom>
          <a:noFill/>
          <a:ln>
            <a:solidFill>
              <a:srgbClr val="000000"/>
            </a:solidFill>
          </a:ln>
        </p:spPr>
        <p:style>
          <a:lnRef idx="0"/>
          <a:fillRef idx="0"/>
          <a:effectRef idx="0"/>
          <a:fontRef idx="minor"/>
        </p:style>
      </p:sp>
      <p:sp>
        <p:nvSpPr>
          <p:cNvPr id="81" name="CustomShape 26"/>
          <p:cNvSpPr/>
          <p:nvPr/>
        </p:nvSpPr>
        <p:spPr>
          <a:xfrm>
            <a:off x="16308000" y="29200680"/>
            <a:ext cx="6191640" cy="4642920"/>
          </a:xfrm>
          <a:prstGeom prst="rect">
            <a:avLst/>
          </a:prstGeom>
          <a:noFill/>
          <a:ln>
            <a:solidFill>
              <a:srgbClr val="000000"/>
            </a:solidFill>
          </a:ln>
        </p:spPr>
        <p:style>
          <a:lnRef idx="0"/>
          <a:fillRef idx="0"/>
          <a:effectRef idx="0"/>
          <a:fontRef idx="minor"/>
        </p:style>
      </p:sp>
      <p:sp>
        <p:nvSpPr>
          <p:cNvPr id="82" name="CustomShape 27"/>
          <p:cNvSpPr/>
          <p:nvPr/>
        </p:nvSpPr>
        <p:spPr>
          <a:xfrm>
            <a:off x="15840000" y="20052000"/>
            <a:ext cx="467640" cy="4557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2400" spc="-1" strike="noStrike">
                <a:solidFill>
                  <a:srgbClr val="000000"/>
                </a:solidFill>
                <a:latin typeface="Arial Narrow"/>
              </a:rPr>
              <a:t>A</a:t>
            </a:r>
            <a:endParaRPr b="0" lang="en-GB" sz="2400" spc="-1" strike="noStrike">
              <a:latin typeface="Arial"/>
            </a:endParaRPr>
          </a:p>
        </p:txBody>
      </p:sp>
      <p:sp>
        <p:nvSpPr>
          <p:cNvPr id="83" name="CustomShape 28"/>
          <p:cNvSpPr/>
          <p:nvPr/>
        </p:nvSpPr>
        <p:spPr>
          <a:xfrm>
            <a:off x="15840000" y="24588360"/>
            <a:ext cx="46764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1800" spc="-1" strike="noStrike">
                <a:solidFill>
                  <a:srgbClr val="000000"/>
                </a:solidFill>
                <a:latin typeface="Arial Narrow"/>
              </a:rPr>
              <a:t>B</a:t>
            </a:r>
            <a:endParaRPr b="0" lang="en-GB" sz="1800" spc="-1" strike="noStrike">
              <a:latin typeface="Arial"/>
            </a:endParaRPr>
          </a:p>
        </p:txBody>
      </p:sp>
      <p:sp>
        <p:nvSpPr>
          <p:cNvPr id="84" name="CustomShape 29"/>
          <p:cNvSpPr/>
          <p:nvPr/>
        </p:nvSpPr>
        <p:spPr>
          <a:xfrm>
            <a:off x="15840000" y="29268360"/>
            <a:ext cx="467640" cy="36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1800" spc="-1" strike="noStrike">
                <a:solidFill>
                  <a:srgbClr val="000000"/>
                </a:solidFill>
                <a:latin typeface="Arial Narrow"/>
              </a:rPr>
              <a:t>C</a:t>
            </a:r>
            <a:endParaRPr b="0" lang="en-GB" sz="1800" spc="-1" strike="noStrike">
              <a:latin typeface="Arial"/>
            </a:endParaRPr>
          </a:p>
        </p:txBody>
      </p:sp>
      <p:sp>
        <p:nvSpPr>
          <p:cNvPr id="85" name="CustomShape 30"/>
          <p:cNvSpPr/>
          <p:nvPr/>
        </p:nvSpPr>
        <p:spPr>
          <a:xfrm>
            <a:off x="27360000" y="20196000"/>
            <a:ext cx="1511640" cy="455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2400" spc="-1" strike="noStrike">
                <a:solidFill>
                  <a:srgbClr val="000000"/>
                </a:solidFill>
                <a:latin typeface="Arial Narrow"/>
              </a:rPr>
              <a:t>Manual</a:t>
            </a:r>
            <a:endParaRPr b="0" lang="en-GB" sz="2400" spc="-1" strike="noStrike">
              <a:latin typeface="Arial"/>
            </a:endParaRPr>
          </a:p>
        </p:txBody>
      </p:sp>
      <p:sp>
        <p:nvSpPr>
          <p:cNvPr id="86" name="Line 31"/>
          <p:cNvSpPr/>
          <p:nvPr/>
        </p:nvSpPr>
        <p:spPr>
          <a:xfrm>
            <a:off x="27538920" y="20736000"/>
            <a:ext cx="1298160" cy="0"/>
          </a:xfrm>
          <a:prstGeom prst="line">
            <a:avLst/>
          </a:prstGeom>
          <a:ln w="76320">
            <a:solidFill>
              <a:srgbClr val="ff0000"/>
            </a:solidFill>
            <a:prstDash val="dash"/>
            <a:round/>
          </a:ln>
        </p:spPr>
        <p:style>
          <a:lnRef idx="0"/>
          <a:fillRef idx="0"/>
          <a:effectRef idx="0"/>
          <a:fontRef idx="minor"/>
        </p:style>
      </p:sp>
      <p:sp>
        <p:nvSpPr>
          <p:cNvPr id="87" name="CustomShape 32"/>
          <p:cNvSpPr/>
          <p:nvPr/>
        </p:nvSpPr>
        <p:spPr>
          <a:xfrm>
            <a:off x="27360000" y="20827440"/>
            <a:ext cx="1583640" cy="456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2400" spc="-1" strike="noStrike">
                <a:solidFill>
                  <a:srgbClr val="000000"/>
                </a:solidFill>
                <a:latin typeface="Arial Narrow"/>
              </a:rPr>
              <a:t>Autonomous</a:t>
            </a:r>
            <a:endParaRPr b="0" lang="en-GB" sz="2400" spc="-1" strike="noStrike">
              <a:latin typeface="Arial"/>
            </a:endParaRPr>
          </a:p>
        </p:txBody>
      </p:sp>
      <p:sp>
        <p:nvSpPr>
          <p:cNvPr id="88" name="Line 33"/>
          <p:cNvSpPr/>
          <p:nvPr/>
        </p:nvSpPr>
        <p:spPr>
          <a:xfrm>
            <a:off x="27538920" y="21367440"/>
            <a:ext cx="1298160" cy="0"/>
          </a:xfrm>
          <a:prstGeom prst="line">
            <a:avLst/>
          </a:prstGeom>
          <a:ln w="76320">
            <a:solidFill>
              <a:srgbClr val="ff0000"/>
            </a:solidFill>
            <a:round/>
          </a:ln>
        </p:spPr>
        <p:style>
          <a:lnRef idx="0"/>
          <a:fillRef idx="0"/>
          <a:effectRef idx="0"/>
          <a:fontRef idx="minor"/>
        </p:style>
      </p:sp>
      <p:sp>
        <p:nvSpPr>
          <p:cNvPr id="89" name="CustomShape 34"/>
          <p:cNvSpPr/>
          <p:nvPr/>
        </p:nvSpPr>
        <p:spPr>
          <a:xfrm>
            <a:off x="16272000" y="34092000"/>
            <a:ext cx="11087640" cy="9129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1800" spc="-1" strike="noStrike">
                <a:solidFill>
                  <a:srgbClr val="000000"/>
                </a:solidFill>
                <a:latin typeface="Arial Narrow"/>
              </a:rPr>
              <a:t>Figure 3. </a:t>
            </a:r>
            <a:r>
              <a:rPr b="0" lang="en-GB" sz="1800" spc="-1" strike="noStrike">
                <a:solidFill>
                  <a:srgbClr val="000000"/>
                </a:solidFill>
                <a:latin typeface="Arial Narrow"/>
              </a:rPr>
              <a:t>Comparison of autonomous gating algorithms to manual gating of lymphocytes (A), live CD3</a:t>
            </a:r>
            <a:r>
              <a:rPr b="0" lang="en-GB" sz="1800" spc="-1" strike="noStrike" baseline="33000">
                <a:solidFill>
                  <a:srgbClr val="000000"/>
                </a:solidFill>
                <a:latin typeface="Arial Narrow"/>
              </a:rPr>
              <a:t>+</a:t>
            </a:r>
            <a:r>
              <a:rPr b="0" lang="en-GB" sz="1800" spc="-1" strike="noStrike">
                <a:solidFill>
                  <a:srgbClr val="000000"/>
                </a:solidFill>
                <a:latin typeface="Arial Narrow"/>
              </a:rPr>
              <a:t> cells (B), and </a:t>
            </a:r>
            <a:r>
              <a:rPr b="0" lang="en-GB" sz="1800" spc="-1" strike="noStrike">
                <a:solidFill>
                  <a:srgbClr val="000000"/>
                </a:solidFill>
                <a:latin typeface="Times New Roman"/>
                <a:ea typeface="Times New Roman"/>
              </a:rPr>
              <a:t>γδ</a:t>
            </a:r>
            <a:r>
              <a:rPr b="0" lang="en-GB" sz="1800" spc="-1" strike="noStrike">
                <a:solidFill>
                  <a:srgbClr val="000000"/>
                </a:solidFill>
                <a:latin typeface="Arial Narrow"/>
                <a:ea typeface="Times New Roman"/>
              </a:rPr>
              <a:t> T cells (C). Box plots show performance by F1 score across 14 separate flow cytometry experiments. Plots in the right-hand column show overlay of the best performing algorithm compared to manual gating in the same sample. </a:t>
            </a:r>
            <a:endParaRPr b="0" lang="en-GB" sz="1800" spc="-1" strike="noStrike">
              <a:latin typeface="Arial"/>
            </a:endParaRPr>
          </a:p>
        </p:txBody>
      </p:sp>
      <p:pic>
        <p:nvPicPr>
          <p:cNvPr id="90" name="" descr=""/>
          <p:cNvPicPr/>
          <p:nvPr/>
        </p:nvPicPr>
        <p:blipFill>
          <a:blip r:embed="rId10"/>
          <a:srcRect l="7825" t="3244" r="1393" b="5912"/>
          <a:stretch/>
        </p:blipFill>
        <p:spPr>
          <a:xfrm>
            <a:off x="792000" y="19800000"/>
            <a:ext cx="4858920" cy="4811400"/>
          </a:xfrm>
          <a:prstGeom prst="rect">
            <a:avLst/>
          </a:prstGeom>
          <a:ln w="38160">
            <a:solidFill>
              <a:srgbClr val="000000"/>
            </a:solidFill>
            <a:round/>
          </a:ln>
        </p:spPr>
      </p:pic>
      <p:sp>
        <p:nvSpPr>
          <p:cNvPr id="91" name="CustomShape 35"/>
          <p:cNvSpPr/>
          <p:nvPr/>
        </p:nvSpPr>
        <p:spPr>
          <a:xfrm>
            <a:off x="928080" y="21473640"/>
            <a:ext cx="1495440" cy="2688480"/>
          </a:xfrm>
          <a:prstGeom prst="rect">
            <a:avLst/>
          </a:prstGeom>
          <a:solidFill>
            <a:srgbClr val="ffffff"/>
          </a:solidFill>
          <a:ln w="38160">
            <a:solidFill>
              <a:srgbClr val="000000"/>
            </a:solidFill>
            <a:round/>
          </a:ln>
        </p:spPr>
        <p:style>
          <a:lnRef idx="0"/>
          <a:fillRef idx="0"/>
          <a:effectRef idx="0"/>
          <a:fontRef idx="minor"/>
        </p:style>
        <p:txBody>
          <a:bodyPr lIns="109080" rIns="109080" tIns="64080" bIns="64080">
            <a:spAutoFit/>
          </a:bodyPr>
          <a:p>
            <a:pPr>
              <a:lnSpc>
                <a:spcPct val="100000"/>
              </a:lnSpc>
            </a:pPr>
            <a:r>
              <a:rPr b="0" lang="en-GB" sz="2400" spc="-1" strike="noStrike">
                <a:solidFill>
                  <a:srgbClr val="000000"/>
                </a:solidFill>
                <a:latin typeface="Arial Narrow"/>
              </a:rPr>
              <a:t>Confidence Interval</a:t>
            </a:r>
            <a:endParaRPr b="0" lang="en-GB" sz="2400" spc="-1" strike="noStrike">
              <a:latin typeface="Arial"/>
            </a:endParaRPr>
          </a:p>
          <a:p>
            <a:pPr>
              <a:lnSpc>
                <a:spcPct val="100000"/>
              </a:lnSpc>
            </a:pPr>
            <a:r>
              <a:rPr b="0" lang="en-GB" sz="2400" spc="-1" strike="noStrike">
                <a:solidFill>
                  <a:srgbClr val="000000"/>
                </a:solidFill>
                <a:latin typeface="Arial Narrow"/>
              </a:rPr>
              <a:t>0.9999</a:t>
            </a:r>
            <a:endParaRPr b="0" lang="en-GB" sz="2400" spc="-1" strike="noStrike">
              <a:latin typeface="Arial"/>
            </a:endParaRPr>
          </a:p>
          <a:p>
            <a:pPr>
              <a:lnSpc>
                <a:spcPct val="100000"/>
              </a:lnSpc>
            </a:pPr>
            <a:r>
              <a:rPr b="0" lang="en-GB" sz="2400" spc="-1" strike="noStrike">
                <a:solidFill>
                  <a:srgbClr val="000000"/>
                </a:solidFill>
                <a:latin typeface="Arial Narrow"/>
              </a:rPr>
              <a:t>0.9800</a:t>
            </a:r>
            <a:endParaRPr b="0" lang="en-GB" sz="2400" spc="-1" strike="noStrike">
              <a:latin typeface="Arial"/>
            </a:endParaRPr>
          </a:p>
          <a:p>
            <a:pPr>
              <a:lnSpc>
                <a:spcPct val="100000"/>
              </a:lnSpc>
            </a:pPr>
            <a:r>
              <a:rPr b="0" lang="en-GB" sz="2400" spc="-1" strike="noStrike">
                <a:solidFill>
                  <a:srgbClr val="000000"/>
                </a:solidFill>
                <a:latin typeface="Arial Narrow"/>
              </a:rPr>
              <a:t>0.9000</a:t>
            </a:r>
            <a:endParaRPr b="0" lang="en-GB" sz="2400" spc="-1" strike="noStrike">
              <a:latin typeface="Arial"/>
            </a:endParaRPr>
          </a:p>
          <a:p>
            <a:pPr>
              <a:lnSpc>
                <a:spcPct val="100000"/>
              </a:lnSpc>
            </a:pPr>
            <a:r>
              <a:rPr b="0" lang="en-GB" sz="2400" spc="-1" strike="noStrike">
                <a:solidFill>
                  <a:srgbClr val="000000"/>
                </a:solidFill>
                <a:latin typeface="Arial Narrow"/>
              </a:rPr>
              <a:t>0.8000</a:t>
            </a:r>
            <a:endParaRPr b="0" lang="en-GB" sz="2400" spc="-1" strike="noStrike">
              <a:latin typeface="Arial"/>
            </a:endParaRPr>
          </a:p>
          <a:p>
            <a:pPr>
              <a:lnSpc>
                <a:spcPct val="100000"/>
              </a:lnSpc>
            </a:pPr>
            <a:endParaRPr b="0" lang="en-GB" sz="2400" spc="-1" strike="noStrike">
              <a:latin typeface="Arial"/>
            </a:endParaRPr>
          </a:p>
        </p:txBody>
      </p:sp>
      <p:sp>
        <p:nvSpPr>
          <p:cNvPr id="92" name="CustomShape 36"/>
          <p:cNvSpPr/>
          <p:nvPr/>
        </p:nvSpPr>
        <p:spPr>
          <a:xfrm>
            <a:off x="16596000" y="20133000"/>
            <a:ext cx="1475640" cy="638640"/>
          </a:xfrm>
          <a:prstGeom prst="rect">
            <a:avLst/>
          </a:prstGeom>
          <a:solidFill>
            <a:srgbClr val="ffffff"/>
          </a:solid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Narrow"/>
              </a:rPr>
              <a:t>Gaussian Mixture Model</a:t>
            </a:r>
            <a:endParaRPr b="0" lang="en-GB" sz="1800" spc="-1" strike="noStrike">
              <a:latin typeface="Arial"/>
            </a:endParaRPr>
          </a:p>
        </p:txBody>
      </p:sp>
      <p:sp>
        <p:nvSpPr>
          <p:cNvPr id="93" name="CustomShape 37"/>
          <p:cNvSpPr/>
          <p:nvPr/>
        </p:nvSpPr>
        <p:spPr>
          <a:xfrm>
            <a:off x="16596000" y="21276000"/>
            <a:ext cx="1475640" cy="364320"/>
          </a:xfrm>
          <a:prstGeom prst="rect">
            <a:avLst/>
          </a:prstGeom>
          <a:solidFill>
            <a:srgbClr val="ffffff"/>
          </a:solid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Narrow"/>
              </a:rPr>
              <a:t>DBSCAN</a:t>
            </a:r>
            <a:endParaRPr b="0" lang="en-GB" sz="1800" spc="-1" strike="noStrike">
              <a:latin typeface="Arial"/>
            </a:endParaRPr>
          </a:p>
        </p:txBody>
      </p:sp>
      <p:sp>
        <p:nvSpPr>
          <p:cNvPr id="94" name="CustomShape 38"/>
          <p:cNvSpPr/>
          <p:nvPr/>
        </p:nvSpPr>
        <p:spPr>
          <a:xfrm>
            <a:off x="16596000" y="22356360"/>
            <a:ext cx="1475640" cy="364320"/>
          </a:xfrm>
          <a:prstGeom prst="rect">
            <a:avLst/>
          </a:prstGeom>
          <a:solidFill>
            <a:srgbClr val="ffffff"/>
          </a:solid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Narrow"/>
              </a:rPr>
              <a:t>HDBSCAN</a:t>
            </a:r>
            <a:endParaRPr b="0" lang="en-GB" sz="1800" spc="-1" strike="noStrike">
              <a:latin typeface="Arial"/>
            </a:endParaRPr>
          </a:p>
        </p:txBody>
      </p:sp>
      <p:sp>
        <p:nvSpPr>
          <p:cNvPr id="95" name="CustomShape 39"/>
          <p:cNvSpPr/>
          <p:nvPr/>
        </p:nvSpPr>
        <p:spPr>
          <a:xfrm>
            <a:off x="16596000" y="21312360"/>
            <a:ext cx="1475640" cy="364320"/>
          </a:xfrm>
          <a:prstGeom prst="rect">
            <a:avLst/>
          </a:prstGeom>
          <a:solidFill>
            <a:srgbClr val="ffffff"/>
          </a:solid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Narrow"/>
              </a:rPr>
              <a:t>DBSCAN</a:t>
            </a:r>
            <a:endParaRPr b="0" lang="en-GB" sz="1800" spc="-1" strike="noStrike">
              <a:latin typeface="Arial"/>
            </a:endParaRPr>
          </a:p>
        </p:txBody>
      </p:sp>
      <p:sp>
        <p:nvSpPr>
          <p:cNvPr id="96" name="CustomShape 40"/>
          <p:cNvSpPr/>
          <p:nvPr/>
        </p:nvSpPr>
        <p:spPr>
          <a:xfrm>
            <a:off x="16596000" y="23436720"/>
            <a:ext cx="1475640" cy="638640"/>
          </a:xfrm>
          <a:prstGeom prst="rect">
            <a:avLst/>
          </a:prstGeom>
          <a:solidFill>
            <a:srgbClr val="ffffff"/>
          </a:solid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Narrow"/>
              </a:rPr>
              <a:t>Density Threshold (2D)</a:t>
            </a:r>
            <a:endParaRPr b="0" lang="en-GB" sz="1800" spc="-1" strike="noStrike">
              <a:latin typeface="Arial"/>
            </a:endParaRPr>
          </a:p>
        </p:txBody>
      </p:sp>
      <p:sp>
        <p:nvSpPr>
          <p:cNvPr id="97" name="CustomShape 41"/>
          <p:cNvSpPr/>
          <p:nvPr/>
        </p:nvSpPr>
        <p:spPr>
          <a:xfrm>
            <a:off x="16596000" y="24777000"/>
            <a:ext cx="1475640" cy="638640"/>
          </a:xfrm>
          <a:prstGeom prst="rect">
            <a:avLst/>
          </a:prstGeom>
          <a:solidFill>
            <a:srgbClr val="ffffff"/>
          </a:solid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Narrow"/>
              </a:rPr>
              <a:t>Gaussian Mixture Model</a:t>
            </a:r>
            <a:endParaRPr b="0" lang="en-GB" sz="1800" spc="-1" strike="noStrike">
              <a:latin typeface="Arial"/>
            </a:endParaRPr>
          </a:p>
        </p:txBody>
      </p:sp>
      <p:sp>
        <p:nvSpPr>
          <p:cNvPr id="98" name="CustomShape 42"/>
          <p:cNvSpPr/>
          <p:nvPr/>
        </p:nvSpPr>
        <p:spPr>
          <a:xfrm>
            <a:off x="16596000" y="27000360"/>
            <a:ext cx="1475640" cy="364320"/>
          </a:xfrm>
          <a:prstGeom prst="rect">
            <a:avLst/>
          </a:prstGeom>
          <a:solidFill>
            <a:srgbClr val="ffffff"/>
          </a:solid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Narrow"/>
              </a:rPr>
              <a:t>HDBSCAN</a:t>
            </a:r>
            <a:endParaRPr b="0" lang="en-GB" sz="1800" spc="-1" strike="noStrike">
              <a:latin typeface="Arial"/>
            </a:endParaRPr>
          </a:p>
        </p:txBody>
      </p:sp>
      <p:sp>
        <p:nvSpPr>
          <p:cNvPr id="99" name="CustomShape 43"/>
          <p:cNvSpPr/>
          <p:nvPr/>
        </p:nvSpPr>
        <p:spPr>
          <a:xfrm>
            <a:off x="16596000" y="25956360"/>
            <a:ext cx="1475640" cy="364320"/>
          </a:xfrm>
          <a:prstGeom prst="rect">
            <a:avLst/>
          </a:prstGeom>
          <a:solidFill>
            <a:srgbClr val="ffffff"/>
          </a:solid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Narrow"/>
              </a:rPr>
              <a:t>DBSCAN</a:t>
            </a:r>
            <a:endParaRPr b="0" lang="en-GB" sz="1800" spc="-1" strike="noStrike">
              <a:latin typeface="Arial"/>
            </a:endParaRPr>
          </a:p>
        </p:txBody>
      </p:sp>
      <p:sp>
        <p:nvSpPr>
          <p:cNvPr id="100" name="CustomShape 44"/>
          <p:cNvSpPr/>
          <p:nvPr/>
        </p:nvSpPr>
        <p:spPr>
          <a:xfrm>
            <a:off x="16596000" y="28080720"/>
            <a:ext cx="1475640" cy="638640"/>
          </a:xfrm>
          <a:prstGeom prst="rect">
            <a:avLst/>
          </a:prstGeom>
          <a:solidFill>
            <a:srgbClr val="ffffff"/>
          </a:solid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Narrow"/>
              </a:rPr>
              <a:t>Density Threshold (2D)</a:t>
            </a:r>
            <a:endParaRPr b="0" lang="en-GB" sz="1800" spc="-1" strike="noStrike">
              <a:latin typeface="Arial"/>
            </a:endParaRPr>
          </a:p>
        </p:txBody>
      </p:sp>
      <p:sp>
        <p:nvSpPr>
          <p:cNvPr id="101" name="CustomShape 45"/>
          <p:cNvSpPr/>
          <p:nvPr/>
        </p:nvSpPr>
        <p:spPr>
          <a:xfrm>
            <a:off x="16596000" y="29421000"/>
            <a:ext cx="1475640" cy="638640"/>
          </a:xfrm>
          <a:prstGeom prst="rect">
            <a:avLst/>
          </a:prstGeom>
          <a:solidFill>
            <a:srgbClr val="ffffff"/>
          </a:solid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Narrow"/>
              </a:rPr>
              <a:t>Gaussian Mixture Model</a:t>
            </a:r>
            <a:endParaRPr b="0" lang="en-GB" sz="1800" spc="-1" strike="noStrike">
              <a:latin typeface="Arial"/>
            </a:endParaRPr>
          </a:p>
        </p:txBody>
      </p:sp>
      <p:sp>
        <p:nvSpPr>
          <p:cNvPr id="102" name="CustomShape 46"/>
          <p:cNvSpPr/>
          <p:nvPr/>
        </p:nvSpPr>
        <p:spPr>
          <a:xfrm>
            <a:off x="16596000" y="31644360"/>
            <a:ext cx="1475640" cy="364320"/>
          </a:xfrm>
          <a:prstGeom prst="rect">
            <a:avLst/>
          </a:prstGeom>
          <a:solidFill>
            <a:srgbClr val="ffffff"/>
          </a:solid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Narrow"/>
              </a:rPr>
              <a:t>HDBSCAN</a:t>
            </a:r>
            <a:endParaRPr b="0" lang="en-GB" sz="1800" spc="-1" strike="noStrike">
              <a:latin typeface="Arial"/>
            </a:endParaRPr>
          </a:p>
        </p:txBody>
      </p:sp>
      <p:sp>
        <p:nvSpPr>
          <p:cNvPr id="103" name="CustomShape 47"/>
          <p:cNvSpPr/>
          <p:nvPr/>
        </p:nvSpPr>
        <p:spPr>
          <a:xfrm>
            <a:off x="16596000" y="30600360"/>
            <a:ext cx="1475640" cy="364320"/>
          </a:xfrm>
          <a:prstGeom prst="rect">
            <a:avLst/>
          </a:prstGeom>
          <a:solidFill>
            <a:srgbClr val="ffffff"/>
          </a:solid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Narrow"/>
              </a:rPr>
              <a:t>DBSCAN</a:t>
            </a:r>
            <a:endParaRPr b="0" lang="en-GB" sz="1800" spc="-1" strike="noStrike">
              <a:latin typeface="Arial"/>
            </a:endParaRPr>
          </a:p>
        </p:txBody>
      </p:sp>
      <p:sp>
        <p:nvSpPr>
          <p:cNvPr id="104" name="CustomShape 48"/>
          <p:cNvSpPr/>
          <p:nvPr/>
        </p:nvSpPr>
        <p:spPr>
          <a:xfrm>
            <a:off x="16596000" y="32724720"/>
            <a:ext cx="1475640" cy="638640"/>
          </a:xfrm>
          <a:prstGeom prst="rect">
            <a:avLst/>
          </a:prstGeom>
          <a:solidFill>
            <a:srgbClr val="ffffff"/>
          </a:solidFill>
          <a:ln>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Arial Narrow"/>
              </a:rPr>
              <a:t>Density Threshold (2D)</a:t>
            </a:r>
            <a:endParaRPr b="0" lang="en-GB" sz="1800" spc="-1" strike="noStrike">
              <a:latin typeface="Arial"/>
            </a:endParaRPr>
          </a:p>
        </p:txBody>
      </p:sp>
      <p:pic>
        <p:nvPicPr>
          <p:cNvPr id="105" name="" descr=""/>
          <p:cNvPicPr/>
          <p:nvPr/>
        </p:nvPicPr>
        <p:blipFill>
          <a:blip r:embed="rId11"/>
          <a:srcRect l="7522" t="1400" r="959" b="5258"/>
          <a:stretch/>
        </p:blipFill>
        <p:spPr>
          <a:xfrm>
            <a:off x="792000" y="24681960"/>
            <a:ext cx="4880520" cy="4741200"/>
          </a:xfrm>
          <a:prstGeom prst="rect">
            <a:avLst/>
          </a:prstGeom>
          <a:ln w="38160">
            <a:solidFill>
              <a:srgbClr val="000000"/>
            </a:solidFill>
            <a:round/>
          </a:ln>
        </p:spPr>
      </p:pic>
      <p:sp>
        <p:nvSpPr>
          <p:cNvPr id="106" name="CustomShape 49"/>
          <p:cNvSpPr/>
          <p:nvPr/>
        </p:nvSpPr>
        <p:spPr>
          <a:xfrm>
            <a:off x="1064160" y="27331560"/>
            <a:ext cx="2787480" cy="1225440"/>
          </a:xfrm>
          <a:prstGeom prst="rect">
            <a:avLst/>
          </a:prstGeom>
          <a:solidFill>
            <a:srgbClr val="ffffff"/>
          </a:solidFill>
          <a:ln w="38160">
            <a:solidFill>
              <a:srgbClr val="000000"/>
            </a:solidFill>
            <a:round/>
          </a:ln>
        </p:spPr>
        <p:style>
          <a:lnRef idx="0"/>
          <a:fillRef idx="0"/>
          <a:effectRef idx="0"/>
          <a:fontRef idx="minor"/>
        </p:style>
        <p:txBody>
          <a:bodyPr lIns="109080" rIns="109080" tIns="64080" bIns="64080">
            <a:spAutoFit/>
          </a:bodyPr>
          <a:p>
            <a:pPr>
              <a:lnSpc>
                <a:spcPct val="100000"/>
              </a:lnSpc>
            </a:pPr>
            <a:r>
              <a:rPr b="0" lang="en-GB" sz="2400" spc="-1" strike="noStrike">
                <a:solidFill>
                  <a:srgbClr val="000000"/>
                </a:solidFill>
                <a:latin typeface="Arial Narrow"/>
              </a:rPr>
              <a:t>HDBSCAN</a:t>
            </a:r>
            <a:endParaRPr b="0" lang="en-GB" sz="2400" spc="-1" strike="noStrike">
              <a:latin typeface="Arial"/>
            </a:endParaRPr>
          </a:p>
          <a:p>
            <a:pPr>
              <a:lnSpc>
                <a:spcPct val="100000"/>
              </a:lnSpc>
            </a:pPr>
            <a:endParaRPr b="0" lang="en-GB" sz="2400" spc="-1" strike="noStrike">
              <a:latin typeface="Arial"/>
            </a:endParaRPr>
          </a:p>
          <a:p>
            <a:pPr>
              <a:lnSpc>
                <a:spcPct val="100000"/>
              </a:lnSpc>
            </a:pPr>
            <a:r>
              <a:rPr b="0" lang="en-GB" sz="2400" spc="-1" strike="noStrike">
                <a:solidFill>
                  <a:srgbClr val="000000"/>
                </a:solidFill>
                <a:latin typeface="Arial Narrow"/>
              </a:rPr>
              <a:t>DBSCAN</a:t>
            </a:r>
            <a:endParaRPr b="0" lang="en-GB" sz="2400" spc="-1" strike="noStrike">
              <a:latin typeface="Arial"/>
            </a:endParaRPr>
          </a:p>
        </p:txBody>
      </p:sp>
      <p:sp>
        <p:nvSpPr>
          <p:cNvPr id="107" name="Line 50"/>
          <p:cNvSpPr/>
          <p:nvPr/>
        </p:nvSpPr>
        <p:spPr>
          <a:xfrm>
            <a:off x="2559960" y="27610200"/>
            <a:ext cx="1155960" cy="0"/>
          </a:xfrm>
          <a:prstGeom prst="line">
            <a:avLst/>
          </a:prstGeom>
          <a:ln cap="rnd" w="38160">
            <a:solidFill>
              <a:srgbClr val="0000cd"/>
            </a:solidFill>
            <a:prstDash val="sysDot"/>
            <a:round/>
          </a:ln>
        </p:spPr>
        <p:style>
          <a:lnRef idx="0"/>
          <a:fillRef idx="0"/>
          <a:effectRef idx="0"/>
          <a:fontRef idx="minor"/>
        </p:style>
      </p:sp>
      <p:sp>
        <p:nvSpPr>
          <p:cNvPr id="108" name="Line 51"/>
          <p:cNvSpPr/>
          <p:nvPr/>
        </p:nvSpPr>
        <p:spPr>
          <a:xfrm>
            <a:off x="2559960" y="28272960"/>
            <a:ext cx="1155960" cy="0"/>
          </a:xfrm>
          <a:prstGeom prst="line">
            <a:avLst/>
          </a:prstGeom>
          <a:ln w="38160">
            <a:solidFill>
              <a:srgbClr val="ff0000"/>
            </a:solidFill>
            <a:round/>
          </a:ln>
        </p:spPr>
        <p:style>
          <a:lnRef idx="0"/>
          <a:fillRef idx="0"/>
          <a:effectRef idx="0"/>
          <a:fontRef idx="minor"/>
        </p:style>
      </p:sp>
      <p:pic>
        <p:nvPicPr>
          <p:cNvPr id="109" name="" descr=""/>
          <p:cNvPicPr/>
          <p:nvPr/>
        </p:nvPicPr>
        <p:blipFill>
          <a:blip r:embed="rId12"/>
          <a:srcRect l="9118" t="1567" r="1141" b="8661"/>
          <a:stretch/>
        </p:blipFill>
        <p:spPr>
          <a:xfrm>
            <a:off x="792360" y="29493720"/>
            <a:ext cx="4895280" cy="4849920"/>
          </a:xfrm>
          <a:prstGeom prst="rect">
            <a:avLst/>
          </a:prstGeom>
          <a:ln w="38160">
            <a:solidFill>
              <a:srgbClr val="000000"/>
            </a:solidFill>
            <a:round/>
          </a:ln>
        </p:spPr>
      </p:pic>
      <p:sp>
        <p:nvSpPr>
          <p:cNvPr id="110" name="CustomShape 52"/>
          <p:cNvSpPr/>
          <p:nvPr/>
        </p:nvSpPr>
        <p:spPr>
          <a:xfrm>
            <a:off x="792000" y="19800000"/>
            <a:ext cx="719640" cy="455760"/>
          </a:xfrm>
          <a:prstGeom prst="rect">
            <a:avLst/>
          </a:prstGeom>
          <a:solidFill>
            <a:srgbClr val="ffffff"/>
          </a:solidFill>
          <a:ln>
            <a:solidFill>
              <a:srgbClr val="000000"/>
            </a:solidFill>
          </a:ln>
        </p:spPr>
        <p:style>
          <a:lnRef idx="0"/>
          <a:fillRef idx="0"/>
          <a:effectRef idx="0"/>
          <a:fontRef idx="minor"/>
        </p:style>
        <p:txBody>
          <a:bodyPr lIns="90000" rIns="90000" tIns="45000" bIns="45000">
            <a:spAutoFit/>
          </a:bodyPr>
          <a:p>
            <a:pPr>
              <a:lnSpc>
                <a:spcPct val="100000"/>
              </a:lnSpc>
            </a:pPr>
            <a:r>
              <a:rPr b="1" lang="en-GB" sz="2400" spc="-1" strike="noStrike">
                <a:solidFill>
                  <a:srgbClr val="000000"/>
                </a:solidFill>
                <a:latin typeface="Arial Narrow"/>
              </a:rPr>
              <a:t>A</a:t>
            </a:r>
            <a:endParaRPr b="0" lang="en-GB" sz="2400" spc="-1" strike="noStrike">
              <a:latin typeface="Arial"/>
            </a:endParaRPr>
          </a:p>
        </p:txBody>
      </p:sp>
      <p:sp>
        <p:nvSpPr>
          <p:cNvPr id="111" name="CustomShape 53"/>
          <p:cNvSpPr/>
          <p:nvPr/>
        </p:nvSpPr>
        <p:spPr>
          <a:xfrm>
            <a:off x="792000" y="24681960"/>
            <a:ext cx="719640" cy="455760"/>
          </a:xfrm>
          <a:prstGeom prst="rect">
            <a:avLst/>
          </a:prstGeom>
          <a:solidFill>
            <a:srgbClr val="ffffff"/>
          </a:solidFill>
          <a:ln>
            <a:solidFill>
              <a:srgbClr val="000000"/>
            </a:solidFill>
          </a:ln>
        </p:spPr>
        <p:style>
          <a:lnRef idx="0"/>
          <a:fillRef idx="0"/>
          <a:effectRef idx="0"/>
          <a:fontRef idx="minor"/>
        </p:style>
        <p:txBody>
          <a:bodyPr lIns="90000" rIns="90000" tIns="45000" bIns="45000">
            <a:spAutoFit/>
          </a:bodyPr>
          <a:p>
            <a:pPr>
              <a:lnSpc>
                <a:spcPct val="100000"/>
              </a:lnSpc>
            </a:pPr>
            <a:r>
              <a:rPr b="1" lang="en-GB" sz="2400" spc="-1" strike="noStrike">
                <a:solidFill>
                  <a:srgbClr val="000000"/>
                </a:solidFill>
                <a:latin typeface="Arial Narrow"/>
              </a:rPr>
              <a:t>B</a:t>
            </a:r>
            <a:endParaRPr b="0" lang="en-GB" sz="2400" spc="-1" strike="noStrike">
              <a:latin typeface="Arial"/>
            </a:endParaRPr>
          </a:p>
        </p:txBody>
      </p:sp>
      <p:sp>
        <p:nvSpPr>
          <p:cNvPr id="112" name="CustomShape 54"/>
          <p:cNvSpPr/>
          <p:nvPr/>
        </p:nvSpPr>
        <p:spPr>
          <a:xfrm>
            <a:off x="792360" y="29493720"/>
            <a:ext cx="719640" cy="455760"/>
          </a:xfrm>
          <a:prstGeom prst="rect">
            <a:avLst/>
          </a:prstGeom>
          <a:solidFill>
            <a:srgbClr val="ffffff"/>
          </a:solidFill>
          <a:ln>
            <a:solidFill>
              <a:srgbClr val="000000"/>
            </a:solidFill>
          </a:ln>
        </p:spPr>
        <p:style>
          <a:lnRef idx="0"/>
          <a:fillRef idx="0"/>
          <a:effectRef idx="0"/>
          <a:fontRef idx="minor"/>
        </p:style>
        <p:txBody>
          <a:bodyPr lIns="90000" rIns="90000" tIns="45000" bIns="45000">
            <a:spAutoFit/>
          </a:bodyPr>
          <a:p>
            <a:pPr>
              <a:lnSpc>
                <a:spcPct val="100000"/>
              </a:lnSpc>
            </a:pPr>
            <a:r>
              <a:rPr b="1" lang="en-GB" sz="2400" spc="-1" strike="noStrike">
                <a:solidFill>
                  <a:srgbClr val="000000"/>
                </a:solidFill>
                <a:latin typeface="Arial Narrow"/>
              </a:rPr>
              <a:t>C</a:t>
            </a:r>
            <a:endParaRPr b="0" lang="en-GB" sz="2400" spc="-1" strike="noStrike">
              <a:latin typeface="Arial"/>
            </a:endParaRPr>
          </a:p>
        </p:txBody>
      </p:sp>
      <p:sp>
        <p:nvSpPr>
          <p:cNvPr id="113" name="CustomShape 55"/>
          <p:cNvSpPr/>
          <p:nvPr/>
        </p:nvSpPr>
        <p:spPr>
          <a:xfrm>
            <a:off x="792000" y="34488000"/>
            <a:ext cx="4823640" cy="7603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2200" spc="-1" strike="noStrike">
                <a:solidFill>
                  <a:srgbClr val="000000"/>
                </a:solidFill>
                <a:latin typeface="Arial Narrow"/>
              </a:rPr>
              <a:t>Figure 2.</a:t>
            </a:r>
            <a:r>
              <a:rPr b="0" lang="en-GB" sz="2200" spc="-1" strike="noStrike">
                <a:solidFill>
                  <a:srgbClr val="000000"/>
                </a:solidFill>
                <a:latin typeface="Arial Narrow"/>
              </a:rPr>
              <a:t> Overview of the four algorithms provided by Immunova for automated gating</a:t>
            </a:r>
            <a:endParaRPr b="0" lang="en-GB" sz="2200" spc="-1" strike="noStrike">
              <a:latin typeface="Arial"/>
            </a:endParaRPr>
          </a:p>
        </p:txBody>
      </p:sp>
      <p:sp>
        <p:nvSpPr>
          <p:cNvPr id="114" name="CustomShape 56"/>
          <p:cNvSpPr/>
          <p:nvPr/>
        </p:nvSpPr>
        <p:spPr>
          <a:xfrm>
            <a:off x="6190200" y="19641240"/>
            <a:ext cx="9073800" cy="163256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GB" sz="2600" spc="-1" strike="noStrike">
                <a:solidFill>
                  <a:srgbClr val="ffffff"/>
                </a:solidFill>
                <a:latin typeface="Arial Narrow"/>
              </a:rPr>
              <a:t>Autonomous gating is provided through the application of four algorithms shown in Figure 2. The user designs a ‘gating template’ using a reference sample, choosing the most appropriate algorithm for the population of interest. This template can then be applied to further samples. In each case, the algorithm of choice is “learning” the landscape of the data in an unsupervised manner. Resulting gates therefore fluctuate according to the data without the need for human intervention.</a:t>
            </a:r>
            <a:endParaRPr b="0" lang="en-GB" sz="2600" spc="-1" strike="noStrike">
              <a:latin typeface="Arial"/>
            </a:endParaRPr>
          </a:p>
          <a:p>
            <a:pPr algn="just">
              <a:lnSpc>
                <a:spcPct val="100000"/>
              </a:lnSpc>
            </a:pPr>
            <a:r>
              <a:rPr b="0" lang="en-GB" sz="2600" spc="-1" strike="noStrike">
                <a:solidFill>
                  <a:srgbClr val="ffffff"/>
                </a:solidFill>
                <a:latin typeface="Arial Narrow"/>
              </a:rPr>
              <a:t>Figure 2A shows the Gaussian Mixture Model algorithm. Suited to well defined populations, this is a probabilistic  approach that assumes the underlying data is derived from a finite number of gaussian distributions. This algorithm requires three hyper-parameters when defining the template: the number of expected  populations in the biaxial plot, the estimated centroid for the target population, and the confidence interval (CI). Amongst the populations detected, that closest to the estimated centroid will be chosen. The CI helps specify the “tightness” of the resulting gate. This is facilitated by the probabilistic nature of the underlying method and varying  CI is shown in Figure 2A.</a:t>
            </a:r>
            <a:endParaRPr b="0" lang="en-GB" sz="2600" spc="-1" strike="noStrike">
              <a:latin typeface="Arial"/>
            </a:endParaRPr>
          </a:p>
          <a:p>
            <a:pPr algn="just">
              <a:lnSpc>
                <a:spcPct val="100000"/>
              </a:lnSpc>
            </a:pPr>
            <a:r>
              <a:rPr b="0" lang="en-GB" sz="2600" spc="-1" strike="noStrike">
                <a:solidFill>
                  <a:srgbClr val="ffffff"/>
                </a:solidFill>
                <a:latin typeface="Arial Narrow"/>
              </a:rPr>
              <a:t>The DBSCAN and HDBSCAN algorithms identify areas of high density amongst regions of low density. They are advantageous as they do not assume convex clusters and are capable of identifying ‘noise’ (low density regions). The DBSCAN algorithm requires that the user provides the estimated centroid of the target population(s), the minimum number of events that pertain  to a population, and the estimated distance between a core member of the population and it’s neighbour. These hyper-parameters, especially the neighbouring distance, can be difficult to estimate and DBSCAN is sensitive to subtle changes as shown in Figure 2B; both DBSCAN and HDBSCAN are provided with a minimum population size of 1000 but DBSCAN, in red, has varying neighbouring distance (a difference of 0.02 between each red line). Due to the limitations of DBSCAN, we also provide access to HDBSCAN, a variation of this algorithm that does not require neighbouring distance to be user defined.</a:t>
            </a:r>
            <a:endParaRPr b="0" lang="en-GB" sz="2600" spc="-1" strike="noStrike">
              <a:latin typeface="Arial"/>
            </a:endParaRPr>
          </a:p>
          <a:p>
            <a:pPr algn="just">
              <a:lnSpc>
                <a:spcPct val="100000"/>
              </a:lnSpc>
            </a:pPr>
            <a:r>
              <a:rPr b="0" lang="en-GB" sz="2600" spc="-1" strike="noStrike">
                <a:solidFill>
                  <a:srgbClr val="ffffff"/>
                </a:solidFill>
                <a:latin typeface="Arial Narrow"/>
              </a:rPr>
              <a:t>The final algorithm (Figure 2C) identifies thresholds of separation that segment populations using properties of the kernel density estimate in 1-dimensional space. In Figure 2C the KDE of both axis is shown and the red points on each density plot show peaks identified using the SciPy peak finding algorithm. Peaks that are considerably smaller than the maxima are ignored (red crosses).  The point of minimum density between the two highest peaks (local minima) is then taken as the threshold for that axis. The performance of the four discussed algorithms are shown in Figure 3.</a:t>
            </a:r>
            <a:endParaRPr b="0" lang="en-GB" sz="2600" spc="-1" strike="noStrike">
              <a:latin typeface="Arial"/>
            </a:endParaRPr>
          </a:p>
        </p:txBody>
      </p:sp>
      <p:sp>
        <p:nvSpPr>
          <p:cNvPr id="115" name="Line 57"/>
          <p:cNvSpPr/>
          <p:nvPr/>
        </p:nvSpPr>
        <p:spPr>
          <a:xfrm>
            <a:off x="2412000" y="29493720"/>
            <a:ext cx="0" cy="4852800"/>
          </a:xfrm>
          <a:prstGeom prst="line">
            <a:avLst/>
          </a:prstGeom>
          <a:ln w="38160">
            <a:solidFill>
              <a:srgbClr val="ff0000"/>
            </a:solidFill>
            <a:round/>
          </a:ln>
        </p:spPr>
        <p:style>
          <a:lnRef idx="0"/>
          <a:fillRef idx="0"/>
          <a:effectRef idx="0"/>
          <a:fontRef idx="minor"/>
        </p:style>
      </p:sp>
      <p:sp>
        <p:nvSpPr>
          <p:cNvPr id="116" name="Line 58"/>
          <p:cNvSpPr/>
          <p:nvPr/>
        </p:nvSpPr>
        <p:spPr>
          <a:xfrm flipH="1">
            <a:off x="777600" y="32100120"/>
            <a:ext cx="4852800" cy="0"/>
          </a:xfrm>
          <a:prstGeom prst="line">
            <a:avLst/>
          </a:prstGeom>
          <a:ln w="38160">
            <a:solidFill>
              <a:srgbClr val="ff0000"/>
            </a:solidFill>
            <a:round/>
          </a:ln>
        </p:spPr>
        <p:style>
          <a:lnRef idx="0"/>
          <a:fillRef idx="0"/>
          <a:effectRef idx="0"/>
          <a:fontRef idx="minor"/>
        </p:style>
      </p:sp>
      <p:sp>
        <p:nvSpPr>
          <p:cNvPr id="117" name="TextShape 59"/>
          <p:cNvSpPr txBox="1"/>
          <p:nvPr/>
        </p:nvSpPr>
        <p:spPr>
          <a:xfrm>
            <a:off x="720000" y="36936000"/>
            <a:ext cx="9216000" cy="4518360"/>
          </a:xfrm>
          <a:prstGeom prst="rect">
            <a:avLst/>
          </a:prstGeom>
          <a:noFill/>
          <a:ln>
            <a:noFill/>
          </a:ln>
        </p:spPr>
        <p:txBody>
          <a:bodyPr lIns="90000" rIns="90000" tIns="45000" bIns="45000">
            <a:spAutoFit/>
          </a:bodyPr>
          <a:p>
            <a:pPr algn="just"/>
            <a:r>
              <a:rPr b="0" lang="en-GB" sz="2600" spc="-1" strike="noStrike">
                <a:solidFill>
                  <a:srgbClr val="ffffff"/>
                </a:solidFill>
                <a:latin typeface="Arial"/>
              </a:rPr>
              <a:t>Immunova is currently nearing the end of the development stage and will shortly be applied to in-</a:t>
            </a:r>
            <a:r>
              <a:rPr b="0" lang="en-GB" sz="2600" spc="-1" strike="noStrike">
                <a:solidFill>
                  <a:srgbClr val="ffffff"/>
                </a:solidFill>
                <a:latin typeface="Arial"/>
              </a:rPr>
              <a:t>house datasets. One such dataset describes the immunological profile of peritoneal dialysis </a:t>
            </a:r>
            <a:r>
              <a:rPr b="0" lang="en-GB" sz="2600" spc="-1" strike="noStrike">
                <a:solidFill>
                  <a:srgbClr val="ffffff"/>
                </a:solidFill>
                <a:latin typeface="Arial"/>
              </a:rPr>
              <a:t>patients with acute peritonitis and has previously been manually analysed. We hypothesise that </a:t>
            </a:r>
            <a:r>
              <a:rPr b="0" lang="en-GB" sz="2600" spc="-1" strike="noStrike">
                <a:solidFill>
                  <a:srgbClr val="ffffff"/>
                </a:solidFill>
                <a:latin typeface="Arial"/>
              </a:rPr>
              <a:t>autonomous gating will reduce inter-sample variation when compared to manual gating. High </a:t>
            </a:r>
            <a:r>
              <a:rPr b="0" lang="en-GB" sz="2600" spc="-1" strike="noStrike">
                <a:solidFill>
                  <a:srgbClr val="ffffff"/>
                </a:solidFill>
                <a:latin typeface="Arial"/>
              </a:rPr>
              <a:t>dimensional clustering will then be used secondary to autonomous gating to identify populations </a:t>
            </a:r>
            <a:r>
              <a:rPr b="0" lang="en-GB" sz="2600" spc="-1" strike="noStrike">
                <a:solidFill>
                  <a:srgbClr val="ffffff"/>
                </a:solidFill>
                <a:latin typeface="Arial"/>
              </a:rPr>
              <a:t>that a traditional approach might fail to identify. These techniques will be contrasted in UMAP </a:t>
            </a:r>
            <a:r>
              <a:rPr b="0" lang="en-GB" sz="2600" spc="-1" strike="noStrike">
                <a:solidFill>
                  <a:srgbClr val="ffffff"/>
                </a:solidFill>
                <a:latin typeface="Arial"/>
              </a:rPr>
              <a:t>plots. The resulting identified variables will be subjected to feature selection and compared to </a:t>
            </a:r>
            <a:r>
              <a:rPr b="0" lang="en-GB" sz="2600" spc="-1" strike="noStrike">
                <a:solidFill>
                  <a:srgbClr val="ffffff"/>
                </a:solidFill>
                <a:latin typeface="Arial"/>
              </a:rPr>
              <a:t>previous findings for validation.</a:t>
            </a:r>
            <a:endParaRPr b="0" lang="en-GB" sz="2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19070</TotalTime>
  <Application>LibreOffice/6.3.2.2$Linux_X86_64 LibreOffice_project/e1663a74855acfc3cddf258a1b61ef869561d205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2009-11-10T07:29:27Z</dcterms:created>
  <dc:creator>Copywrite Digital - Tralee - 066 7128671</dc:creator>
  <dc:description>Non-authorized printing of this poster template by any commercial printing service other than PosterPresentations.com is strictly prohibited.
Non-profit educational printing centers are exempt.
To obtain printing authorization call:
1.866.649.3004
© 2009</dc:description>
  <cp:keywords>poster presentation poster design poster template</cp:keywords>
  <dc:language>en-GB</dc:language>
  <cp:lastModifiedBy/>
  <cp:lastPrinted>2009-11-10T08:04:03Z</cp:lastPrinted>
  <dcterms:modified xsi:type="dcterms:W3CDTF">2019-10-29T19:16:03Z</dcterms:modified>
  <cp:revision>250</cp:revision>
  <dc:subject>Free PowerPoint poster templates</dc:subject>
  <dc:title>A0 Portrait Poster Template</dc:title>
</cp:coreProperties>
</file>