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438" r:id="rId2"/>
    <p:sldId id="576" r:id="rId3"/>
    <p:sldId id="601" r:id="rId4"/>
    <p:sldId id="634" r:id="rId5"/>
    <p:sldId id="636" r:id="rId6"/>
    <p:sldId id="637" r:id="rId7"/>
    <p:sldId id="635" r:id="rId8"/>
    <p:sldId id="662" r:id="rId9"/>
    <p:sldId id="638" r:id="rId10"/>
    <p:sldId id="639" r:id="rId11"/>
    <p:sldId id="660" r:id="rId12"/>
    <p:sldId id="640" r:id="rId13"/>
    <p:sldId id="641" r:id="rId14"/>
    <p:sldId id="646" r:id="rId15"/>
    <p:sldId id="642" r:id="rId16"/>
    <p:sldId id="643" r:id="rId17"/>
    <p:sldId id="644" r:id="rId18"/>
    <p:sldId id="645" r:id="rId19"/>
    <p:sldId id="593" r:id="rId20"/>
    <p:sldId id="648" r:id="rId21"/>
    <p:sldId id="649" r:id="rId22"/>
    <p:sldId id="650" r:id="rId23"/>
    <p:sldId id="651" r:id="rId24"/>
    <p:sldId id="620" r:id="rId25"/>
    <p:sldId id="652" r:id="rId26"/>
    <p:sldId id="647" r:id="rId27"/>
    <p:sldId id="653" r:id="rId28"/>
    <p:sldId id="654" r:id="rId29"/>
    <p:sldId id="630" r:id="rId30"/>
    <p:sldId id="579" r:id="rId31"/>
    <p:sldId id="631" r:id="rId32"/>
    <p:sldId id="657" r:id="rId33"/>
    <p:sldId id="658" r:id="rId34"/>
    <p:sldId id="659" r:id="rId35"/>
    <p:sldId id="582" r:id="rId36"/>
  </p:sldIdLst>
  <p:sldSz cx="9144000" cy="6858000" type="screen4x3"/>
  <p:notesSz cx="6946900" cy="92075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DDDDD"/>
    <a:srgbClr val="C0C0C0"/>
    <a:srgbClr val="B2B2B2"/>
    <a:srgbClr val="808080"/>
    <a:srgbClr val="777777"/>
    <a:srgbClr val="33339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980" autoAdjust="0"/>
  </p:normalViewPr>
  <p:slideViewPr>
    <p:cSldViewPr>
      <p:cViewPr varScale="1">
        <p:scale>
          <a:sx n="84" d="100"/>
          <a:sy n="84" d="100"/>
        </p:scale>
        <p:origin x="1651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DD978F5E-19E5-42A7-A065-E4EA71ECC8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7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0563"/>
            <a:ext cx="4603750" cy="3452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3563"/>
            <a:ext cx="5095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63EA9836-303D-4056-B115-97A20F820B1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59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18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9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25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0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3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4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6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0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1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1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9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6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77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45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9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44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1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6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5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9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/>
              <a:t>March 2011</a:t>
            </a:r>
            <a:endParaRPr lang="en-US" dirty="0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276600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/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878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5259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725987" cy="4572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CB6DC2A9-8E48-4712-9145-167BB8E3D8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5969000"/>
            <a:ext cx="548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  <a:cs typeface="Times New Roman" charset="0"/>
              </a:defRPr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/>
  <p:hf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830387"/>
          </a:xfrm>
        </p:spPr>
        <p:txBody>
          <a:bodyPr/>
          <a:lstStyle/>
          <a:p>
            <a:r>
              <a:rPr lang="en-US" b="1" dirty="0"/>
              <a:t>A High-Performance MST Implementation for GPUs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446462"/>
            <a:ext cx="8226425" cy="2573338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400" dirty="0"/>
              <a:t>Alex Fallin, Andres Gonzalez, Jarim Seo, and Martin </a:t>
            </a:r>
            <a:r>
              <a:rPr lang="en-US" sz="2400" dirty="0" err="1"/>
              <a:t>Burtscher</a:t>
            </a:r>
            <a:endParaRPr lang="en-US" sz="24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2000" dirty="0"/>
              <a:t>Texas State University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Department of Computer Science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San Marcos, Texas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389672"/>
            <a:ext cx="1710688" cy="106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19600"/>
            <a:ext cx="2753084" cy="1005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9F1CE4-F70F-1F46-03BC-44F69DEE0885}"/>
              </a:ext>
            </a:extLst>
          </p:cNvPr>
          <p:cNvGrpSpPr/>
          <p:nvPr/>
        </p:nvGrpSpPr>
        <p:grpSpPr>
          <a:xfrm>
            <a:off x="6840761" y="531999"/>
            <a:ext cx="2065153" cy="685800"/>
            <a:chOff x="6818874" y="689109"/>
            <a:chExt cx="2065153" cy="685800"/>
          </a:xfrm>
        </p:grpSpPr>
        <p:pic>
          <p:nvPicPr>
            <p:cNvPr id="4" name="Picture 3" descr="A green circle with white text and a white circle with a white circle and a white circle with a white circle with a white circle with a white circle with a white circle with a white circle with&#10;&#10;Description automatically generated">
              <a:extLst>
                <a:ext uri="{FF2B5EF4-FFF2-40B4-BE49-F238E27FC236}">
                  <a16:creationId xmlns:a16="http://schemas.microsoft.com/office/drawing/2014/main" id="{1A165021-DFFD-38F9-7738-476190833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874" y="689109"/>
              <a:ext cx="687852" cy="684213"/>
            </a:xfrm>
            <a:prstGeom prst="rect">
              <a:avLst/>
            </a:prstGeom>
          </p:spPr>
        </p:pic>
        <p:pic>
          <p:nvPicPr>
            <p:cNvPr id="6" name="Picture 5" descr="A red circle with white text&#10;&#10;Description automatically generated">
              <a:extLst>
                <a:ext uri="{FF2B5EF4-FFF2-40B4-BE49-F238E27FC236}">
                  <a16:creationId xmlns:a16="http://schemas.microsoft.com/office/drawing/2014/main" id="{20234491-2514-E9CE-9314-98F0D418E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726" y="689109"/>
              <a:ext cx="689449" cy="685800"/>
            </a:xfrm>
            <a:prstGeom prst="rect">
              <a:avLst/>
            </a:prstGeom>
          </p:spPr>
        </p:pic>
        <p:pic>
          <p:nvPicPr>
            <p:cNvPr id="8" name="Picture 7" descr="A blue circle with white text&#10;&#10;Description automatically generated">
              <a:extLst>
                <a:ext uri="{FF2B5EF4-FFF2-40B4-BE49-F238E27FC236}">
                  <a16:creationId xmlns:a16="http://schemas.microsoft.com/office/drawing/2014/main" id="{DC296559-7D4B-0F47-DD5E-9C8BD0B6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579" y="689109"/>
              <a:ext cx="689448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8986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Enhancement: Filter-Kruskal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Builds on qKruskal</a:t>
            </a:r>
          </a:p>
          <a:p>
            <a:pPr>
              <a:spcBef>
                <a:spcPts val="1200"/>
              </a:spcBef>
            </a:pPr>
            <a:r>
              <a:rPr lang="en-US" dirty="0"/>
              <a:t>When the heaviest edge is in the MST, qKruskal provides no benefit over classic Kruskal’s</a:t>
            </a:r>
          </a:p>
          <a:p>
            <a:pPr>
              <a:spcBef>
                <a:spcPts val="1200"/>
              </a:spcBef>
            </a:pPr>
            <a:r>
              <a:rPr lang="en-US" dirty="0"/>
              <a:t>Edges can be </a:t>
            </a:r>
            <a:r>
              <a:rPr lang="en-US" dirty="0">
                <a:solidFill>
                  <a:srgbClr val="FF0000"/>
                </a:solidFill>
              </a:rPr>
              <a:t>checked for cycles </a:t>
            </a:r>
            <a:r>
              <a:rPr lang="en-US" dirty="0"/>
              <a:t>faster than they can be sorted</a:t>
            </a:r>
          </a:p>
          <a:p>
            <a:pPr>
              <a:spcBef>
                <a:spcPts val="1200"/>
              </a:spcBef>
            </a:pPr>
            <a:r>
              <a:rPr lang="en-US" dirty="0"/>
              <a:t>Before sorting, </a:t>
            </a:r>
            <a:r>
              <a:rPr lang="en-US" dirty="0">
                <a:solidFill>
                  <a:srgbClr val="FF0000"/>
                </a:solidFill>
              </a:rPr>
              <a:t>filter the cyclic edges out</a:t>
            </a:r>
          </a:p>
          <a:p>
            <a:pPr>
              <a:spcBef>
                <a:spcPts val="1200"/>
              </a:spcBef>
            </a:pPr>
            <a:r>
              <a:rPr lang="en-US" dirty="0"/>
              <a:t>Allows Kruskal’s to perform well on dense graphs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733DC-3DD6-AF1A-A49C-936B5D9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467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Related Work:</a:t>
            </a:r>
            <a:br>
              <a:rPr lang="en-US" dirty="0"/>
            </a:br>
            <a:r>
              <a:rPr lang="en-US" dirty="0"/>
              <a:t>Serial and Parallel Implementations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0759B-A7CF-B3F1-D4F1-6031EC1C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18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Jucele</a:t>
            </a:r>
            <a:r>
              <a:rPr lang="en-US" dirty="0"/>
              <a:t> ‘18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70C0"/>
                </a:solidFill>
              </a:rPr>
              <a:t>Pure MST </a:t>
            </a:r>
            <a:r>
              <a:rPr lang="en-US" dirty="0"/>
              <a:t>on the GPU via modified </a:t>
            </a:r>
            <a:r>
              <a:rPr lang="en-US" dirty="0" err="1"/>
              <a:t>Borůvka’s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Kernels find and mark lightest edges</a:t>
            </a:r>
          </a:p>
          <a:p>
            <a:pPr>
              <a:spcBef>
                <a:spcPts val="1200"/>
              </a:spcBef>
            </a:pPr>
            <a:r>
              <a:rPr lang="en-US" dirty="0"/>
              <a:t>Merge based on lightest edges, count connected components</a:t>
            </a:r>
          </a:p>
          <a:p>
            <a:pPr>
              <a:spcBef>
                <a:spcPts val="1200"/>
              </a:spcBef>
            </a:pPr>
            <a:r>
              <a:rPr lang="en-US" dirty="0"/>
              <a:t>Repeat until a single connected component exists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Vertex-centric, data-driven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CF5E-40A2-4A22-C2BC-C017210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62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Lonestar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CPU-parallel </a:t>
            </a:r>
            <a:r>
              <a:rPr lang="en-US" dirty="0" err="1"/>
              <a:t>Borůvka’s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Loops over the edges of all disconnected components and </a:t>
            </a:r>
            <a:r>
              <a:rPr lang="en-US" dirty="0">
                <a:solidFill>
                  <a:srgbClr val="FF0000"/>
                </a:solidFill>
              </a:rPr>
              <a:t>identifies light edges in parallel</a:t>
            </a:r>
          </a:p>
          <a:p>
            <a:pPr>
              <a:spcBef>
                <a:spcPts val="1200"/>
              </a:spcBef>
            </a:pPr>
            <a:r>
              <a:rPr lang="en-US" dirty="0"/>
              <a:t>Merges components </a:t>
            </a:r>
            <a:r>
              <a:rPr lang="en-US" dirty="0">
                <a:solidFill>
                  <a:srgbClr val="FF0000"/>
                </a:solidFill>
              </a:rPr>
              <a:t>using disjoint-set data structure </a:t>
            </a:r>
            <a:r>
              <a:rPr lang="en-US" dirty="0"/>
              <a:t>to avoid modifying the graph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98D7A-43F3-424E-9F94-88A2DE3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yellow letter on a black background&#10;&#10;Description automatically generated">
            <a:extLst>
              <a:ext uri="{FF2B5EF4-FFF2-40B4-BE49-F238E27FC236}">
                <a16:creationId xmlns:a16="http://schemas.microsoft.com/office/drawing/2014/main" id="{9496A0E6-6EE8-0246-2497-2E3230C21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603520"/>
            <a:ext cx="1642621" cy="4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58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CPU parallel and serial, based on Kruskal’s</a:t>
            </a:r>
          </a:p>
          <a:p>
            <a:pPr>
              <a:spcBef>
                <a:spcPts val="1200"/>
              </a:spcBef>
            </a:pPr>
            <a:r>
              <a:rPr lang="en-US" dirty="0"/>
              <a:t>Uses ideas from both qKruskal and Filter-Kruskal</a:t>
            </a:r>
          </a:p>
          <a:p>
            <a:pPr>
              <a:spcBef>
                <a:spcPts val="1200"/>
              </a:spcBef>
            </a:pPr>
            <a:r>
              <a:rPr lang="en-US" dirty="0"/>
              <a:t>Introduces </a:t>
            </a:r>
            <a:r>
              <a:rPr lang="en-US" dirty="0">
                <a:solidFill>
                  <a:srgbClr val="FF0000"/>
                </a:solidFill>
              </a:rPr>
              <a:t>deterministic reservations</a:t>
            </a:r>
            <a:r>
              <a:rPr lang="en-US" dirty="0"/>
              <a:t>, which allows for edges to be added to the MST earlier than basic Kruskal’s </a:t>
            </a:r>
          </a:p>
          <a:p>
            <a:pPr>
              <a:spcBef>
                <a:spcPts val="1200"/>
              </a:spcBef>
            </a:pPr>
            <a:r>
              <a:rPr lang="en-US" dirty="0"/>
              <a:t>Speculative </a:t>
            </a:r>
            <a:r>
              <a:rPr lang="en-US" i="1" dirty="0"/>
              <a:t>for </a:t>
            </a:r>
            <a:r>
              <a:rPr lang="en-US" dirty="0"/>
              <a:t>loop is used to execute the iterations of the non-parallel algorithm out of order</a:t>
            </a:r>
            <a:endParaRPr lang="en-US" i="1" dirty="0"/>
          </a:p>
          <a:p>
            <a:pPr>
              <a:spcBef>
                <a:spcPts val="12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3A566-2282-4F62-071D-A2CABFA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362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PBBS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deterministic reservations</a:t>
            </a:r>
            <a:r>
              <a:rPr lang="en-US" dirty="0"/>
              <a:t>, commits additions to the MST when they are confirmed to not conflict with an earlier iteration</a:t>
            </a:r>
          </a:p>
          <a:p>
            <a:pPr>
              <a:spcBef>
                <a:spcPts val="1200"/>
              </a:spcBef>
            </a:pPr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sorts </a:t>
            </a:r>
            <a:r>
              <a:rPr lang="en-US" i="1" dirty="0">
                <a:solidFill>
                  <a:srgbClr val="FF0000"/>
                </a:solidFill>
              </a:rPr>
              <a:t>k </a:t>
            </a:r>
            <a:r>
              <a:rPr lang="en-US" dirty="0">
                <a:solidFill>
                  <a:srgbClr val="FF0000"/>
                </a:solidFill>
              </a:rPr>
              <a:t>lightest edges </a:t>
            </a:r>
            <a:r>
              <a:rPr lang="en-US" dirty="0"/>
              <a:t>to start</a:t>
            </a:r>
          </a:p>
          <a:p>
            <a:pPr lvl="1">
              <a:spcBef>
                <a:spcPts val="1200"/>
              </a:spcBef>
            </a:pP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~|V|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If the MST is not complete after the first </a:t>
            </a:r>
            <a:r>
              <a:rPr lang="en-US" i="1" dirty="0"/>
              <a:t>k </a:t>
            </a:r>
            <a:r>
              <a:rPr lang="en-US" dirty="0"/>
              <a:t>edges, 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 the rest before sorting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DE88-72F5-02B1-9A0E-A58A6AFF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2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 </a:t>
            </a:r>
            <a:r>
              <a:rPr lang="en-US" dirty="0" err="1"/>
              <a:t>cuGraph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GPU-parallel implementation</a:t>
            </a:r>
          </a:p>
          <a:p>
            <a:pPr>
              <a:spcBef>
                <a:spcPts val="1200"/>
              </a:spcBef>
            </a:pPr>
            <a:r>
              <a:rPr lang="en-US" dirty="0"/>
              <a:t>Based on </a:t>
            </a:r>
            <a:r>
              <a:rPr lang="en-US" dirty="0" err="1"/>
              <a:t>Borůvka’s</a:t>
            </a:r>
            <a:r>
              <a:rPr lang="en-US" dirty="0"/>
              <a:t> </a:t>
            </a:r>
            <a:r>
              <a:rPr lang="en-US" dirty="0" err="1"/>
              <a:t>algorthim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vertex-centric, topology-driven</a:t>
            </a:r>
            <a:r>
              <a:rPr lang="en-US" dirty="0"/>
              <a:t> color propagation with </a:t>
            </a:r>
            <a:r>
              <a:rPr lang="en-US" dirty="0" err="1"/>
              <a:t>supervertices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Takes advantage of RAFT (Reusable Accelerated Functions and Tools) in its parallelization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D250-3E20-967F-AD33-EA3B269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85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UMinho</a:t>
            </a:r>
            <a:r>
              <a:rPr lang="en-US" dirty="0"/>
              <a:t> ‘15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GPU and CPU-parallel, based on </a:t>
            </a:r>
            <a:r>
              <a:rPr lang="en-US" dirty="0" err="1"/>
              <a:t>Borůvka’s</a:t>
            </a:r>
            <a:r>
              <a:rPr lang="en-US" dirty="0"/>
              <a:t> algorithm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Vertex-centric, data-driven</a:t>
            </a:r>
          </a:p>
          <a:p>
            <a:pPr>
              <a:spcBef>
                <a:spcPts val="1200"/>
              </a:spcBef>
            </a:pPr>
            <a:r>
              <a:rPr lang="en-US" dirty="0"/>
              <a:t>Finds the minimum edges of each vertex</a:t>
            </a:r>
          </a:p>
          <a:p>
            <a:pPr>
              <a:spcBef>
                <a:spcPts val="1200"/>
              </a:spcBef>
            </a:pPr>
            <a:r>
              <a:rPr lang="en-US" dirty="0"/>
              <a:t>Truly </a:t>
            </a:r>
            <a:r>
              <a:rPr lang="en-US" dirty="0">
                <a:solidFill>
                  <a:srgbClr val="FF0000"/>
                </a:solidFill>
              </a:rPr>
              <a:t>merges vertices </a:t>
            </a:r>
            <a:r>
              <a:rPr lang="en-US" dirty="0"/>
              <a:t>that ought to be connected into new </a:t>
            </a:r>
            <a:r>
              <a:rPr lang="en-US" dirty="0" err="1"/>
              <a:t>supervertices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Builds edge list for new, contracted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F5B6-4FA9-6CE4-B749-2FB64F4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472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Gunrock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GPU-parallel </a:t>
            </a:r>
            <a:r>
              <a:rPr lang="en-US" dirty="0">
                <a:solidFill>
                  <a:srgbClr val="0070C0"/>
                </a:solidFill>
              </a:rPr>
              <a:t>pure MST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Vertex-centric, topology-driven</a:t>
            </a:r>
          </a:p>
          <a:p>
            <a:pPr>
              <a:spcBef>
                <a:spcPts val="1200"/>
              </a:spcBef>
            </a:pPr>
            <a:r>
              <a:rPr lang="en-US" dirty="0"/>
              <a:t>Looks through all vertices</a:t>
            </a:r>
          </a:p>
          <a:p>
            <a:pPr>
              <a:spcBef>
                <a:spcPts val="1200"/>
              </a:spcBef>
            </a:pPr>
            <a:r>
              <a:rPr lang="en-US" dirty="0"/>
              <a:t>Evaluates edges for addition if their source and destination are not in the same connected component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32782-A452-D8AD-8D4D-1586103A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954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Our </a:t>
            </a:r>
            <a:r>
              <a:rPr lang="en-US" b="1" dirty="0"/>
              <a:t>ECL-MST </a:t>
            </a:r>
            <a:r>
              <a:rPr lang="en-US" dirty="0"/>
              <a:t>Implementation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632A9-EB96-363D-D845-3FBD6F5C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01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 (MSTs)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53DA6-AC3F-4779-F9DC-212114C1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common graph problem</a:t>
            </a:r>
          </a:p>
          <a:p>
            <a:pPr>
              <a:spcBef>
                <a:spcPts val="1200"/>
              </a:spcBef>
            </a:pPr>
            <a:r>
              <a:rPr lang="en-US" dirty="0"/>
              <a:t>Given a weighted, undirected graph</a:t>
            </a:r>
            <a:r>
              <a:rPr lang="en-US" i="1" dirty="0"/>
              <a:t> G = (V, E, w)</a:t>
            </a:r>
          </a:p>
          <a:p>
            <a:pPr>
              <a:spcBef>
                <a:spcPts val="1200"/>
              </a:spcBef>
            </a:pPr>
            <a:r>
              <a:rPr lang="en-US" dirty="0"/>
              <a:t>Find a </a:t>
            </a:r>
            <a:r>
              <a:rPr lang="en-US" dirty="0">
                <a:solidFill>
                  <a:srgbClr val="FF0000"/>
                </a:solidFill>
              </a:rPr>
              <a:t>subset</a:t>
            </a:r>
            <a:r>
              <a:rPr lang="en-US" dirty="0"/>
              <a:t> of edges </a:t>
            </a:r>
            <a:r>
              <a:rPr lang="en-US" i="1" dirty="0"/>
              <a:t>E </a:t>
            </a:r>
            <a:r>
              <a:rPr lang="en-US" dirty="0"/>
              <a:t>that connects all vertices </a:t>
            </a:r>
            <a:r>
              <a:rPr lang="en-US" i="1" dirty="0"/>
              <a:t>V</a:t>
            </a:r>
            <a:r>
              <a:rPr lang="en-US" dirty="0"/>
              <a:t> such that the total weight is minimized</a:t>
            </a:r>
            <a:endParaRPr lang="en-US" i="1" dirty="0"/>
          </a:p>
          <a:p>
            <a:pPr>
              <a:spcBef>
                <a:spcPts val="1200"/>
              </a:spcBef>
            </a:pPr>
            <a:r>
              <a:rPr lang="en-US" dirty="0"/>
              <a:t>When </a:t>
            </a:r>
            <a:r>
              <a:rPr lang="en-US" i="1" dirty="0"/>
              <a:t>G </a:t>
            </a:r>
            <a:r>
              <a:rPr lang="en-US" dirty="0"/>
              <a:t>is not connected, it becomes a </a:t>
            </a:r>
            <a:r>
              <a:rPr lang="en-US" dirty="0">
                <a:solidFill>
                  <a:srgbClr val="FF0000"/>
                </a:solidFill>
              </a:rPr>
              <a:t>minimum spanning forest</a:t>
            </a:r>
            <a:r>
              <a:rPr lang="en-US" dirty="0"/>
              <a:t> (MSF)</a:t>
            </a:r>
          </a:p>
          <a:p>
            <a:pPr>
              <a:spcBef>
                <a:spcPts val="1200"/>
              </a:spcBef>
            </a:pPr>
            <a:r>
              <a:rPr lang="en-US" dirty="0"/>
              <a:t>In this presentation, we use “MST” for both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F9005-100A-7BF7-9879-0204929E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8827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ECL-MST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qKruskal: Analyze the input graph, only filter edges when </a:t>
            </a:r>
            <a:r>
              <a:rPr lang="en-US" dirty="0">
                <a:solidFill>
                  <a:srgbClr val="0070C0"/>
                </a:solidFill>
              </a:rPr>
              <a:t>average degree is &gt;4</a:t>
            </a:r>
          </a:p>
          <a:p>
            <a:pPr>
              <a:spcBef>
                <a:spcPts val="1200"/>
              </a:spcBef>
            </a:pPr>
            <a:r>
              <a:rPr lang="en-US" dirty="0"/>
              <a:t>If we are filtering, process edges that are </a:t>
            </a:r>
            <a:r>
              <a:rPr lang="en-US" dirty="0">
                <a:solidFill>
                  <a:srgbClr val="FF0000"/>
                </a:solidFill>
              </a:rPr>
              <a:t>below a weight threshold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threshold is determined by randomly sampling 20 weights and picking the threshold that corresponds to 4 times the vertex 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0689-A867-E3AA-601B-977CB37A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89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ECL-MST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first worklist (WL) is filled with all weighted edges below threshold</a:t>
            </a:r>
          </a:p>
          <a:p>
            <a:pPr>
              <a:spcBef>
                <a:spcPts val="1200"/>
              </a:spcBef>
            </a:pPr>
            <a:r>
              <a:rPr lang="en-US" dirty="0"/>
              <a:t>Iterate over first WL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Acyclic edges are kept and added to a second WL</a:t>
            </a: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rgbClr val="FF0000"/>
                </a:solidFill>
              </a:rPr>
              <a:t>atomicMin</a:t>
            </a:r>
            <a:r>
              <a:rPr lang="en-US" dirty="0"/>
              <a:t> is used on edge endpoints, storing the lowest-weight edge in each</a:t>
            </a:r>
          </a:p>
          <a:p>
            <a:pPr>
              <a:spcBef>
                <a:spcPts val="1200"/>
              </a:spcBef>
            </a:pPr>
            <a:r>
              <a:rPr lang="en-US" dirty="0"/>
              <a:t>WL 1 and 2 are swapped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F218-759E-74BA-5C30-E6F4B8A2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81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ECL-MST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Candidate edges, now in WL 1, are iterated over</a:t>
            </a:r>
          </a:p>
          <a:p>
            <a:pPr>
              <a:spcBef>
                <a:spcPts val="1200"/>
              </a:spcBef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an edge ends up being the minimum of either of its endpoints</a:t>
            </a:r>
            <a:r>
              <a:rPr lang="en-US" dirty="0"/>
              <a:t>, add edge to the MST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Same concept as deterministic reservations (PBBS)</a:t>
            </a:r>
          </a:p>
          <a:p>
            <a:pPr>
              <a:spcBef>
                <a:spcPts val="1200"/>
              </a:spcBef>
            </a:pPr>
            <a:r>
              <a:rPr lang="en-US" dirty="0"/>
              <a:t>Merge endpoints in disjoint-set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Clear minimum edge information</a:t>
            </a:r>
          </a:p>
          <a:p>
            <a:pPr>
              <a:spcBef>
                <a:spcPts val="1200"/>
              </a:spcBef>
            </a:pPr>
            <a:r>
              <a:rPr lang="en-US" dirty="0"/>
              <a:t>Start over processing WL1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28E8-FD41-ADE0-F327-9C63899D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8294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ECL-MST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rgbClr val="FF0000"/>
                </a:solidFill>
              </a:rPr>
              <a:t>edge-based</a:t>
            </a:r>
            <a:r>
              <a:rPr lang="en-US" dirty="0"/>
              <a:t> computation loop continues until the first worklist is empty</a:t>
            </a:r>
          </a:p>
          <a:p>
            <a:pPr>
              <a:spcBef>
                <a:spcPts val="1200"/>
              </a:spcBef>
            </a:pPr>
            <a:r>
              <a:rPr lang="en-US" dirty="0"/>
              <a:t>If there are edges left, the worklist is then </a:t>
            </a:r>
            <a:r>
              <a:rPr lang="en-US" dirty="0">
                <a:solidFill>
                  <a:srgbClr val="FF0000"/>
                </a:solidFill>
              </a:rPr>
              <a:t>populated with the remaining edges </a:t>
            </a:r>
            <a:r>
              <a:rPr lang="en-US" dirty="0"/>
              <a:t>and the process repeats</a:t>
            </a:r>
          </a:p>
          <a:p>
            <a:pPr>
              <a:spcBef>
                <a:spcPts val="1200"/>
              </a:spcBef>
            </a:pPr>
            <a:r>
              <a:rPr lang="en-US" dirty="0"/>
              <a:t>The resulting tree is an MST for a connected graph and an MSF for a disconnected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B16AE-81C5-4646-B961-E6CC1282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4655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ECL-MST Parallelization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797B5-F6C8-B53F-2206-A8495794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933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B16AE-81C5-4646-B961-E6CC1282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1CDA0E-52DB-AA83-E1C3-821EA7C1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dirty="0"/>
              <a:t>CUDA Parallelization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0C510A-F2F1-2E8D-A78A-005DD636EFAC}"/>
              </a:ext>
            </a:extLst>
          </p:cNvPr>
          <p:cNvSpPr txBox="1">
            <a:spLocks/>
          </p:cNvSpPr>
          <p:nvPr/>
        </p:nvSpPr>
        <p:spPr bwMode="auto">
          <a:xfrm>
            <a:off x="457200" y="1323975"/>
            <a:ext cx="82264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A8AD6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500"/>
              </a:spcBef>
            </a:pPr>
            <a:r>
              <a:rPr lang="en-US" kern="0" dirty="0"/>
              <a:t>Initialization is trivially parallel</a:t>
            </a:r>
          </a:p>
          <a:p>
            <a:pPr>
              <a:spcBef>
                <a:spcPts val="500"/>
              </a:spcBef>
            </a:pPr>
            <a:r>
              <a:rPr lang="en-US" kern="0" dirty="0"/>
              <a:t>Initial population of the worklist is done using a </a:t>
            </a:r>
            <a:r>
              <a:rPr lang="en-US" kern="0" dirty="0">
                <a:solidFill>
                  <a:srgbClr val="FF0000"/>
                </a:solidFill>
              </a:rPr>
              <a:t>thread if a vertex has fewer than 4 neighbors </a:t>
            </a:r>
            <a:r>
              <a:rPr lang="en-US" kern="0" dirty="0">
                <a:solidFill>
                  <a:schemeClr val="accent4"/>
                </a:solidFill>
              </a:rPr>
              <a:t>in its adjacency list</a:t>
            </a:r>
            <a:r>
              <a:rPr lang="en-US" kern="0" dirty="0"/>
              <a:t>, a warp is used otherwise</a:t>
            </a:r>
          </a:p>
          <a:p>
            <a:pPr>
              <a:spcBef>
                <a:spcPts val="500"/>
              </a:spcBef>
            </a:pPr>
            <a:r>
              <a:rPr lang="en-US" kern="0" dirty="0"/>
              <a:t>The loops that process the edges in the worklists are </a:t>
            </a:r>
            <a:r>
              <a:rPr lang="en-US" kern="0" dirty="0">
                <a:solidFill>
                  <a:srgbClr val="FF0000"/>
                </a:solidFill>
              </a:rPr>
              <a:t>parallelized across threads</a:t>
            </a:r>
          </a:p>
          <a:p>
            <a:pPr>
              <a:spcBef>
                <a:spcPts val="500"/>
              </a:spcBef>
            </a:pPr>
            <a:r>
              <a:rPr lang="en-US" kern="0" dirty="0"/>
              <a:t>Besides the aforementioned </a:t>
            </a:r>
            <a:r>
              <a:rPr lang="en-US" i="1" kern="0" dirty="0"/>
              <a:t>atomicMin</a:t>
            </a:r>
            <a:r>
              <a:rPr lang="en-US" kern="0" dirty="0"/>
              <a:t>, </a:t>
            </a:r>
            <a:r>
              <a:rPr lang="en-US" i="1" kern="0" dirty="0" err="1"/>
              <a:t>atomicAdd</a:t>
            </a:r>
            <a:r>
              <a:rPr lang="en-US" kern="0" dirty="0"/>
              <a:t> is used for the worklist updates and </a:t>
            </a:r>
            <a:r>
              <a:rPr lang="en-US" i="1" kern="0" dirty="0" err="1"/>
              <a:t>atomicCAS</a:t>
            </a:r>
            <a:r>
              <a:rPr lang="en-US" kern="0" dirty="0"/>
              <a:t> for the disjoint-set operations</a:t>
            </a:r>
            <a:endParaRPr lang="en-US" i="1" kern="0" dirty="0"/>
          </a:p>
        </p:txBody>
      </p:sp>
      <p:pic>
        <p:nvPicPr>
          <p:cNvPr id="12" name="Picture 11" descr="A close-up of a camera&#10;&#10;Description automatically generated with medium confidence">
            <a:extLst>
              <a:ext uri="{FF2B5EF4-FFF2-40B4-BE49-F238E27FC236}">
                <a16:creationId xmlns:a16="http://schemas.microsoft.com/office/drawing/2014/main" id="{55799FF6-86A5-1D07-B8B2-4BAE99EA1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72240">
            <a:off x="5933859" y="150227"/>
            <a:ext cx="3081338" cy="16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857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ECL-MST Performance Optimizations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0759B-A7CF-B3F1-D4F1-6031EC1C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591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ECL-MST Performance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stay </a:t>
            </a:r>
            <a:r>
              <a:rPr lang="en-US" dirty="0">
                <a:solidFill>
                  <a:srgbClr val="FF0000"/>
                </a:solidFill>
              </a:rPr>
              <a:t>lock-free</a:t>
            </a:r>
            <a:r>
              <a:rPr lang="en-US" dirty="0"/>
              <a:t> by taking advantage of atomics</a:t>
            </a:r>
          </a:p>
          <a:p>
            <a:pPr>
              <a:spcBef>
                <a:spcPts val="1200"/>
              </a:spcBef>
            </a:pPr>
            <a:r>
              <a:rPr lang="en-US" dirty="0"/>
              <a:t>We concatenate the edge weight and the edge ID when marking the smallest edge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conveniently gives us a deterministic tiebreaker and allows for easy retrieval of the edge ID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Hybrid parallelization </a:t>
            </a:r>
            <a:r>
              <a:rPr lang="en-US" dirty="0"/>
              <a:t>for worklist initialization, lets us use CUDA ballot and shuffle functions to process higher degree vertices more efficiently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B16AE-81C5-4646-B961-E6CC1282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240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Performance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avoid explicit path compression </a:t>
            </a:r>
            <a:r>
              <a:rPr lang="en-US" dirty="0"/>
              <a:t>by storing the results of the </a:t>
            </a:r>
            <a:r>
              <a:rPr lang="en-US" i="1" dirty="0"/>
              <a:t>find </a:t>
            </a:r>
            <a:r>
              <a:rPr lang="en-US" dirty="0"/>
              <a:t>instead of the original vertex IDs in the worklist</a:t>
            </a:r>
          </a:p>
          <a:p>
            <a:pPr>
              <a:spcBef>
                <a:spcPts val="1200"/>
              </a:spcBef>
            </a:pPr>
            <a:r>
              <a:rPr lang="en-US" dirty="0"/>
              <a:t>We use </a:t>
            </a:r>
            <a:r>
              <a:rPr lang="en-US" dirty="0">
                <a:solidFill>
                  <a:srgbClr val="FF0000"/>
                </a:solidFill>
              </a:rPr>
              <a:t>filtering</a:t>
            </a:r>
            <a:r>
              <a:rPr lang="en-US" dirty="0"/>
              <a:t> to hopefully only process the light edges that will end up in the MST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Edge-centric</a:t>
            </a:r>
            <a:r>
              <a:rPr lang="en-US" dirty="0"/>
              <a:t> processing for much of the work helps improve load balance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B16AE-81C5-4646-B961-E6CC1282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7743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E4389-C97A-0E8A-56E5-246D0D3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0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9E8C5B-2DDD-6EC1-95C5-465BA29A02E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14407" y="3862919"/>
            <a:ext cx="906110" cy="103616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16E646-7651-10BC-AE4B-640BAEC4DF8B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710" y="3820059"/>
            <a:ext cx="356167" cy="10614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8E3802-CB11-894B-D104-AED11D92A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75993" y="3820059"/>
            <a:ext cx="356167" cy="10614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182E3E-3EB7-7DF3-8C2A-3B73DB6FBBA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31281" y="3803708"/>
            <a:ext cx="1187612" cy="132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196DBD-78CF-106C-B784-3D4406D8CA5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90662" y="4892455"/>
            <a:ext cx="1187612" cy="132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F9F72B-B577-405E-B31B-98118CF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D4E1-AB9C-4F3F-85BC-2C26C8B1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Network analysis, chip design, eye tracking, route planning, medical diagnostics, etc.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Example: connecting homes with power lines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60F9-4FA1-4E25-8685-18F3791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7070E-DF66-883B-CA96-735182A0022D}"/>
              </a:ext>
            </a:extLst>
          </p:cNvPr>
          <p:cNvSpPr/>
          <p:nvPr/>
        </p:nvSpPr>
        <p:spPr bwMode="auto">
          <a:xfrm>
            <a:off x="1498972" y="4538561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928816-8A62-4C3F-43D9-E013699690EA}"/>
              </a:ext>
            </a:extLst>
          </p:cNvPr>
          <p:cNvSpPr/>
          <p:nvPr/>
        </p:nvSpPr>
        <p:spPr bwMode="auto">
          <a:xfrm>
            <a:off x="3075993" y="3477159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BA43DD-79EF-105C-1373-B244659588AD}"/>
              </a:ext>
            </a:extLst>
          </p:cNvPr>
          <p:cNvSpPr/>
          <p:nvPr/>
        </p:nvSpPr>
        <p:spPr bwMode="auto">
          <a:xfrm>
            <a:off x="1841872" y="3477159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058C7-4042-6574-54F6-91B0B327A11C}"/>
              </a:ext>
            </a:extLst>
          </p:cNvPr>
          <p:cNvSpPr/>
          <p:nvPr/>
        </p:nvSpPr>
        <p:spPr bwMode="auto">
          <a:xfrm>
            <a:off x="2733093" y="4538561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D8321-BDD7-397A-4B9E-706B73FF7AEB}"/>
              </a:ext>
            </a:extLst>
          </p:cNvPr>
          <p:cNvSpPr txBox="1"/>
          <p:nvPr/>
        </p:nvSpPr>
        <p:spPr>
          <a:xfrm>
            <a:off x="1630115" y="461985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050984-E718-EBEC-72CD-560CE141CCEB}"/>
              </a:ext>
            </a:extLst>
          </p:cNvPr>
          <p:cNvSpPr txBox="1"/>
          <p:nvPr/>
        </p:nvSpPr>
        <p:spPr>
          <a:xfrm>
            <a:off x="1973015" y="356593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2AA5A-4BC0-E20B-FAB3-962CA059A959}"/>
              </a:ext>
            </a:extLst>
          </p:cNvPr>
          <p:cNvSpPr txBox="1"/>
          <p:nvPr/>
        </p:nvSpPr>
        <p:spPr>
          <a:xfrm>
            <a:off x="3207136" y="35584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69818-F6C7-1A41-8750-F9EDF6F2AA93}"/>
              </a:ext>
            </a:extLst>
          </p:cNvPr>
          <p:cNvSpPr txBox="1"/>
          <p:nvPr/>
        </p:nvSpPr>
        <p:spPr>
          <a:xfrm>
            <a:off x="2898341" y="461985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343F83-3450-4297-CD3A-C7BF8B2C8763}"/>
              </a:ext>
            </a:extLst>
          </p:cNvPr>
          <p:cNvSpPr txBox="1"/>
          <p:nvPr/>
        </p:nvSpPr>
        <p:spPr>
          <a:xfrm>
            <a:off x="2643176" y="3477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93153-57AA-FBF9-038B-7AB59EC640D1}"/>
              </a:ext>
            </a:extLst>
          </p:cNvPr>
          <p:cNvSpPr txBox="1"/>
          <p:nvPr/>
        </p:nvSpPr>
        <p:spPr>
          <a:xfrm>
            <a:off x="2579580" y="40329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6C8D9B-8048-B0FD-1862-08608D47230D}"/>
              </a:ext>
            </a:extLst>
          </p:cNvPr>
          <p:cNvSpPr txBox="1"/>
          <p:nvPr/>
        </p:nvSpPr>
        <p:spPr>
          <a:xfrm>
            <a:off x="3258387" y="41974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696638-79DD-88D7-9E96-DD1C36A0842E}"/>
              </a:ext>
            </a:extLst>
          </p:cNvPr>
          <p:cNvSpPr txBox="1"/>
          <p:nvPr/>
        </p:nvSpPr>
        <p:spPr>
          <a:xfrm>
            <a:off x="1708005" y="411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348715-F123-1D74-9C87-E96CF6A2719F}"/>
              </a:ext>
            </a:extLst>
          </p:cNvPr>
          <p:cNvSpPr txBox="1"/>
          <p:nvPr/>
        </p:nvSpPr>
        <p:spPr>
          <a:xfrm>
            <a:off x="2318407" y="4862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1F060B-242D-43D4-13AE-3B8A3DC66A8B}"/>
              </a:ext>
            </a:extLst>
          </p:cNvPr>
          <p:cNvCxnSpPr>
            <a:cxnSpLocks/>
          </p:cNvCxnSpPr>
          <p:nvPr/>
        </p:nvCxnSpPr>
        <p:spPr bwMode="auto">
          <a:xfrm flipV="1">
            <a:off x="6777386" y="3809899"/>
            <a:ext cx="356167" cy="10614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43437-D205-C19F-DFF2-76235D87F1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32674" y="3793548"/>
            <a:ext cx="1187612" cy="132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AA94B1-8BEE-993C-A8E8-39C17E5792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92055" y="4882295"/>
            <a:ext cx="1187612" cy="132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F7C9BD-349F-A2B8-12C7-ACE3940EDAC9}"/>
              </a:ext>
            </a:extLst>
          </p:cNvPr>
          <p:cNvSpPr/>
          <p:nvPr/>
        </p:nvSpPr>
        <p:spPr bwMode="auto">
          <a:xfrm>
            <a:off x="5200365" y="4528401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8FFF59-695C-0523-0C05-5604B4249E53}"/>
              </a:ext>
            </a:extLst>
          </p:cNvPr>
          <p:cNvSpPr/>
          <p:nvPr/>
        </p:nvSpPr>
        <p:spPr bwMode="auto">
          <a:xfrm>
            <a:off x="6777386" y="3466999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C59F00-1E2B-4BAB-0A96-E04EBBC64D55}"/>
              </a:ext>
            </a:extLst>
          </p:cNvPr>
          <p:cNvSpPr/>
          <p:nvPr/>
        </p:nvSpPr>
        <p:spPr bwMode="auto">
          <a:xfrm>
            <a:off x="5543265" y="3466999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20B5DF-ABD3-83E3-801D-347C777FFCB5}"/>
              </a:ext>
            </a:extLst>
          </p:cNvPr>
          <p:cNvSpPr/>
          <p:nvPr/>
        </p:nvSpPr>
        <p:spPr bwMode="auto">
          <a:xfrm>
            <a:off x="6434486" y="4528401"/>
            <a:ext cx="685800" cy="6858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40C574-85DE-415D-6AB2-4DAB3A3416B6}"/>
              </a:ext>
            </a:extLst>
          </p:cNvPr>
          <p:cNvSpPr txBox="1"/>
          <p:nvPr/>
        </p:nvSpPr>
        <p:spPr>
          <a:xfrm>
            <a:off x="5331508" y="460969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EF3DB6-AECE-4F2D-B08D-7B69EAA2ADF0}"/>
              </a:ext>
            </a:extLst>
          </p:cNvPr>
          <p:cNvSpPr txBox="1"/>
          <p:nvPr/>
        </p:nvSpPr>
        <p:spPr>
          <a:xfrm>
            <a:off x="5674408" y="35557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575259-13CB-C56D-23BA-2FB6F84BE2E5}"/>
              </a:ext>
            </a:extLst>
          </p:cNvPr>
          <p:cNvSpPr txBox="1"/>
          <p:nvPr/>
        </p:nvSpPr>
        <p:spPr>
          <a:xfrm>
            <a:off x="6908529" y="354828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6537A1-DE28-AD20-DF87-4354036F68E8}"/>
              </a:ext>
            </a:extLst>
          </p:cNvPr>
          <p:cNvSpPr txBox="1"/>
          <p:nvPr/>
        </p:nvSpPr>
        <p:spPr>
          <a:xfrm>
            <a:off x="6599734" y="460969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63A-0B8F-54EE-FD8E-ED10860B5AAB}"/>
              </a:ext>
            </a:extLst>
          </p:cNvPr>
          <p:cNvSpPr txBox="1"/>
          <p:nvPr/>
        </p:nvSpPr>
        <p:spPr>
          <a:xfrm>
            <a:off x="6344569" y="346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4A0C6E-5F76-AE25-11EB-83351C49C322}"/>
              </a:ext>
            </a:extLst>
          </p:cNvPr>
          <p:cNvSpPr txBox="1"/>
          <p:nvPr/>
        </p:nvSpPr>
        <p:spPr>
          <a:xfrm>
            <a:off x="6959780" y="418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029A39-8720-AA4D-0F56-D2E40398CBEE}"/>
              </a:ext>
            </a:extLst>
          </p:cNvPr>
          <p:cNvSpPr txBox="1"/>
          <p:nvPr/>
        </p:nvSpPr>
        <p:spPr>
          <a:xfrm>
            <a:off x="6019800" y="4852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C0D0-D746-D95F-4728-5C81BCE0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9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1</a:t>
            </a:r>
          </a:p>
          <a:p>
            <a:pPr lvl="1"/>
            <a:r>
              <a:rPr lang="en-US" dirty="0"/>
              <a:t>GPU: NVIDIA </a:t>
            </a:r>
            <a:r>
              <a:rPr lang="en-US" dirty="0">
                <a:solidFill>
                  <a:srgbClr val="FF0000"/>
                </a:solidFill>
              </a:rPr>
              <a:t>Titan V</a:t>
            </a:r>
            <a:r>
              <a:rPr lang="en-US" dirty="0"/>
              <a:t>, 5120 PEs, 80 SMs, 12 GB memory, nvcc 11.7</a:t>
            </a:r>
          </a:p>
          <a:p>
            <a:pPr lvl="1"/>
            <a:r>
              <a:rPr lang="en-US" dirty="0"/>
              <a:t>CPU: AMD </a:t>
            </a:r>
            <a:r>
              <a:rPr lang="en-US" dirty="0">
                <a:solidFill>
                  <a:srgbClr val="0070C0"/>
                </a:solidFill>
              </a:rPr>
              <a:t>Ryzen Threadripper 2950X </a:t>
            </a:r>
            <a:r>
              <a:rPr lang="pt-BR" dirty="0"/>
              <a:t>(16 cores, 3.5GHz)</a:t>
            </a:r>
            <a:r>
              <a:rPr lang="en-US" dirty="0"/>
              <a:t>, gcc 11.3</a:t>
            </a:r>
          </a:p>
          <a:p>
            <a:r>
              <a:rPr lang="en-US" dirty="0"/>
              <a:t>System 2</a:t>
            </a:r>
          </a:p>
          <a:p>
            <a:pPr lvl="1"/>
            <a:r>
              <a:rPr lang="en-US" dirty="0"/>
              <a:t>GPU: NVIDIA </a:t>
            </a:r>
            <a:r>
              <a:rPr lang="en-US" dirty="0">
                <a:solidFill>
                  <a:srgbClr val="FF0000"/>
                </a:solidFill>
              </a:rPr>
              <a:t>RTX 3080 Ti</a:t>
            </a:r>
            <a:r>
              <a:rPr lang="en-US" dirty="0"/>
              <a:t>, 10240 PEs, 80 SMs, 12 GB memory, nvcc 12.0</a:t>
            </a:r>
          </a:p>
          <a:p>
            <a:pPr lvl="1"/>
            <a:r>
              <a:rPr lang="en-US" dirty="0"/>
              <a:t>CPU: 2x Intel </a:t>
            </a:r>
            <a:r>
              <a:rPr lang="en-US" dirty="0">
                <a:solidFill>
                  <a:srgbClr val="0070C0"/>
                </a:solidFill>
              </a:rPr>
              <a:t>Xeon Gold 6226R</a:t>
            </a:r>
            <a:r>
              <a:rPr lang="en-US" dirty="0"/>
              <a:t> (16 cores each, 2.9GHz), gcc 12.2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2B63D-BB43-3F4F-0730-168C90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518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942CA2-5753-7CB5-82C4-AA97407D35F4}"/>
              </a:ext>
            </a:extLst>
          </p:cNvPr>
          <p:cNvSpPr txBox="1">
            <a:spLocks/>
          </p:cNvSpPr>
          <p:nvPr/>
        </p:nvSpPr>
        <p:spPr bwMode="auto">
          <a:xfrm>
            <a:off x="0" y="5355035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sz="2800" kern="0" dirty="0"/>
              <a:t>Eliminated self-loops, multiple edges, made undirected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4224C-9DA2-652A-34B6-EACCF6C2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01964-4274-1684-440B-E0350F71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419897"/>
            <a:ext cx="6781800" cy="40182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4E0A81-A87C-AA17-A0A6-E2C55A1797BF}"/>
              </a:ext>
            </a:extLst>
          </p:cNvPr>
          <p:cNvSpPr/>
          <p:nvPr/>
        </p:nvSpPr>
        <p:spPr bwMode="auto">
          <a:xfrm>
            <a:off x="2678839" y="3875276"/>
            <a:ext cx="1010511" cy="2123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E81F7-1914-6833-1766-8155D99ED795}"/>
              </a:ext>
            </a:extLst>
          </p:cNvPr>
          <p:cNvSpPr/>
          <p:nvPr/>
        </p:nvSpPr>
        <p:spPr bwMode="auto">
          <a:xfrm>
            <a:off x="6600853" y="3655197"/>
            <a:ext cx="626779" cy="20204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46321-F20C-D8B5-E48D-7F4C74205A5D}"/>
              </a:ext>
            </a:extLst>
          </p:cNvPr>
          <p:cNvSpPr/>
          <p:nvPr/>
        </p:nvSpPr>
        <p:spPr bwMode="auto">
          <a:xfrm>
            <a:off x="6600904" y="4993810"/>
            <a:ext cx="639377" cy="42613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E7868A-A360-4F56-82A8-33B8382DB1FF}"/>
              </a:ext>
            </a:extLst>
          </p:cNvPr>
          <p:cNvSpPr/>
          <p:nvPr/>
        </p:nvSpPr>
        <p:spPr bwMode="auto">
          <a:xfrm>
            <a:off x="6604000" y="3201947"/>
            <a:ext cx="639377" cy="23224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5D366-C94F-DE7F-6350-D8E0E197BC59}"/>
              </a:ext>
            </a:extLst>
          </p:cNvPr>
          <p:cNvSpPr/>
          <p:nvPr/>
        </p:nvSpPr>
        <p:spPr bwMode="auto">
          <a:xfrm>
            <a:off x="6588204" y="1639240"/>
            <a:ext cx="639377" cy="23224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62AC3-EC81-39A8-4005-DD611C9F18CB}"/>
              </a:ext>
            </a:extLst>
          </p:cNvPr>
          <p:cNvSpPr/>
          <p:nvPr/>
        </p:nvSpPr>
        <p:spPr bwMode="auto">
          <a:xfrm>
            <a:off x="2678838" y="3658927"/>
            <a:ext cx="1010511" cy="19223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08819F-7CEB-53A5-0B3F-DE826910FD72}"/>
              </a:ext>
            </a:extLst>
          </p:cNvPr>
          <p:cNvSpPr/>
          <p:nvPr/>
        </p:nvSpPr>
        <p:spPr bwMode="auto">
          <a:xfrm>
            <a:off x="3687645" y="4324372"/>
            <a:ext cx="914802" cy="19415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3CC58-2D7D-986B-D089-3083D0ED9A01}"/>
              </a:ext>
            </a:extLst>
          </p:cNvPr>
          <p:cNvSpPr/>
          <p:nvPr/>
        </p:nvSpPr>
        <p:spPr bwMode="auto">
          <a:xfrm>
            <a:off x="3687645" y="3220989"/>
            <a:ext cx="914802" cy="1941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B3621-45B3-FE4A-0CD7-B01AC094052C}"/>
              </a:ext>
            </a:extLst>
          </p:cNvPr>
          <p:cNvSpPr/>
          <p:nvPr/>
        </p:nvSpPr>
        <p:spPr bwMode="auto">
          <a:xfrm>
            <a:off x="5878284" y="3883008"/>
            <a:ext cx="714765" cy="2000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86D070-C9B5-1E85-AC65-3CD42CE6E95C}"/>
              </a:ext>
            </a:extLst>
          </p:cNvPr>
          <p:cNvSpPr/>
          <p:nvPr/>
        </p:nvSpPr>
        <p:spPr bwMode="auto">
          <a:xfrm>
            <a:off x="6590328" y="3883008"/>
            <a:ext cx="634317" cy="2000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DD22A-3560-DCD1-F892-B090CCAB8DC4}"/>
              </a:ext>
            </a:extLst>
          </p:cNvPr>
          <p:cNvSpPr/>
          <p:nvPr/>
        </p:nvSpPr>
        <p:spPr bwMode="auto">
          <a:xfrm>
            <a:off x="6635229" y="3217822"/>
            <a:ext cx="579981" cy="19415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F0B96A-BE61-F10C-25D6-4A7124042E53}"/>
              </a:ext>
            </a:extLst>
          </p:cNvPr>
          <p:cNvSpPr/>
          <p:nvPr/>
        </p:nvSpPr>
        <p:spPr bwMode="auto">
          <a:xfrm>
            <a:off x="7231856" y="3885950"/>
            <a:ext cx="717483" cy="1941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3A1646-A0DF-8254-F251-509709E2E672}"/>
              </a:ext>
            </a:extLst>
          </p:cNvPr>
          <p:cNvSpPr/>
          <p:nvPr/>
        </p:nvSpPr>
        <p:spPr bwMode="auto">
          <a:xfrm>
            <a:off x="7247453" y="1658678"/>
            <a:ext cx="696382" cy="19415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700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1 Throughput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9867-89F8-5645-260A-B72C585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DBE6132-BB17-1D5E-942E-7795C37874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59058"/>
            <a:ext cx="9144000" cy="3655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DD3DC-D69B-A91C-06D8-D9D91ACBCE66}"/>
              </a:ext>
            </a:extLst>
          </p:cNvPr>
          <p:cNvSpPr txBox="1"/>
          <p:nvPr/>
        </p:nvSpPr>
        <p:spPr>
          <a:xfrm>
            <a:off x="2590800" y="1671935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High average degree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3634-ADFE-DB89-DEAB-FE196EF949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0400" y="2143822"/>
            <a:ext cx="114300" cy="371607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0D01E5-FF0A-7491-ED73-62BDDD678598}"/>
              </a:ext>
            </a:extLst>
          </p:cNvPr>
          <p:cNvCxnSpPr>
            <a:cxnSpLocks/>
          </p:cNvCxnSpPr>
          <p:nvPr/>
        </p:nvCxnSpPr>
        <p:spPr bwMode="auto">
          <a:xfrm>
            <a:off x="3314700" y="2143822"/>
            <a:ext cx="1866900" cy="828807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B3DA-117C-7FA6-6455-287E8292E345}"/>
              </a:ext>
            </a:extLst>
          </p:cNvPr>
          <p:cNvCxnSpPr>
            <a:cxnSpLocks/>
          </p:cNvCxnSpPr>
          <p:nvPr/>
        </p:nvCxnSpPr>
        <p:spPr bwMode="auto">
          <a:xfrm>
            <a:off x="3314700" y="2143822"/>
            <a:ext cx="3543300" cy="447807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484CF5-B84B-4A6B-90AA-A5A036032EE3}"/>
              </a:ext>
            </a:extLst>
          </p:cNvPr>
          <p:cNvSpPr txBox="1"/>
          <p:nvPr/>
        </p:nvSpPr>
        <p:spPr>
          <a:xfrm>
            <a:off x="933450" y="1671934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Large, scale-free inputs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3F632B-CC31-35DF-12F2-FEF396FFEA30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3988" y="2143821"/>
            <a:ext cx="233362" cy="8288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385144-2471-78C2-4D33-C1D2EE164AD4}"/>
              </a:ext>
            </a:extLst>
          </p:cNvPr>
          <p:cNvCxnSpPr>
            <a:cxnSpLocks/>
          </p:cNvCxnSpPr>
          <p:nvPr/>
        </p:nvCxnSpPr>
        <p:spPr bwMode="auto">
          <a:xfrm>
            <a:off x="1657350" y="2143821"/>
            <a:ext cx="4362450" cy="10574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919BDA-3BF9-87F0-ED0E-AA9125E7038F}"/>
              </a:ext>
            </a:extLst>
          </p:cNvPr>
          <p:cNvCxnSpPr>
            <a:cxnSpLocks/>
          </p:cNvCxnSpPr>
          <p:nvPr/>
        </p:nvCxnSpPr>
        <p:spPr bwMode="auto">
          <a:xfrm>
            <a:off x="1657350" y="2143821"/>
            <a:ext cx="5200650" cy="528704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3A6B36-9CD3-E7DD-40EF-BD3082184E66}"/>
              </a:ext>
            </a:extLst>
          </p:cNvPr>
          <p:cNvSpPr txBox="1"/>
          <p:nvPr/>
        </p:nvSpPr>
        <p:spPr>
          <a:xfrm>
            <a:off x="7562850" y="1671934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4.6 times faster than </a:t>
            </a:r>
            <a:r>
              <a:rPr lang="en-US" sz="1200" dirty="0" err="1"/>
              <a:t>Jucele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2993A-8A19-7B0F-7BF2-E0FCB65F0019}"/>
              </a:ext>
            </a:extLst>
          </p:cNvPr>
          <p:cNvSpPr txBox="1"/>
          <p:nvPr/>
        </p:nvSpPr>
        <p:spPr>
          <a:xfrm>
            <a:off x="5905500" y="1663814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32.4 times faster than PBBS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D76499-6BFA-1466-5F1C-AD35C9FE04CD}"/>
              </a:ext>
            </a:extLst>
          </p:cNvPr>
          <p:cNvCxnSpPr>
            <a:cxnSpLocks/>
          </p:cNvCxnSpPr>
          <p:nvPr/>
        </p:nvCxnSpPr>
        <p:spPr bwMode="auto">
          <a:xfrm>
            <a:off x="6629400" y="2135701"/>
            <a:ext cx="1524000" cy="106552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0DCB24-32F6-6E71-BE3E-6C2E5CCB9124}"/>
              </a:ext>
            </a:extLst>
          </p:cNvPr>
          <p:cNvCxnSpPr>
            <a:cxnSpLocks/>
          </p:cNvCxnSpPr>
          <p:nvPr/>
        </p:nvCxnSpPr>
        <p:spPr bwMode="auto">
          <a:xfrm>
            <a:off x="8286750" y="2143821"/>
            <a:ext cx="323850" cy="9812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1775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1D104BD-37AB-1DC0-DDF0-567342133E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40848"/>
            <a:ext cx="9144000" cy="339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 Throughput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9867-89F8-5645-260A-B72C585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83598-953B-5CD6-3BB0-7906620544BA}"/>
              </a:ext>
            </a:extLst>
          </p:cNvPr>
          <p:cNvSpPr txBox="1"/>
          <p:nvPr/>
        </p:nvSpPr>
        <p:spPr>
          <a:xfrm>
            <a:off x="838200" y="1777151"/>
            <a:ext cx="15240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Generally higher throughput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99247-300A-651F-9FED-E171DB5E4717}"/>
              </a:ext>
            </a:extLst>
          </p:cNvPr>
          <p:cNvSpPr txBox="1"/>
          <p:nvPr/>
        </p:nvSpPr>
        <p:spPr>
          <a:xfrm>
            <a:off x="2552700" y="1777151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High average degree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FE16FA-92C1-498B-06C7-8FEC4FE2AF30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124200" y="2238816"/>
            <a:ext cx="152400" cy="1770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6449C3-A3BF-E788-18BF-30B95B7AFA9F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3276600" y="2238816"/>
            <a:ext cx="1828800" cy="1770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84409-686F-300D-96F5-86806F0E8D72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3276600" y="2238816"/>
            <a:ext cx="3581400" cy="1770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529F5-9959-A875-328B-828809EB4A7C}"/>
              </a:ext>
            </a:extLst>
          </p:cNvPr>
          <p:cNvSpPr txBox="1"/>
          <p:nvPr/>
        </p:nvSpPr>
        <p:spPr>
          <a:xfrm>
            <a:off x="4191000" y="1777151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Large, scale-free inputs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486D2F-2D11-1929-971E-9E5C95C604B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1400175" y="2238816"/>
            <a:ext cx="3514725" cy="4056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679C83-4668-77F2-BD86-290B5A0C0733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14900" y="2238816"/>
            <a:ext cx="1104900" cy="8628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8515AC-1056-0E2C-7793-B0FEC234E4F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14900" y="2238816"/>
            <a:ext cx="1943100" cy="25320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3B3DDA-589B-0AA3-BC31-514FD482D7F2}"/>
              </a:ext>
            </a:extLst>
          </p:cNvPr>
          <p:cNvSpPr txBox="1"/>
          <p:nvPr/>
        </p:nvSpPr>
        <p:spPr>
          <a:xfrm>
            <a:off x="7496175" y="1776301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4.5 times as fast as </a:t>
            </a:r>
            <a:r>
              <a:rPr lang="en-US" sz="1200" dirty="0" err="1"/>
              <a:t>Jucele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1EEA2-FA1D-2D10-C16D-D75426ED7903}"/>
              </a:ext>
            </a:extLst>
          </p:cNvPr>
          <p:cNvSpPr txBox="1"/>
          <p:nvPr/>
        </p:nvSpPr>
        <p:spPr>
          <a:xfrm>
            <a:off x="5838825" y="1768181"/>
            <a:ext cx="1447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200" dirty="0"/>
              <a:t>12.8 times as fast as </a:t>
            </a:r>
            <a:r>
              <a:rPr lang="en-US" sz="1200" dirty="0" err="1"/>
              <a:t>cuGraph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4CC121-2A0B-42C4-C35F-783284FA698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6562725" y="2229846"/>
            <a:ext cx="1628775" cy="71937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D2DE15-B683-661E-D728-419DCEFC6A4F}"/>
              </a:ext>
            </a:extLst>
          </p:cNvPr>
          <p:cNvCxnSpPr>
            <a:cxnSpLocks/>
          </p:cNvCxnSpPr>
          <p:nvPr/>
        </p:nvCxnSpPr>
        <p:spPr bwMode="auto">
          <a:xfrm>
            <a:off x="8229600" y="2246936"/>
            <a:ext cx="381000" cy="626088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63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5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9867-89F8-5645-260A-B72C585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FA24E3A-77A4-A8D8-4D81-9B970FD18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402" y="1409700"/>
            <a:ext cx="842519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453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present ECL-MST, an optimized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GPU-specialized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MST 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4.5× faster on average and faster on every input</a:t>
            </a:r>
          </a:p>
          <a:p>
            <a:r>
              <a:rPr lang="en-US" dirty="0"/>
              <a:t>Acknowledgements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NSF, NVIDIA, Randy Cornell, Jerry Rosado</a:t>
            </a:r>
            <a:endParaRPr lang="en-US" dirty="0"/>
          </a:p>
          <a:p>
            <a:r>
              <a:rPr lang="en-US" dirty="0"/>
              <a:t>Code available on GitHub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https://github.com/burtscher/ECL-MST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903839"/>
            <a:ext cx="1371600" cy="85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4796938-EDCE-90C1-B992-D39D8E4D835D}"/>
              </a:ext>
            </a:extLst>
          </p:cNvPr>
          <p:cNvSpPr txBox="1">
            <a:spLocks/>
          </p:cNvSpPr>
          <p:nvPr/>
        </p:nvSpPr>
        <p:spPr bwMode="auto">
          <a:xfrm>
            <a:off x="1981200" y="5025582"/>
            <a:ext cx="4648200" cy="59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A8AD6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Contact: waf13@txstate.edu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9867-89F8-5645-260A-B72C585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32D84-2A67-ECB5-1D18-D98B92ED7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6207" y="4916040"/>
            <a:ext cx="2305393" cy="8417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CEE288-2E3C-0C57-E644-309E5D9D0A66}"/>
              </a:ext>
            </a:extLst>
          </p:cNvPr>
          <p:cNvGrpSpPr/>
          <p:nvPr/>
        </p:nvGrpSpPr>
        <p:grpSpPr>
          <a:xfrm>
            <a:off x="6838134" y="535153"/>
            <a:ext cx="2065153" cy="685800"/>
            <a:chOff x="6818874" y="689109"/>
            <a:chExt cx="2065153" cy="685800"/>
          </a:xfrm>
        </p:grpSpPr>
        <p:pic>
          <p:nvPicPr>
            <p:cNvPr id="16" name="Picture 15" descr="A green circle with white text and a white circle with a white circle and a white circle with a white circle with a white circle with a white circle with a white circle with a white circle with&#10;&#10;Description automatically generated">
              <a:extLst>
                <a:ext uri="{FF2B5EF4-FFF2-40B4-BE49-F238E27FC236}">
                  <a16:creationId xmlns:a16="http://schemas.microsoft.com/office/drawing/2014/main" id="{F49D26DC-2011-F49B-DF48-ADE4C5F8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874" y="689109"/>
              <a:ext cx="687852" cy="684213"/>
            </a:xfrm>
            <a:prstGeom prst="rect">
              <a:avLst/>
            </a:prstGeom>
          </p:spPr>
        </p:pic>
        <p:pic>
          <p:nvPicPr>
            <p:cNvPr id="17" name="Picture 16" descr="A red circle with white text&#10;&#10;Description automatically generated">
              <a:extLst>
                <a:ext uri="{FF2B5EF4-FFF2-40B4-BE49-F238E27FC236}">
                  <a16:creationId xmlns:a16="http://schemas.microsoft.com/office/drawing/2014/main" id="{36EDE7F4-B638-00E5-445B-C6A4FCC99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726" y="689109"/>
              <a:ext cx="689449" cy="685800"/>
            </a:xfrm>
            <a:prstGeom prst="rect">
              <a:avLst/>
            </a:prstGeom>
          </p:spPr>
        </p:pic>
        <p:pic>
          <p:nvPicPr>
            <p:cNvPr id="18" name="Picture 17" descr="A blue circle with white text&#10;&#10;Description automatically generated">
              <a:extLst>
                <a:ext uri="{FF2B5EF4-FFF2-40B4-BE49-F238E27FC236}">
                  <a16:creationId xmlns:a16="http://schemas.microsoft.com/office/drawing/2014/main" id="{39A275F7-A93E-F997-EDBB-986BC95D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579" y="689109"/>
              <a:ext cx="689448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9694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Related Work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22BFE-4027-D154-8DF4-F794CF0A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642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MST – 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Given a weighted, undirected graph</a:t>
            </a:r>
            <a:r>
              <a:rPr lang="en-US" i="1" dirty="0"/>
              <a:t> G = (V, E, w)</a:t>
            </a:r>
          </a:p>
          <a:p>
            <a:pPr>
              <a:spcBef>
                <a:spcPts val="1200"/>
              </a:spcBef>
            </a:pPr>
            <a:r>
              <a:rPr lang="en-US" dirty="0"/>
              <a:t>Start from an arbitrary vertex</a:t>
            </a:r>
          </a:p>
          <a:p>
            <a:pPr>
              <a:spcBef>
                <a:spcPts val="1200"/>
              </a:spcBef>
            </a:pPr>
            <a:r>
              <a:rPr lang="en-US" dirty="0"/>
              <a:t>Greedily add the lightest edge that connects to a </a:t>
            </a:r>
            <a:r>
              <a:rPr lang="en-US" dirty="0">
                <a:solidFill>
                  <a:srgbClr val="FF0000"/>
                </a:solidFill>
              </a:rPr>
              <a:t>vertex not already in the growing MST </a:t>
            </a:r>
          </a:p>
          <a:p>
            <a:pPr>
              <a:spcBef>
                <a:spcPts val="1200"/>
              </a:spcBef>
            </a:pPr>
            <a:r>
              <a:rPr lang="en-US" dirty="0"/>
              <a:t>When all vertices are added, the MST is complete</a:t>
            </a:r>
          </a:p>
          <a:p>
            <a:pPr>
              <a:spcBef>
                <a:spcPts val="1200"/>
              </a:spcBef>
            </a:pPr>
            <a:r>
              <a:rPr lang="en-US" dirty="0"/>
              <a:t>Tends to perform better on dense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B312-F048-AACF-6EEA-9184918D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470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MST – 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Given a weighted, undirected graph</a:t>
            </a:r>
            <a:r>
              <a:rPr lang="en-US" i="1" dirty="0"/>
              <a:t> G = (V, E, w)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Sort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in nondecreasing order</a:t>
            </a:r>
          </a:p>
          <a:p>
            <a:pPr>
              <a:spcBef>
                <a:spcPts val="1200"/>
              </a:spcBef>
            </a:pPr>
            <a:r>
              <a:rPr lang="en-US" dirty="0"/>
              <a:t>Iterate through sorted </a:t>
            </a:r>
            <a:r>
              <a:rPr lang="en-US" i="1" dirty="0"/>
              <a:t>E</a:t>
            </a:r>
            <a:r>
              <a:rPr lang="en-US" dirty="0"/>
              <a:t> from lightest to heaviest</a:t>
            </a:r>
          </a:p>
          <a:p>
            <a:pPr>
              <a:spcBef>
                <a:spcPts val="1200"/>
              </a:spcBef>
            </a:pPr>
            <a:r>
              <a:rPr lang="en-US" dirty="0"/>
              <a:t>If the edge </a:t>
            </a:r>
            <a:r>
              <a:rPr lang="en-US" dirty="0">
                <a:solidFill>
                  <a:srgbClr val="FF0000"/>
                </a:solidFill>
              </a:rPr>
              <a:t>does not create a cycle</a:t>
            </a:r>
            <a:r>
              <a:rPr lang="en-US" dirty="0"/>
              <a:t>, add it to the growing MST</a:t>
            </a:r>
          </a:p>
          <a:p>
            <a:pPr>
              <a:spcBef>
                <a:spcPts val="1200"/>
              </a:spcBef>
            </a:pPr>
            <a:r>
              <a:rPr lang="en-US" dirty="0"/>
              <a:t>Once </a:t>
            </a:r>
            <a:r>
              <a:rPr lang="en-US" i="1" dirty="0"/>
              <a:t>E </a:t>
            </a:r>
            <a:r>
              <a:rPr lang="en-US" dirty="0"/>
              <a:t>is processed, the MST is complete</a:t>
            </a:r>
          </a:p>
          <a:p>
            <a:pPr>
              <a:spcBef>
                <a:spcPts val="1200"/>
              </a:spcBef>
            </a:pPr>
            <a:r>
              <a:rPr lang="en-US" dirty="0"/>
              <a:t>Tends to perform better on sparse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80C58-A95A-E1C8-62C1-FA31D833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53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MST – </a:t>
            </a: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Given a weighted, undirected graph</a:t>
            </a:r>
            <a:r>
              <a:rPr lang="en-US" i="1" dirty="0"/>
              <a:t> G = (V, E, w)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Iteratively </a:t>
            </a:r>
            <a:r>
              <a:rPr lang="en-US" dirty="0">
                <a:solidFill>
                  <a:srgbClr val="FF0000"/>
                </a:solidFill>
              </a:rPr>
              <a:t>merge vertices</a:t>
            </a:r>
            <a:r>
              <a:rPr lang="en-US" dirty="0"/>
              <a:t> using their lightest connecting edge</a:t>
            </a:r>
          </a:p>
          <a:p>
            <a:pPr>
              <a:spcBef>
                <a:spcPts val="1200"/>
              </a:spcBef>
            </a:pPr>
            <a:r>
              <a:rPr lang="en-US" dirty="0"/>
              <a:t>Discard all internal edges in the merge that were not the lightest</a:t>
            </a:r>
          </a:p>
          <a:p>
            <a:pPr>
              <a:spcBef>
                <a:spcPts val="1200"/>
              </a:spcBef>
            </a:pPr>
            <a:r>
              <a:rPr lang="en-US" dirty="0"/>
              <a:t>When all vertices are merged, only the lightest connecting edges remain, which form the MST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Most parallelism friendly of the classics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81122-EF67-71C5-A1ED-3C3047D6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733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5438"/>
            <a:ext cx="8229600" cy="639762"/>
          </a:xfrm>
        </p:spPr>
        <p:txBody>
          <a:bodyPr lIns="0" tIns="0" rIns="0" bIns="0"/>
          <a:lstStyle/>
          <a:p>
            <a:pPr algn="ctr"/>
            <a:r>
              <a:rPr lang="en-US" dirty="0"/>
              <a:t>Related Work:</a:t>
            </a:r>
            <a:br>
              <a:rPr lang="en-US" dirty="0"/>
            </a:br>
            <a:r>
              <a:rPr lang="en-US" dirty="0"/>
              <a:t>Classic Enhancements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01BAB9-3BD8-4461-939C-4F96095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0759B-A7CF-B3F1-D4F1-6031EC1C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C2A9-8E48-4712-9145-167BB8E3D8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970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Enhancement: </a:t>
            </a:r>
            <a:r>
              <a:rPr lang="en-US" dirty="0" err="1"/>
              <a:t>qKruskal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450-0522-42EF-B000-F788836C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An extension of Kruskal’s algorithm</a:t>
            </a:r>
          </a:p>
          <a:p>
            <a:pPr>
              <a:spcBef>
                <a:spcPts val="1200"/>
              </a:spcBef>
            </a:pPr>
            <a:r>
              <a:rPr lang="en-US" dirty="0"/>
              <a:t>Instead of sorting the entire edge list, </a:t>
            </a:r>
            <a:r>
              <a:rPr lang="en-US" dirty="0">
                <a:solidFill>
                  <a:srgbClr val="FF0000"/>
                </a:solidFill>
              </a:rPr>
              <a:t>partition</a:t>
            </a:r>
            <a:r>
              <a:rPr lang="en-US" dirty="0"/>
              <a:t> it into ‘light’ and ‘heavy’</a:t>
            </a:r>
          </a:p>
          <a:p>
            <a:pPr>
              <a:spcBef>
                <a:spcPts val="1200"/>
              </a:spcBef>
            </a:pPr>
            <a:r>
              <a:rPr lang="en-US" dirty="0"/>
              <a:t>Only the ‘light’ edge list is sorted initially</a:t>
            </a:r>
          </a:p>
          <a:p>
            <a:pPr>
              <a:spcBef>
                <a:spcPts val="1200"/>
              </a:spcBef>
            </a:pPr>
            <a:r>
              <a:rPr lang="en-US" dirty="0"/>
              <a:t>An MST can often be built using </a:t>
            </a:r>
            <a:r>
              <a:rPr lang="en-US" dirty="0">
                <a:solidFill>
                  <a:srgbClr val="FF0000"/>
                </a:solidFill>
              </a:rPr>
              <a:t>only the ‘light’ edges</a:t>
            </a:r>
          </a:p>
          <a:p>
            <a:pPr>
              <a:spcBef>
                <a:spcPts val="1200"/>
              </a:spcBef>
            </a:pPr>
            <a:r>
              <a:rPr lang="en-US" dirty="0"/>
              <a:t>Potentially saves expensive sorting work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 High-Performance MST Implementation for GPUs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1FC39-3345-E053-D47D-2D7E04B6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Graphic 6" descr="Stopwatch with solid fill">
            <a:extLst>
              <a:ext uri="{FF2B5EF4-FFF2-40B4-BE49-F238E27FC236}">
                <a16:creationId xmlns:a16="http://schemas.microsoft.com/office/drawing/2014/main" id="{D331DF50-5687-01E7-E54E-E8930D372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99643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483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7.6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31124</TotalTime>
  <Words>1550</Words>
  <Application>Microsoft Office PowerPoint</Application>
  <PresentationFormat>On-screen Show (4:3)</PresentationFormat>
  <Paragraphs>269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Tahoma</vt:lpstr>
      <vt:lpstr>Wingdings</vt:lpstr>
      <vt:lpstr>Blends</vt:lpstr>
      <vt:lpstr>A High-Performance MST Implementation for GPUs</vt:lpstr>
      <vt:lpstr>Minimum Spanning Trees (MSTs)</vt:lpstr>
      <vt:lpstr>MST Applications</vt:lpstr>
      <vt:lpstr>Related Work</vt:lpstr>
      <vt:lpstr>Classic MST – Prim’s Algorithm</vt:lpstr>
      <vt:lpstr>Classic MST – Kruskal’s Algorithm</vt:lpstr>
      <vt:lpstr>Classic MST – Borůvka’s Algorithm</vt:lpstr>
      <vt:lpstr>Related Work: Classic Enhancements</vt:lpstr>
      <vt:lpstr>Enhancement: qKruskal</vt:lpstr>
      <vt:lpstr>Enhancement: Filter-Kruskal</vt:lpstr>
      <vt:lpstr>Related Work: Serial and Parallel Implementations</vt:lpstr>
      <vt:lpstr>Jucele ‘18</vt:lpstr>
      <vt:lpstr>Lonestar</vt:lpstr>
      <vt:lpstr>PBBS</vt:lpstr>
      <vt:lpstr>PBBS contd.</vt:lpstr>
      <vt:lpstr>RAPIDS cuGraph</vt:lpstr>
      <vt:lpstr>UMinho ‘15</vt:lpstr>
      <vt:lpstr>Gunrock</vt:lpstr>
      <vt:lpstr>Our ECL-MST Implementation </vt:lpstr>
      <vt:lpstr>ECL-MST Approach</vt:lpstr>
      <vt:lpstr>ECL-MST Approach</vt:lpstr>
      <vt:lpstr>ECL-MST Approach</vt:lpstr>
      <vt:lpstr>ECL-MST Approach</vt:lpstr>
      <vt:lpstr>ECL-MST Parallelization</vt:lpstr>
      <vt:lpstr>CUDA Parallelization</vt:lpstr>
      <vt:lpstr>ECL-MST Performance Optimizations</vt:lpstr>
      <vt:lpstr>ECL-MST Performance Optimizations</vt:lpstr>
      <vt:lpstr>More Performance Optimizations</vt:lpstr>
      <vt:lpstr>Results</vt:lpstr>
      <vt:lpstr>Methodology</vt:lpstr>
      <vt:lpstr>Inputs</vt:lpstr>
      <vt:lpstr>System 1 Throughput </vt:lpstr>
      <vt:lpstr>System 2 Throughput</vt:lpstr>
      <vt:lpstr>Optimization Evaluation</vt:lpstr>
      <vt:lpstr>Summary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Floating-Point Data Compression at 75 Gb/s</dc:title>
  <dc:creator>Martin Burtscher</dc:creator>
  <cp:lastModifiedBy>Burtscher, Martin</cp:lastModifiedBy>
  <cp:revision>2154</cp:revision>
  <cp:lastPrinted>1601-01-01T00:00:00Z</cp:lastPrinted>
  <dcterms:created xsi:type="dcterms:W3CDTF">2004-05-06T20:27:51Z</dcterms:created>
  <dcterms:modified xsi:type="dcterms:W3CDTF">2023-11-19T19:50:22Z</dcterms:modified>
</cp:coreProperties>
</file>