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2" r:id="rId2"/>
    <p:sldId id="263" r:id="rId3"/>
    <p:sldId id="264" r:id="rId4"/>
    <p:sldId id="257" r:id="rId5"/>
    <p:sldId id="265" r:id="rId6"/>
    <p:sldId id="271" r:id="rId7"/>
    <p:sldId id="270" r:id="rId8"/>
    <p:sldId id="260" r:id="rId9"/>
    <p:sldId id="266" r:id="rId10"/>
    <p:sldId id="267" r:id="rId11"/>
    <p:sldId id="268" r:id="rId12"/>
    <p:sldId id="269" r:id="rId13"/>
  </p:sldIdLst>
  <p:sldSz cx="12192000" cy="6858000"/>
  <p:notesSz cx="6858000" cy="9144000"/>
  <p:embeddedFontLst>
    <p:embeddedFont>
      <p:font typeface="Roboto Condensed" panose="02000000000000000000" pitchFamily="2" charset="0"/>
      <p:regular r:id="rId14"/>
    </p:embeddedFont>
    <p:embeddedFont>
      <p:font typeface="Tahoma" panose="020B0604030504040204" pitchFamily="34" charset="0"/>
      <p:regular r:id="rId15"/>
      <p:bold r:id="rId16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5654"/>
    <a:srgbClr val="7F7F7F"/>
    <a:srgbClr val="969696"/>
    <a:srgbClr val="B9B9B9"/>
    <a:srgbClr val="005039"/>
    <a:srgbClr val="006045"/>
    <a:srgbClr val="009569"/>
    <a:srgbClr val="007A77"/>
    <a:srgbClr val="00A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C06628-1876-4B2C-ACD3-4B28B9143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6A8AEC-6AC5-482D-B761-8825E4ED4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273074-EAF2-480D-9B98-8F573B617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50EE-393B-42AA-B14D-8A6AA379FE51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1CA72C-5D78-4FE0-8D3C-BC1C4305B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B5C481-5D0B-459A-96EE-88CE20A9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625A-F5C3-4966-AF0F-79256F2B0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76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7D4C5A-7DEB-4D0C-A501-D7C68233A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DDF279-6A6B-48AE-A231-069AC72D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3E6B09-C02E-437F-8C2D-E7F946D3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50EE-393B-42AA-B14D-8A6AA379FE51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3B8875-2445-4270-BF9B-B110E6177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1C36FE-EFAE-4A35-B00D-E3FEF8F3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625A-F5C3-4966-AF0F-79256F2B0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2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BAC74E9-FA1B-41DD-8302-86EA3CC81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81463E-0F48-486A-9022-C7EFADE65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E4201C-F754-4780-85F7-9005915E2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50EE-393B-42AA-B14D-8A6AA379FE51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AF842D-6670-4D0B-8464-BE945438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AFFAD9-F4D4-496E-B37A-93BC5D64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625A-F5C3-4966-AF0F-79256F2B0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38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BDB5E4-05C6-464E-869A-103F47077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1B747F-1687-4EE1-AF05-D1FBCD315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452F8F-4A4C-463E-AA4E-B7D2F54A9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50EE-393B-42AA-B14D-8A6AA379FE51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DF8274-4B6F-402E-A371-E718511FC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61B123-0AA1-4441-BAA1-DD400EC1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625A-F5C3-4966-AF0F-79256F2B0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28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E74565-8D18-45F3-8CF1-03BB6744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A915D6-0D6B-47B0-8FF8-19931B7BF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7EECD7-9D14-4280-9823-EB8F3457D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50EE-393B-42AA-B14D-8A6AA379FE51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0B8082-E155-480C-BB97-F0CDB248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65AC4D-D166-4E59-8AC7-0E556DE2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625A-F5C3-4966-AF0F-79256F2B0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66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933F1-E891-470B-8FC8-C34DF857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51A122-8125-404C-B3C0-DA38627EB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4F01FD-8759-49F5-B6B1-E9832DED4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851097-0FA0-4B93-A512-878E2F08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50EE-393B-42AA-B14D-8A6AA379FE51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4B0B60-D4DC-44E0-B4E7-A1A7915E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BEA9E1-D051-4EE4-9F82-48D41E32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625A-F5C3-4966-AF0F-79256F2B0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84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57B05-12F7-407C-AE76-D11A45061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1AE4DA-F01A-4C5C-98ED-0A26D7CF5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7EBE6E-18CB-448B-A9AA-9219AE4E8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8C3B4EE-6F3E-419E-B34A-35AB8DF3D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ED4424E-9087-4609-B5BE-1C0BF7E57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F09416A-41E8-4651-8C83-875C144E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50EE-393B-42AA-B14D-8A6AA379FE51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C75F645-CBC3-4F13-9F87-63098AE5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532FD91-5A01-44E3-8E80-E18BA991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625A-F5C3-4966-AF0F-79256F2B0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2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31ED28-DA67-42FA-A525-F54420F0F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07869A-2F27-46D5-9FFF-90BA17615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50EE-393B-42AA-B14D-8A6AA379FE51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A46733-D9B9-4A58-A8FB-5D7F1714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63BD09-A390-451F-99A0-22B5C325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625A-F5C3-4966-AF0F-79256F2B0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86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027177-4B6B-45A8-B6B7-B1CEB160A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50EE-393B-42AA-B14D-8A6AA379FE51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BFE9ED2-62CF-4699-8FEC-221C209E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99E058-1014-45CC-B8AC-DA941310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625A-F5C3-4966-AF0F-79256F2B0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68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DE9D5-70EF-4672-983B-2C1662E1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03486B-BDEE-4208-AF89-B787D00BD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E3CC7C-2BF1-4FFB-93D9-8C956DE90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434127-0AFD-400C-8E34-8BD845B3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50EE-393B-42AA-B14D-8A6AA379FE51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F1FB46-D94B-4E08-88C5-285956DED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E3C939-4A4A-44E9-BF57-CAF2D51B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625A-F5C3-4966-AF0F-79256F2B0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35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B6AEE-78B9-409C-8EFC-F131EC9E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8EA295-C2C7-4553-814C-ECCF78F6F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38250F-9D50-4D49-AC67-831E4C471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E4F0D3-C2E5-45C2-A56F-FAFECA78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50EE-393B-42AA-B14D-8A6AA379FE51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D37DBA-631E-41D9-837D-D6C84FC8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0AE077-F452-41D1-90C3-AC14A0BBE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625A-F5C3-4966-AF0F-79256F2B0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13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EF9FF-9708-4FE3-A4BB-D15773C0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C45C13-064A-4291-BD46-8E1AD4326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F260FD-A48C-4A50-BC44-BB89772AD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950EE-393B-42AA-B14D-8A6AA379FE51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033675-17D1-408C-B49D-DD4F30613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DF3E02-04E4-4BA6-9963-AA0DBE241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9625A-F5C3-4966-AF0F-79256F2B0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51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A76FB33-9852-4A15-B240-454ECC42B452}"/>
              </a:ext>
            </a:extLst>
          </p:cNvPr>
          <p:cNvSpPr/>
          <p:nvPr/>
        </p:nvSpPr>
        <p:spPr>
          <a:xfrm>
            <a:off x="0" y="2219"/>
            <a:ext cx="12192000" cy="6858000"/>
          </a:xfrm>
          <a:prstGeom prst="rect">
            <a:avLst/>
          </a:prstGeom>
          <a:solidFill>
            <a:srgbClr val="005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904AE9-8697-46FA-94D3-366F454F9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363" y="3521388"/>
            <a:ext cx="2357538" cy="521574"/>
          </a:xfrm>
        </p:spPr>
        <p:txBody>
          <a:bodyPr>
            <a:normAutofit/>
          </a:bodyPr>
          <a:lstStyle/>
          <a:p>
            <a:pPr algn="l"/>
            <a:r>
              <a:rPr lang="ru-RU" sz="28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бизнес план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8A6145F2-5536-491A-83F4-7D953F4E7F31}"/>
              </a:ext>
            </a:extLst>
          </p:cNvPr>
          <p:cNvGrpSpPr/>
          <p:nvPr/>
        </p:nvGrpSpPr>
        <p:grpSpPr>
          <a:xfrm>
            <a:off x="911518" y="5002644"/>
            <a:ext cx="4450974" cy="1490645"/>
            <a:chOff x="653461" y="5141649"/>
            <a:chExt cx="4450974" cy="1490645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DD49F54C-A003-401D-9414-9BDE9695CCBF}"/>
                </a:ext>
              </a:extLst>
            </p:cNvPr>
            <p:cNvGrpSpPr/>
            <p:nvPr/>
          </p:nvGrpSpPr>
          <p:grpSpPr>
            <a:xfrm>
              <a:off x="2336363" y="5516580"/>
              <a:ext cx="2531158" cy="740782"/>
              <a:chOff x="2273916" y="5481767"/>
              <a:chExt cx="2531158" cy="740782"/>
            </a:xfrm>
          </p:grpSpPr>
          <p:sp>
            <p:nvSpPr>
              <p:cNvPr id="6" name="Подзаголовок 2">
                <a:extLst>
                  <a:ext uri="{FF2B5EF4-FFF2-40B4-BE49-F238E27FC236}">
                    <a16:creationId xmlns:a16="http://schemas.microsoft.com/office/drawing/2014/main" id="{E5D6725E-C48A-4F52-B982-64E0E6930F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73916" y="5852158"/>
                <a:ext cx="2531158" cy="37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ru-RU" dirty="0" err="1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Пиянзин</a:t>
                </a:r>
                <a:r>
                  <a:rPr lang="ru-RU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Никита</a:t>
                </a:r>
              </a:p>
            </p:txBody>
          </p:sp>
          <p:sp>
            <p:nvSpPr>
              <p:cNvPr id="7" name="Подзаголовок 2">
                <a:extLst>
                  <a:ext uri="{FF2B5EF4-FFF2-40B4-BE49-F238E27FC236}">
                    <a16:creationId xmlns:a16="http://schemas.microsoft.com/office/drawing/2014/main" id="{E6BE171C-64FC-4EBC-A9F1-40C2BC4070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73916" y="5481767"/>
                <a:ext cx="1232864" cy="37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ru-RU" b="1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Автор</a:t>
                </a:r>
              </a:p>
            </p:txBody>
          </p:sp>
        </p:grp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EB38B2B9-8369-4FBA-AD67-E4F8B2E662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78" t="3036" r="37456" b="40592"/>
            <a:stretch/>
          </p:blipFill>
          <p:spPr>
            <a:xfrm>
              <a:off x="878480" y="5291002"/>
              <a:ext cx="1232864" cy="1232864"/>
            </a:xfrm>
            <a:prstGeom prst="ellipse">
              <a:avLst/>
            </a:prstGeom>
          </p:spPr>
        </p:pic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FC75EF41-5163-4D13-B7F7-4A39353A75D4}"/>
                </a:ext>
              </a:extLst>
            </p:cNvPr>
            <p:cNvSpPr/>
            <p:nvPr/>
          </p:nvSpPr>
          <p:spPr>
            <a:xfrm>
              <a:off x="653461" y="5141649"/>
              <a:ext cx="4450974" cy="149064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C5AE5DB1-0792-4371-91FD-8D86A19785FC}"/>
              </a:ext>
            </a:extLst>
          </p:cNvPr>
          <p:cNvSpPr/>
          <p:nvPr/>
        </p:nvSpPr>
        <p:spPr>
          <a:xfrm>
            <a:off x="1001594" y="3467174"/>
            <a:ext cx="2493446" cy="52157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Подзаголовок 2">
            <a:extLst>
              <a:ext uri="{FF2B5EF4-FFF2-40B4-BE49-F238E27FC236}">
                <a16:creationId xmlns:a16="http://schemas.microsoft.com/office/drawing/2014/main" id="{9B2B7BDB-0DFF-41CB-B2EE-FBC1EB256C2C}"/>
              </a:ext>
            </a:extLst>
          </p:cNvPr>
          <p:cNvSpPr txBox="1">
            <a:spLocks/>
          </p:cNvSpPr>
          <p:nvPr/>
        </p:nvSpPr>
        <p:spPr>
          <a:xfrm>
            <a:off x="3831733" y="3495988"/>
            <a:ext cx="2357538" cy="521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патриотизм</a:t>
            </a: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D378CFA5-9C5D-40F8-A4F3-D104D88B1B19}"/>
              </a:ext>
            </a:extLst>
          </p:cNvPr>
          <p:cNvSpPr/>
          <p:nvPr/>
        </p:nvSpPr>
        <p:spPr>
          <a:xfrm>
            <a:off x="3753715" y="3484808"/>
            <a:ext cx="2435556" cy="52157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Подзаголовок 2">
            <a:extLst>
              <a:ext uri="{FF2B5EF4-FFF2-40B4-BE49-F238E27FC236}">
                <a16:creationId xmlns:a16="http://schemas.microsoft.com/office/drawing/2014/main" id="{E43E8D56-98FF-4D7B-90E0-BDEB006347B8}"/>
              </a:ext>
            </a:extLst>
          </p:cNvPr>
          <p:cNvSpPr txBox="1">
            <a:spLocks/>
          </p:cNvSpPr>
          <p:nvPr/>
        </p:nvSpPr>
        <p:spPr>
          <a:xfrm>
            <a:off x="6550103" y="3498652"/>
            <a:ext cx="3312735" cy="521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визуальная сага</a:t>
            </a: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14C5F3DF-A352-47E3-9DBE-2A43FCD198FA}"/>
              </a:ext>
            </a:extLst>
          </p:cNvPr>
          <p:cNvSpPr/>
          <p:nvPr/>
        </p:nvSpPr>
        <p:spPr>
          <a:xfrm>
            <a:off x="6447946" y="3490908"/>
            <a:ext cx="3312734" cy="52157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F1BD4448-8243-4C13-87A8-FEABDBB26577}"/>
              </a:ext>
            </a:extLst>
          </p:cNvPr>
          <p:cNvSpPr/>
          <p:nvPr/>
        </p:nvSpPr>
        <p:spPr>
          <a:xfrm>
            <a:off x="911518" y="1145719"/>
            <a:ext cx="9539947" cy="192139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E60EB-DE53-47E0-B27A-C1A347155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363" y="1037291"/>
            <a:ext cx="9753761" cy="1921398"/>
          </a:xfrm>
        </p:spPr>
        <p:txBody>
          <a:bodyPr>
            <a:normAutofit/>
          </a:bodyPr>
          <a:lstStyle/>
          <a:p>
            <a:pPr algn="l"/>
            <a:r>
              <a:rPr lang="ru-RU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НАСЛЕДНИКИ ГЕРОЕВ: </a:t>
            </a:r>
            <a:r>
              <a:rPr lang="ru-RU" sz="5400" b="1" dirty="0">
                <a:solidFill>
                  <a:srgbClr val="0056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ПУТЕШЕСТВИЕ БАРСИКА</a:t>
            </a:r>
          </a:p>
        </p:txBody>
      </p:sp>
    </p:spTree>
    <p:extLst>
      <p:ext uri="{BB962C8B-B14F-4D97-AF65-F5344CB8AC3E}">
        <p14:creationId xmlns:p14="http://schemas.microsoft.com/office/powerpoint/2010/main" val="2335707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D4BD685-F86F-44AD-88BB-C35210241A6C}"/>
              </a:ext>
            </a:extLst>
          </p:cNvPr>
          <p:cNvSpPr/>
          <p:nvPr/>
        </p:nvSpPr>
        <p:spPr>
          <a:xfrm>
            <a:off x="-259080" y="-243840"/>
            <a:ext cx="12740640" cy="7269480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EC833-9A6B-41F5-A7B8-D92EE127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AB13E44-1B41-4A05-9B66-33630D7765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914231"/>
              </p:ext>
            </p:extLst>
          </p:nvPr>
        </p:nvGraphicFramePr>
        <p:xfrm>
          <a:off x="681990" y="1690688"/>
          <a:ext cx="10828020" cy="3673328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5414010">
                  <a:extLst>
                    <a:ext uri="{9D8B030D-6E8A-4147-A177-3AD203B41FA5}">
                      <a16:colId xmlns:a16="http://schemas.microsoft.com/office/drawing/2014/main" val="2344805854"/>
                    </a:ext>
                  </a:extLst>
                </a:gridCol>
                <a:gridCol w="5414010">
                  <a:extLst>
                    <a:ext uri="{9D8B030D-6E8A-4147-A177-3AD203B41FA5}">
                      <a16:colId xmlns:a16="http://schemas.microsoft.com/office/drawing/2014/main" val="3216543605"/>
                    </a:ext>
                  </a:extLst>
                </a:gridCol>
              </a:tblGrid>
              <a:tr h="2183667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Ключевые ресурсы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356" marR="25356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Интеллектуальные: сценарии, иллюстрации, архивные материалы</a:t>
                      </a:r>
                      <a:br>
                        <a:rPr lang="ru-RU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Человеческие: художники, сценаристы, историки</a:t>
                      </a:r>
                      <a:br>
                        <a:rPr lang="ru-RU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Материальные: печатное оборудование, онлайн-платформа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356" marR="25356" marT="0" marB="0"/>
                </a:tc>
                <a:extLst>
                  <a:ext uri="{0D108BD9-81ED-4DB2-BD59-A6C34878D82A}">
                    <a16:rowId xmlns:a16="http://schemas.microsoft.com/office/drawing/2014/main" val="1787570022"/>
                  </a:ext>
                </a:extLst>
              </a:tr>
              <a:tr h="1489661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Каналы сбыта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356" marR="25356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Онлайн-продажа (сайт, маркетплейсы, соцсети)</a:t>
                      </a:r>
                      <a:br>
                        <a:rPr lang="ru-RU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Книжные магазины и музеи</a:t>
                      </a:r>
                      <a:br>
                        <a:rPr lang="ru-RU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Подписки и цифровые версии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356" marR="25356" marT="0" marB="0"/>
                </a:tc>
                <a:extLst>
                  <a:ext uri="{0D108BD9-81ED-4DB2-BD59-A6C34878D82A}">
                    <a16:rowId xmlns:a16="http://schemas.microsoft.com/office/drawing/2014/main" val="1567805343"/>
                  </a:ext>
                </a:extLst>
              </a:tr>
            </a:tbl>
          </a:graphicData>
        </a:graphic>
      </p:graphicFrame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4D485F19-73A6-4A84-A6CE-4A0D53A344F5}"/>
              </a:ext>
            </a:extLst>
          </p:cNvPr>
          <p:cNvGrpSpPr/>
          <p:nvPr/>
        </p:nvGrpSpPr>
        <p:grpSpPr>
          <a:xfrm>
            <a:off x="681990" y="463670"/>
            <a:ext cx="9539947" cy="709637"/>
            <a:chOff x="1143011" y="862255"/>
            <a:chExt cx="9539947" cy="709637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54F43A62-BC56-4D12-930C-7814281DB250}"/>
                </a:ext>
              </a:extLst>
            </p:cNvPr>
            <p:cNvSpPr/>
            <p:nvPr/>
          </p:nvSpPr>
          <p:spPr>
            <a:xfrm>
              <a:off x="1143011" y="862255"/>
              <a:ext cx="9539947" cy="709637"/>
            </a:xfrm>
            <a:prstGeom prst="roundRect">
              <a:avLst>
                <a:gd name="adj" fmla="val 26453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Подзаголовок 2">
              <a:extLst>
                <a:ext uri="{FF2B5EF4-FFF2-40B4-BE49-F238E27FC236}">
                  <a16:creationId xmlns:a16="http://schemas.microsoft.com/office/drawing/2014/main" id="{8E2B8B74-705C-453D-AE20-FD8DB637C11E}"/>
                </a:ext>
              </a:extLst>
            </p:cNvPr>
            <p:cNvSpPr txBox="1">
              <a:spLocks/>
            </p:cNvSpPr>
            <p:nvPr/>
          </p:nvSpPr>
          <p:spPr>
            <a:xfrm>
              <a:off x="1509042" y="945272"/>
              <a:ext cx="6782994" cy="53258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ru-RU" sz="3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Модель </a:t>
              </a:r>
              <a:r>
                <a:rPr lang="ru-RU" sz="36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Остервальдера</a:t>
              </a:r>
              <a:endPara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D21AC70E-11DA-4C14-A30D-36DAFCA24954}"/>
                </a:ext>
              </a:extLst>
            </p:cNvPr>
            <p:cNvGrpSpPr/>
            <p:nvPr/>
          </p:nvGrpSpPr>
          <p:grpSpPr>
            <a:xfrm>
              <a:off x="9868878" y="956286"/>
              <a:ext cx="521754" cy="521574"/>
              <a:chOff x="9795726" y="945272"/>
              <a:chExt cx="521754" cy="521574"/>
            </a:xfrm>
          </p:grpSpPr>
          <p:sp>
            <p:nvSpPr>
              <p:cNvPr id="9" name="Овал 8">
                <a:extLst>
                  <a:ext uri="{FF2B5EF4-FFF2-40B4-BE49-F238E27FC236}">
                    <a16:creationId xmlns:a16="http://schemas.microsoft.com/office/drawing/2014/main" id="{88323CC1-64CB-4CB3-8F91-6816130FE0CC}"/>
                  </a:ext>
                </a:extLst>
              </p:cNvPr>
              <p:cNvSpPr/>
              <p:nvPr/>
            </p:nvSpPr>
            <p:spPr>
              <a:xfrm>
                <a:off x="9795726" y="945272"/>
                <a:ext cx="384594" cy="38459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0" name="Прямая соединительная линия 9">
                <a:extLst>
                  <a:ext uri="{FF2B5EF4-FFF2-40B4-BE49-F238E27FC236}">
                    <a16:creationId xmlns:a16="http://schemas.microsoft.com/office/drawing/2014/main" id="{2F7900EF-C455-4D16-9C68-D8BA6E3637A4}"/>
                  </a:ext>
                </a:extLst>
              </p:cNvPr>
              <p:cNvCxnSpPr>
                <a:cxnSpLocks/>
                <a:stCxn id="9" idx="5"/>
              </p:cNvCxnSpPr>
              <p:nvPr/>
            </p:nvCxnSpPr>
            <p:spPr>
              <a:xfrm>
                <a:off x="10123998" y="1273544"/>
                <a:ext cx="193482" cy="1933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18157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DC38F54-FEA9-4AE6-90A4-895E26CD0F87}"/>
              </a:ext>
            </a:extLst>
          </p:cNvPr>
          <p:cNvSpPr/>
          <p:nvPr/>
        </p:nvSpPr>
        <p:spPr>
          <a:xfrm>
            <a:off x="-259080" y="-243840"/>
            <a:ext cx="12740640" cy="7269480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5601F79-0FEE-4E42-9088-7A95E74096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84371"/>
              </p:ext>
            </p:extLst>
          </p:nvPr>
        </p:nvGraphicFramePr>
        <p:xfrm>
          <a:off x="838200" y="1825625"/>
          <a:ext cx="10828020" cy="3868617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5414010">
                  <a:extLst>
                    <a:ext uri="{9D8B030D-6E8A-4147-A177-3AD203B41FA5}">
                      <a16:colId xmlns:a16="http://schemas.microsoft.com/office/drawing/2014/main" val="594368852"/>
                    </a:ext>
                  </a:extLst>
                </a:gridCol>
                <a:gridCol w="5414010">
                  <a:extLst>
                    <a:ext uri="{9D8B030D-6E8A-4147-A177-3AD203B41FA5}">
                      <a16:colId xmlns:a16="http://schemas.microsoft.com/office/drawing/2014/main" val="4093072020"/>
                    </a:ext>
                  </a:extLst>
                </a:gridCol>
              </a:tblGrid>
              <a:tr h="1852246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2400" dirty="0">
                          <a:effectLst/>
                        </a:rPr>
                        <a:t>Структура издержек</a:t>
                      </a:r>
                      <a:endParaRPr lang="ru-RU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56" marR="25356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2400" dirty="0">
                          <a:effectLst/>
                        </a:rPr>
                        <a:t>- Производство (зарплаты художников, сценаристов)</a:t>
                      </a:r>
                      <a:br>
                        <a:rPr lang="ru-RU" sz="2400" dirty="0">
                          <a:effectLst/>
                        </a:rPr>
                      </a:br>
                      <a:r>
                        <a:rPr lang="ru-RU" sz="2400" dirty="0">
                          <a:effectLst/>
                        </a:rPr>
                        <a:t>- Печать и логистика</a:t>
                      </a:r>
                      <a:br>
                        <a:rPr lang="ru-RU" sz="2400" dirty="0">
                          <a:effectLst/>
                        </a:rPr>
                      </a:br>
                      <a:r>
                        <a:rPr lang="ru-RU" sz="2400" dirty="0">
                          <a:effectLst/>
                        </a:rPr>
                        <a:t>- Маркетинг и продвижение</a:t>
                      </a:r>
                      <a:br>
                        <a:rPr lang="ru-RU" sz="2400" dirty="0">
                          <a:effectLst/>
                        </a:rPr>
                      </a:br>
                      <a:r>
                        <a:rPr lang="ru-RU" sz="2400" dirty="0">
                          <a:effectLst/>
                        </a:rPr>
                        <a:t>- Техническое обслуживание сайта</a:t>
                      </a:r>
                      <a:endParaRPr lang="ru-RU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56" marR="25356" marT="0" marB="0"/>
                </a:tc>
                <a:extLst>
                  <a:ext uri="{0D108BD9-81ED-4DB2-BD59-A6C34878D82A}">
                    <a16:rowId xmlns:a16="http://schemas.microsoft.com/office/drawing/2014/main" val="239748249"/>
                  </a:ext>
                </a:extLst>
              </a:tr>
              <a:tr h="2016371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2400">
                          <a:effectLst/>
                        </a:rPr>
                        <a:t>Потоки доходов</a:t>
                      </a:r>
                      <a:endParaRPr lang="ru-RU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56" marR="25356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2400" dirty="0">
                          <a:effectLst/>
                        </a:rPr>
                        <a:t>- Продажа комиксов (бумажных и цифровых)</a:t>
                      </a:r>
                      <a:br>
                        <a:rPr lang="ru-RU" sz="2400" dirty="0">
                          <a:effectLst/>
                        </a:rPr>
                      </a:br>
                      <a:r>
                        <a:rPr lang="ru-RU" sz="2400" dirty="0">
                          <a:effectLst/>
                        </a:rPr>
                        <a:t>- Подписка на серию комиксов</a:t>
                      </a:r>
                      <a:br>
                        <a:rPr lang="ru-RU" sz="2400" dirty="0">
                          <a:effectLst/>
                        </a:rPr>
                      </a:br>
                      <a:r>
                        <a:rPr lang="ru-RU" sz="2400" dirty="0">
                          <a:effectLst/>
                        </a:rPr>
                        <a:t>- Сувенирная продукция</a:t>
                      </a:r>
                      <a:br>
                        <a:rPr lang="ru-RU" sz="2400" dirty="0">
                          <a:effectLst/>
                        </a:rPr>
                      </a:br>
                      <a:r>
                        <a:rPr lang="ru-RU" sz="2400" dirty="0">
                          <a:effectLst/>
                        </a:rPr>
                        <a:t>- Гранты и госзаказы</a:t>
                      </a:r>
                      <a:endParaRPr lang="ru-RU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56" marR="25356" marT="0" marB="0"/>
                </a:tc>
                <a:extLst>
                  <a:ext uri="{0D108BD9-81ED-4DB2-BD59-A6C34878D82A}">
                    <a16:rowId xmlns:a16="http://schemas.microsoft.com/office/drawing/2014/main" val="2343867250"/>
                  </a:ext>
                </a:extLst>
              </a:tr>
            </a:tbl>
          </a:graphicData>
        </a:graphic>
      </p:graphicFrame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9F3D030D-B174-4B2D-A04D-969F6D853889}"/>
              </a:ext>
            </a:extLst>
          </p:cNvPr>
          <p:cNvGrpSpPr/>
          <p:nvPr/>
        </p:nvGrpSpPr>
        <p:grpSpPr>
          <a:xfrm>
            <a:off x="681990" y="463670"/>
            <a:ext cx="9539947" cy="709637"/>
            <a:chOff x="1143011" y="862255"/>
            <a:chExt cx="9539947" cy="709637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92F9ADD1-DED7-4564-9B15-113B11AACFBA}"/>
                </a:ext>
              </a:extLst>
            </p:cNvPr>
            <p:cNvSpPr/>
            <p:nvPr/>
          </p:nvSpPr>
          <p:spPr>
            <a:xfrm>
              <a:off x="1143011" y="862255"/>
              <a:ext cx="9539947" cy="709637"/>
            </a:xfrm>
            <a:prstGeom prst="roundRect">
              <a:avLst>
                <a:gd name="adj" fmla="val 26453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Подзаголовок 2">
              <a:extLst>
                <a:ext uri="{FF2B5EF4-FFF2-40B4-BE49-F238E27FC236}">
                  <a16:creationId xmlns:a16="http://schemas.microsoft.com/office/drawing/2014/main" id="{847F1DFE-DFCB-4C47-83B8-CBDF481AF3B4}"/>
                </a:ext>
              </a:extLst>
            </p:cNvPr>
            <p:cNvSpPr txBox="1">
              <a:spLocks/>
            </p:cNvSpPr>
            <p:nvPr/>
          </p:nvSpPr>
          <p:spPr>
            <a:xfrm>
              <a:off x="1509042" y="945272"/>
              <a:ext cx="6782994" cy="53258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ru-RU" sz="3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Модель </a:t>
              </a:r>
              <a:r>
                <a:rPr lang="ru-RU" sz="36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Остервальдера</a:t>
              </a:r>
              <a:endPara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B74CACB8-5BDB-433E-86D2-61E3B423AA03}"/>
                </a:ext>
              </a:extLst>
            </p:cNvPr>
            <p:cNvGrpSpPr/>
            <p:nvPr/>
          </p:nvGrpSpPr>
          <p:grpSpPr>
            <a:xfrm>
              <a:off x="9868878" y="956286"/>
              <a:ext cx="521754" cy="521574"/>
              <a:chOff x="9795726" y="945272"/>
              <a:chExt cx="521754" cy="521574"/>
            </a:xfrm>
          </p:grpSpPr>
          <p:sp>
            <p:nvSpPr>
              <p:cNvPr id="9" name="Овал 8">
                <a:extLst>
                  <a:ext uri="{FF2B5EF4-FFF2-40B4-BE49-F238E27FC236}">
                    <a16:creationId xmlns:a16="http://schemas.microsoft.com/office/drawing/2014/main" id="{2959881E-4E1A-4B9E-AB10-7DF23034B0E2}"/>
                  </a:ext>
                </a:extLst>
              </p:cNvPr>
              <p:cNvSpPr/>
              <p:nvPr/>
            </p:nvSpPr>
            <p:spPr>
              <a:xfrm>
                <a:off x="9795726" y="945272"/>
                <a:ext cx="384594" cy="384594"/>
              </a:xfrm>
              <a:prstGeom prst="ellipse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0" name="Прямая соединительная линия 9">
                <a:extLst>
                  <a:ext uri="{FF2B5EF4-FFF2-40B4-BE49-F238E27FC236}">
                    <a16:creationId xmlns:a16="http://schemas.microsoft.com/office/drawing/2014/main" id="{7529C820-B92D-4F4F-88C3-47C5736EB6FF}"/>
                  </a:ext>
                </a:extLst>
              </p:cNvPr>
              <p:cNvCxnSpPr>
                <a:cxnSpLocks/>
                <a:stCxn id="9" idx="5"/>
              </p:cNvCxnSpPr>
              <p:nvPr/>
            </p:nvCxnSpPr>
            <p:spPr>
              <a:xfrm>
                <a:off x="10123998" y="1273544"/>
                <a:ext cx="193482" cy="193302"/>
              </a:xfrm>
              <a:prstGeom prst="line">
                <a:avLst/>
              </a:prstGeom>
              <a:ln w="38100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1383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A76FB33-9852-4A15-B240-454ECC42B452}"/>
              </a:ext>
            </a:extLst>
          </p:cNvPr>
          <p:cNvSpPr/>
          <p:nvPr/>
        </p:nvSpPr>
        <p:spPr>
          <a:xfrm>
            <a:off x="0" y="2219"/>
            <a:ext cx="12192000" cy="6858000"/>
          </a:xfrm>
          <a:prstGeom prst="rect">
            <a:avLst/>
          </a:prstGeom>
          <a:solidFill>
            <a:srgbClr val="005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904AE9-8697-46FA-94D3-366F454F9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2083" y="4505053"/>
            <a:ext cx="2357538" cy="521574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Telegram </a:t>
            </a:r>
            <a:endParaRPr lang="ru-RU" sz="2800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8A6145F2-5536-491A-83F4-7D953F4E7F31}"/>
              </a:ext>
            </a:extLst>
          </p:cNvPr>
          <p:cNvGrpSpPr/>
          <p:nvPr/>
        </p:nvGrpSpPr>
        <p:grpSpPr>
          <a:xfrm>
            <a:off x="911518" y="5214092"/>
            <a:ext cx="4450974" cy="1490645"/>
            <a:chOff x="653461" y="5141649"/>
            <a:chExt cx="4450974" cy="1490645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DD49F54C-A003-401D-9414-9BDE9695CCBF}"/>
                </a:ext>
              </a:extLst>
            </p:cNvPr>
            <p:cNvGrpSpPr/>
            <p:nvPr/>
          </p:nvGrpSpPr>
          <p:grpSpPr>
            <a:xfrm>
              <a:off x="2336363" y="5516580"/>
              <a:ext cx="2531158" cy="740782"/>
              <a:chOff x="2273916" y="5481767"/>
              <a:chExt cx="2531158" cy="740782"/>
            </a:xfrm>
          </p:grpSpPr>
          <p:sp>
            <p:nvSpPr>
              <p:cNvPr id="6" name="Подзаголовок 2">
                <a:extLst>
                  <a:ext uri="{FF2B5EF4-FFF2-40B4-BE49-F238E27FC236}">
                    <a16:creationId xmlns:a16="http://schemas.microsoft.com/office/drawing/2014/main" id="{E5D6725E-C48A-4F52-B982-64E0E6930F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73916" y="5852158"/>
                <a:ext cx="2531158" cy="37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ru-RU" dirty="0" err="1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Пиянзин</a:t>
                </a:r>
                <a:r>
                  <a:rPr lang="ru-RU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Никита</a:t>
                </a:r>
              </a:p>
            </p:txBody>
          </p:sp>
          <p:sp>
            <p:nvSpPr>
              <p:cNvPr id="7" name="Подзаголовок 2">
                <a:extLst>
                  <a:ext uri="{FF2B5EF4-FFF2-40B4-BE49-F238E27FC236}">
                    <a16:creationId xmlns:a16="http://schemas.microsoft.com/office/drawing/2014/main" id="{E6BE171C-64FC-4EBC-A9F1-40C2BC4070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73916" y="5481767"/>
                <a:ext cx="1232864" cy="37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ru-RU" b="1" dirty="0">
                    <a:solidFill>
                      <a:schemeClr val="bg1">
                        <a:lumMod val="8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Автор</a:t>
                </a:r>
              </a:p>
            </p:txBody>
          </p:sp>
        </p:grp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EB38B2B9-8369-4FBA-AD67-E4F8B2E662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78" t="3036" r="37456" b="40592"/>
            <a:stretch/>
          </p:blipFill>
          <p:spPr>
            <a:xfrm>
              <a:off x="878480" y="5291002"/>
              <a:ext cx="1232864" cy="1232864"/>
            </a:xfrm>
            <a:prstGeom prst="ellipse">
              <a:avLst/>
            </a:prstGeom>
          </p:spPr>
        </p:pic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FC75EF41-5163-4D13-B7F7-4A39353A75D4}"/>
                </a:ext>
              </a:extLst>
            </p:cNvPr>
            <p:cNvSpPr/>
            <p:nvPr/>
          </p:nvSpPr>
          <p:spPr>
            <a:xfrm>
              <a:off x="653461" y="5141649"/>
              <a:ext cx="4450974" cy="149064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C5AE5DB1-0792-4371-91FD-8D86A19785FC}"/>
              </a:ext>
            </a:extLst>
          </p:cNvPr>
          <p:cNvSpPr/>
          <p:nvPr/>
        </p:nvSpPr>
        <p:spPr>
          <a:xfrm>
            <a:off x="911518" y="2191506"/>
            <a:ext cx="4065399" cy="286066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Подзаголовок 2">
            <a:extLst>
              <a:ext uri="{FF2B5EF4-FFF2-40B4-BE49-F238E27FC236}">
                <a16:creationId xmlns:a16="http://schemas.microsoft.com/office/drawing/2014/main" id="{9B2B7BDB-0DFF-41CB-B2EE-FBC1EB256C2C}"/>
              </a:ext>
            </a:extLst>
          </p:cNvPr>
          <p:cNvSpPr txBox="1">
            <a:spLocks/>
          </p:cNvSpPr>
          <p:nvPr/>
        </p:nvSpPr>
        <p:spPr>
          <a:xfrm>
            <a:off x="6776149" y="4441238"/>
            <a:ext cx="2357538" cy="521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ВКонтакте</a:t>
            </a:r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F1BD4448-8243-4C13-87A8-FEABDBB26577}"/>
              </a:ext>
            </a:extLst>
          </p:cNvPr>
          <p:cNvSpPr/>
          <p:nvPr/>
        </p:nvSpPr>
        <p:spPr>
          <a:xfrm>
            <a:off x="911518" y="642629"/>
            <a:ext cx="10755763" cy="123557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E60EB-DE53-47E0-B27A-C1A347155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2389" y="891313"/>
            <a:ext cx="9461949" cy="824969"/>
          </a:xfrm>
        </p:spPr>
        <p:txBody>
          <a:bodyPr>
            <a:normAutofit fontScale="90000"/>
          </a:bodyPr>
          <a:lstStyle/>
          <a:p>
            <a:pPr algn="l"/>
            <a:r>
              <a:rPr lang="ru-RU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Контакты</a:t>
            </a:r>
            <a:endParaRPr lang="ru-RU" sz="5400" b="1" dirty="0">
              <a:solidFill>
                <a:srgbClr val="00565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FE9A30CB-9B84-413A-A5B6-60AEDF706D33}"/>
              </a:ext>
            </a:extLst>
          </p:cNvPr>
          <p:cNvGrpSpPr/>
          <p:nvPr/>
        </p:nvGrpSpPr>
        <p:grpSpPr>
          <a:xfrm>
            <a:off x="10137086" y="800100"/>
            <a:ext cx="902889" cy="992186"/>
            <a:chOff x="10137076" y="878958"/>
            <a:chExt cx="862649" cy="911015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79CB5C7-D6B9-406F-A584-FF72033947E5}"/>
                </a:ext>
              </a:extLst>
            </p:cNvPr>
            <p:cNvSpPr/>
            <p:nvPr/>
          </p:nvSpPr>
          <p:spPr>
            <a:xfrm>
              <a:off x="10137076" y="878958"/>
              <a:ext cx="656956" cy="6298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D59B24CC-816A-4D5D-B2CE-E1061E3459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51017" y="1441589"/>
              <a:ext cx="348708" cy="3483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3CF61D9-FDD4-4777-869E-2F05392BA2F1}"/>
              </a:ext>
            </a:extLst>
          </p:cNvPr>
          <p:cNvSpPr/>
          <p:nvPr/>
        </p:nvSpPr>
        <p:spPr>
          <a:xfrm>
            <a:off x="5644122" y="2191506"/>
            <a:ext cx="4065399" cy="283512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09B1E34-14FD-4FC1-8210-AC94A3FD6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149" y="2436053"/>
            <a:ext cx="1933159" cy="193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56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A76FB33-9852-4A15-B240-454ECC42B4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Подзаголовок 2">
            <a:extLst>
              <a:ext uri="{FF2B5EF4-FFF2-40B4-BE49-F238E27FC236}">
                <a16:creationId xmlns:a16="http://schemas.microsoft.com/office/drawing/2014/main" id="{E43E8D56-98FF-4D7B-90E0-BDEB006347B8}"/>
              </a:ext>
            </a:extLst>
          </p:cNvPr>
          <p:cNvSpPr txBox="1">
            <a:spLocks/>
          </p:cNvSpPr>
          <p:nvPr/>
        </p:nvSpPr>
        <p:spPr>
          <a:xfrm>
            <a:off x="1110534" y="1756710"/>
            <a:ext cx="10352263" cy="2428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0215" algn="l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генерации бизнес-идеи я использовал «Ловушку для идей», записывая все приходящие мне идеи в течении недели в блокнот, затем, используя метод «Мозговой штурм», довел количество бизнес-идей до 7. После этого протестировал их методом «Шесть шляп», я остановился на идее создания комикса «Наследники Героев», так как данный продукт сочетает в себе уникальный контент и удобство в использовании. </a:t>
            </a: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14C5F3DF-A352-47E3-9DBE-2A43FCD198FA}"/>
              </a:ext>
            </a:extLst>
          </p:cNvPr>
          <p:cNvSpPr/>
          <p:nvPr/>
        </p:nvSpPr>
        <p:spPr>
          <a:xfrm>
            <a:off x="579120" y="462987"/>
            <a:ext cx="11169184" cy="7002684"/>
          </a:xfrm>
          <a:prstGeom prst="roundRect">
            <a:avLst>
              <a:gd name="adj" fmla="val 5562"/>
            </a:avLst>
          </a:prstGeom>
          <a:noFill/>
          <a:ln w="28575">
            <a:solidFill>
              <a:srgbClr val="0056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7765B7B5-BA27-45F7-97BF-C7596F1CB88F}"/>
              </a:ext>
            </a:extLst>
          </p:cNvPr>
          <p:cNvGrpSpPr/>
          <p:nvPr/>
        </p:nvGrpSpPr>
        <p:grpSpPr>
          <a:xfrm>
            <a:off x="1143011" y="5388074"/>
            <a:ext cx="4146619" cy="1215342"/>
            <a:chOff x="653461" y="5374320"/>
            <a:chExt cx="4146619" cy="1238491"/>
          </a:xfrm>
        </p:grpSpPr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2AA22057-5BBA-4EEF-8871-6F53D22E234A}"/>
                </a:ext>
              </a:extLst>
            </p:cNvPr>
            <p:cNvGrpSpPr/>
            <p:nvPr/>
          </p:nvGrpSpPr>
          <p:grpSpPr>
            <a:xfrm>
              <a:off x="2077862" y="5623174"/>
              <a:ext cx="2531158" cy="740782"/>
              <a:chOff x="2015415" y="5588361"/>
              <a:chExt cx="2531158" cy="740782"/>
            </a:xfrm>
          </p:grpSpPr>
          <p:sp>
            <p:nvSpPr>
              <p:cNvPr id="25" name="Подзаголовок 2">
                <a:extLst>
                  <a:ext uri="{FF2B5EF4-FFF2-40B4-BE49-F238E27FC236}">
                    <a16:creationId xmlns:a16="http://schemas.microsoft.com/office/drawing/2014/main" id="{CD8735C9-8415-4728-BABB-DA54231612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5415" y="5958752"/>
                <a:ext cx="2531158" cy="37039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ru-RU" dirty="0" err="1">
                    <a:solidFill>
                      <a:srgbClr val="00808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Пиянзин</a:t>
                </a:r>
                <a:r>
                  <a:rPr lang="ru-RU" dirty="0">
                    <a:solidFill>
                      <a:srgbClr val="00808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Никита</a:t>
                </a:r>
              </a:p>
            </p:txBody>
          </p:sp>
          <p:sp>
            <p:nvSpPr>
              <p:cNvPr id="26" name="Подзаголовок 2">
                <a:extLst>
                  <a:ext uri="{FF2B5EF4-FFF2-40B4-BE49-F238E27FC236}">
                    <a16:creationId xmlns:a16="http://schemas.microsoft.com/office/drawing/2014/main" id="{E2A0A790-903A-40BB-B779-0A7C6B53A7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5415" y="5588361"/>
                <a:ext cx="1232864" cy="37039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ru-RU" b="1" dirty="0">
                    <a:solidFill>
                      <a:srgbClr val="00808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Автор</a:t>
                </a:r>
              </a:p>
            </p:txBody>
          </p:sp>
        </p:grpSp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FA0C3B89-2030-4421-8583-D112CCBF45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78" t="3036" r="37456" b="40592"/>
            <a:stretch/>
          </p:blipFill>
          <p:spPr>
            <a:xfrm>
              <a:off x="878481" y="5515543"/>
              <a:ext cx="1008322" cy="1008322"/>
            </a:xfrm>
            <a:prstGeom prst="ellipse">
              <a:avLst/>
            </a:prstGeom>
          </p:spPr>
        </p:pic>
        <p:sp>
          <p:nvSpPr>
            <p:cNvPr id="24" name="Прямоугольник: скругленные углы 23">
              <a:extLst>
                <a:ext uri="{FF2B5EF4-FFF2-40B4-BE49-F238E27FC236}">
                  <a16:creationId xmlns:a16="http://schemas.microsoft.com/office/drawing/2014/main" id="{ACEACEA0-FBAD-49A7-A7C6-01C164EECBA4}"/>
                </a:ext>
              </a:extLst>
            </p:cNvPr>
            <p:cNvSpPr/>
            <p:nvPr/>
          </p:nvSpPr>
          <p:spPr>
            <a:xfrm>
              <a:off x="653461" y="5374320"/>
              <a:ext cx="4146619" cy="1238491"/>
            </a:xfrm>
            <a:prstGeom prst="roundRect">
              <a:avLst/>
            </a:prstGeom>
            <a:noFill/>
            <a:ln w="19050"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709331AA-09CF-472F-A765-135963F45762}"/>
              </a:ext>
            </a:extLst>
          </p:cNvPr>
          <p:cNvGrpSpPr/>
          <p:nvPr/>
        </p:nvGrpSpPr>
        <p:grpSpPr>
          <a:xfrm>
            <a:off x="1143011" y="862255"/>
            <a:ext cx="9539947" cy="709637"/>
            <a:chOff x="1143011" y="862255"/>
            <a:chExt cx="9539947" cy="709637"/>
          </a:xfrm>
        </p:grpSpPr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F1BD4448-8243-4C13-87A8-FEABDBB26577}"/>
                </a:ext>
              </a:extLst>
            </p:cNvPr>
            <p:cNvSpPr/>
            <p:nvPr/>
          </p:nvSpPr>
          <p:spPr>
            <a:xfrm>
              <a:off x="1143011" y="862255"/>
              <a:ext cx="9539947" cy="709637"/>
            </a:xfrm>
            <a:prstGeom prst="roundRect">
              <a:avLst>
                <a:gd name="adj" fmla="val 26453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Подзаголовок 2">
              <a:extLst>
                <a:ext uri="{FF2B5EF4-FFF2-40B4-BE49-F238E27FC236}">
                  <a16:creationId xmlns:a16="http://schemas.microsoft.com/office/drawing/2014/main" id="{B2D93606-B691-49FB-AF57-FF3E065DF192}"/>
                </a:ext>
              </a:extLst>
            </p:cNvPr>
            <p:cNvSpPr txBox="1">
              <a:spLocks/>
            </p:cNvSpPr>
            <p:nvPr/>
          </p:nvSpPr>
          <p:spPr>
            <a:xfrm>
              <a:off x="1509042" y="945272"/>
              <a:ext cx="5278438" cy="52157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ru-RU" sz="3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Как пришла идея?</a:t>
              </a:r>
            </a:p>
          </p:txBody>
        </p:sp>
        <p:grpSp>
          <p:nvGrpSpPr>
            <p:cNvPr id="28" name="Группа 27">
              <a:extLst>
                <a:ext uri="{FF2B5EF4-FFF2-40B4-BE49-F238E27FC236}">
                  <a16:creationId xmlns:a16="http://schemas.microsoft.com/office/drawing/2014/main" id="{BAC7992E-3A49-4B58-9AF1-C26E0E82B1F6}"/>
                </a:ext>
              </a:extLst>
            </p:cNvPr>
            <p:cNvGrpSpPr/>
            <p:nvPr/>
          </p:nvGrpSpPr>
          <p:grpSpPr>
            <a:xfrm>
              <a:off x="9868878" y="956286"/>
              <a:ext cx="521754" cy="521574"/>
              <a:chOff x="9795726" y="945272"/>
              <a:chExt cx="521754" cy="521574"/>
            </a:xfrm>
          </p:grpSpPr>
          <p:sp>
            <p:nvSpPr>
              <p:cNvPr id="15" name="Овал 14">
                <a:extLst>
                  <a:ext uri="{FF2B5EF4-FFF2-40B4-BE49-F238E27FC236}">
                    <a16:creationId xmlns:a16="http://schemas.microsoft.com/office/drawing/2014/main" id="{4F519968-80AA-41C2-A9BE-D712B855D327}"/>
                  </a:ext>
                </a:extLst>
              </p:cNvPr>
              <p:cNvSpPr/>
              <p:nvPr/>
            </p:nvSpPr>
            <p:spPr>
              <a:xfrm>
                <a:off x="9795726" y="945272"/>
                <a:ext cx="384594" cy="38459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cxnSp>
            <p:nvCxnSpPr>
              <p:cNvPr id="17" name="Прямая соединительная линия 16">
                <a:extLst>
                  <a:ext uri="{FF2B5EF4-FFF2-40B4-BE49-F238E27FC236}">
                    <a16:creationId xmlns:a16="http://schemas.microsoft.com/office/drawing/2014/main" id="{E7A42B5D-BC42-422B-B3BF-597E15EEDDB8}"/>
                  </a:ext>
                </a:extLst>
              </p:cNvPr>
              <p:cNvCxnSpPr>
                <a:cxnSpLocks/>
                <a:stCxn id="15" idx="5"/>
              </p:cNvCxnSpPr>
              <p:nvPr/>
            </p:nvCxnSpPr>
            <p:spPr>
              <a:xfrm>
                <a:off x="10123998" y="1273544"/>
                <a:ext cx="193482" cy="1933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9F672BA-8D07-4DE0-AA41-00C57AA8F3F9}"/>
              </a:ext>
            </a:extLst>
          </p:cNvPr>
          <p:cNvSpPr txBox="1"/>
          <p:nvPr/>
        </p:nvSpPr>
        <p:spPr>
          <a:xfrm>
            <a:off x="5393802" y="4440145"/>
            <a:ext cx="635450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ru-RU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Название бизнес-проекта выбрано исходя из бизнес-концепции идеи: «Наследники Героев», «Наследники» – связь с молодежью, «Героев» – напоминание о героизме дедов, прадедов</a:t>
            </a:r>
            <a:endParaRPr lang="ru-RU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68993E69-F0C2-4047-B9B7-74210239E3CA}"/>
              </a:ext>
            </a:extLst>
          </p:cNvPr>
          <p:cNvSpPr/>
          <p:nvPr/>
        </p:nvSpPr>
        <p:spPr>
          <a:xfrm>
            <a:off x="12516091" y="862255"/>
            <a:ext cx="9539947" cy="709637"/>
          </a:xfrm>
          <a:prstGeom prst="roundRect">
            <a:avLst>
              <a:gd name="adj" fmla="val 26453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Подзаголовок 2">
            <a:extLst>
              <a:ext uri="{FF2B5EF4-FFF2-40B4-BE49-F238E27FC236}">
                <a16:creationId xmlns:a16="http://schemas.microsoft.com/office/drawing/2014/main" id="{E5B42419-B928-48CC-ABCF-4E5CFCA7997A}"/>
              </a:ext>
            </a:extLst>
          </p:cNvPr>
          <p:cNvSpPr txBox="1">
            <a:spLocks/>
          </p:cNvSpPr>
          <p:nvPr/>
        </p:nvSpPr>
        <p:spPr>
          <a:xfrm>
            <a:off x="12882122" y="945272"/>
            <a:ext cx="5278438" cy="521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Кто главный герой?</a:t>
            </a:r>
          </a:p>
        </p:txBody>
      </p: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C9040998-F8AD-4849-ADF5-270485E12420}"/>
              </a:ext>
            </a:extLst>
          </p:cNvPr>
          <p:cNvGrpSpPr/>
          <p:nvPr/>
        </p:nvGrpSpPr>
        <p:grpSpPr>
          <a:xfrm>
            <a:off x="21241958" y="956286"/>
            <a:ext cx="521754" cy="521574"/>
            <a:chOff x="9795726" y="945272"/>
            <a:chExt cx="521754" cy="521574"/>
          </a:xfrm>
        </p:grpSpPr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381DB951-7C9D-41E2-BE2D-17388D305B9F}"/>
                </a:ext>
              </a:extLst>
            </p:cNvPr>
            <p:cNvSpPr/>
            <p:nvPr/>
          </p:nvSpPr>
          <p:spPr>
            <a:xfrm>
              <a:off x="9795726" y="945272"/>
              <a:ext cx="384594" cy="384594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6F929DCF-B83D-4CAC-B5F3-9F19F0313B55}"/>
                </a:ext>
              </a:extLst>
            </p:cNvPr>
            <p:cNvCxnSpPr>
              <a:cxnSpLocks/>
              <a:stCxn id="46" idx="5"/>
            </p:cNvCxnSpPr>
            <p:nvPr/>
          </p:nvCxnSpPr>
          <p:spPr>
            <a:xfrm>
              <a:off x="10123998" y="1273544"/>
              <a:ext cx="193482" cy="193302"/>
            </a:xfrm>
            <a:prstGeom prst="line">
              <a:avLst/>
            </a:prstGeom>
            <a:ln w="381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ECAD605C-279E-4B70-BFC3-DDA097D1D1CF}"/>
              </a:ext>
            </a:extLst>
          </p:cNvPr>
          <p:cNvGrpSpPr/>
          <p:nvPr/>
        </p:nvGrpSpPr>
        <p:grpSpPr>
          <a:xfrm>
            <a:off x="1110534" y="7650488"/>
            <a:ext cx="4148137" cy="1215342"/>
            <a:chOff x="1143011" y="5385995"/>
            <a:chExt cx="4148137" cy="1215342"/>
          </a:xfrm>
        </p:grpSpPr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245257AA-90F8-442E-BF5F-B1EC54AD5096}"/>
                </a:ext>
              </a:extLst>
            </p:cNvPr>
            <p:cNvGrpSpPr/>
            <p:nvPr/>
          </p:nvGrpSpPr>
          <p:grpSpPr>
            <a:xfrm>
              <a:off x="1143011" y="5385995"/>
              <a:ext cx="4148137" cy="1215342"/>
              <a:chOff x="653461" y="5372201"/>
              <a:chExt cx="4148137" cy="1238491"/>
            </a:xfrm>
          </p:grpSpPr>
          <p:grpSp>
            <p:nvGrpSpPr>
              <p:cNvPr id="65" name="Группа 64">
                <a:extLst>
                  <a:ext uri="{FF2B5EF4-FFF2-40B4-BE49-F238E27FC236}">
                    <a16:creationId xmlns:a16="http://schemas.microsoft.com/office/drawing/2014/main" id="{2EE9AC22-08F0-4A68-8D71-51E9D927E936}"/>
                  </a:ext>
                </a:extLst>
              </p:cNvPr>
              <p:cNvGrpSpPr/>
              <p:nvPr/>
            </p:nvGrpSpPr>
            <p:grpSpPr>
              <a:xfrm>
                <a:off x="1886801" y="5621055"/>
                <a:ext cx="2914797" cy="740782"/>
                <a:chOff x="1824354" y="5586242"/>
                <a:chExt cx="2914797" cy="740782"/>
              </a:xfrm>
            </p:grpSpPr>
            <p:sp>
              <p:nvSpPr>
                <p:cNvPr id="67" name="Подзаголовок 2">
                  <a:extLst>
                    <a:ext uri="{FF2B5EF4-FFF2-40B4-BE49-F238E27FC236}">
                      <a16:creationId xmlns:a16="http://schemas.microsoft.com/office/drawing/2014/main" id="{A0FAB181-D9B6-43FC-9F62-1A1DD84D652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824354" y="5956633"/>
                  <a:ext cx="2914797" cy="37039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ru-RU" dirty="0">
                      <a:solidFill>
                        <a:srgbClr val="00808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Барсик</a:t>
                  </a:r>
                </a:p>
              </p:txBody>
            </p:sp>
            <p:sp>
              <p:nvSpPr>
                <p:cNvPr id="68" name="Подзаголовок 2">
                  <a:extLst>
                    <a:ext uri="{FF2B5EF4-FFF2-40B4-BE49-F238E27FC236}">
                      <a16:creationId xmlns:a16="http://schemas.microsoft.com/office/drawing/2014/main" id="{FA0BBA18-0D87-4D62-B7B7-B541396D318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824354" y="5586242"/>
                  <a:ext cx="2827893" cy="37039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ru-RU" b="1" dirty="0">
                      <a:solidFill>
                        <a:srgbClr val="00808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Главный герой</a:t>
                  </a:r>
                </a:p>
              </p:txBody>
            </p:sp>
          </p:grpSp>
          <p:sp>
            <p:nvSpPr>
              <p:cNvPr id="66" name="Прямоугольник: скругленные углы 65">
                <a:extLst>
                  <a:ext uri="{FF2B5EF4-FFF2-40B4-BE49-F238E27FC236}">
                    <a16:creationId xmlns:a16="http://schemas.microsoft.com/office/drawing/2014/main" id="{E0D896F2-411E-4910-B1F6-A4CA1F9A8A68}"/>
                  </a:ext>
                </a:extLst>
              </p:cNvPr>
              <p:cNvSpPr/>
              <p:nvPr/>
            </p:nvSpPr>
            <p:spPr>
              <a:xfrm>
                <a:off x="653461" y="5372201"/>
                <a:ext cx="4146619" cy="1238491"/>
              </a:xfrm>
              <a:prstGeom prst="round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id="{48285FA5-983A-4053-9CD4-91B5154BC57E}"/>
                </a:ext>
              </a:extLst>
            </p:cNvPr>
            <p:cNvGrpSpPr/>
            <p:nvPr/>
          </p:nvGrpSpPr>
          <p:grpSpPr>
            <a:xfrm>
              <a:off x="1454026" y="5481851"/>
              <a:ext cx="785514" cy="1023631"/>
              <a:chOff x="7370837" y="2921506"/>
              <a:chExt cx="2397569" cy="3124359"/>
            </a:xfrm>
          </p:grpSpPr>
          <p:grpSp>
            <p:nvGrpSpPr>
              <p:cNvPr id="61" name="Группа 60">
                <a:extLst>
                  <a:ext uri="{FF2B5EF4-FFF2-40B4-BE49-F238E27FC236}">
                    <a16:creationId xmlns:a16="http://schemas.microsoft.com/office/drawing/2014/main" id="{50B47EE5-101D-4E34-A3E4-172678B33B43}"/>
                  </a:ext>
                </a:extLst>
              </p:cNvPr>
              <p:cNvGrpSpPr/>
              <p:nvPr/>
            </p:nvGrpSpPr>
            <p:grpSpPr>
              <a:xfrm>
                <a:off x="7830560" y="3705678"/>
                <a:ext cx="1608080" cy="1882321"/>
                <a:chOff x="7830560" y="3705678"/>
                <a:chExt cx="1608080" cy="1882321"/>
              </a:xfrm>
            </p:grpSpPr>
            <p:sp>
              <p:nvSpPr>
                <p:cNvPr id="63" name="Овал 62">
                  <a:extLst>
                    <a:ext uri="{FF2B5EF4-FFF2-40B4-BE49-F238E27FC236}">
                      <a16:creationId xmlns:a16="http://schemas.microsoft.com/office/drawing/2014/main" id="{2D052E70-3F9A-49C1-8DF4-72B6F6F1641C}"/>
                    </a:ext>
                  </a:extLst>
                </p:cNvPr>
                <p:cNvSpPr/>
                <p:nvPr/>
              </p:nvSpPr>
              <p:spPr>
                <a:xfrm>
                  <a:off x="7830560" y="3705678"/>
                  <a:ext cx="1608080" cy="9295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4" name="Овал 63">
                  <a:extLst>
                    <a:ext uri="{FF2B5EF4-FFF2-40B4-BE49-F238E27FC236}">
                      <a16:creationId xmlns:a16="http://schemas.microsoft.com/office/drawing/2014/main" id="{271E3ADD-AD2A-4F5C-A72A-A944C7DF6F22}"/>
                    </a:ext>
                  </a:extLst>
                </p:cNvPr>
                <p:cNvSpPr/>
                <p:nvPr/>
              </p:nvSpPr>
              <p:spPr>
                <a:xfrm>
                  <a:off x="7942320" y="4658420"/>
                  <a:ext cx="1425200" cy="9295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pic>
            <p:nvPicPr>
              <p:cNvPr id="62" name="Рисунок 61">
                <a:extLst>
                  <a:ext uri="{FF2B5EF4-FFF2-40B4-BE49-F238E27FC236}">
                    <a16:creationId xmlns:a16="http://schemas.microsoft.com/office/drawing/2014/main" id="{F15966AE-0949-4467-BB45-81987A99E3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70837" y="2921506"/>
                <a:ext cx="2397569" cy="312435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0212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A76FB33-9852-4A15-B240-454ECC42B452}"/>
              </a:ext>
            </a:extLst>
          </p:cNvPr>
          <p:cNvSpPr/>
          <p:nvPr/>
        </p:nvSpPr>
        <p:spPr>
          <a:xfrm>
            <a:off x="-115824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Подзаголовок 2">
            <a:extLst>
              <a:ext uri="{FF2B5EF4-FFF2-40B4-BE49-F238E27FC236}">
                <a16:creationId xmlns:a16="http://schemas.microsoft.com/office/drawing/2014/main" id="{E43E8D56-98FF-4D7B-90E0-BDEB006347B8}"/>
              </a:ext>
            </a:extLst>
          </p:cNvPr>
          <p:cNvSpPr txBox="1">
            <a:spLocks/>
          </p:cNvSpPr>
          <p:nvPr/>
        </p:nvSpPr>
        <p:spPr>
          <a:xfrm>
            <a:off x="1231748" y="1889149"/>
            <a:ext cx="10103728" cy="2428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0215" algn="l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 Барсик. Меня придумал Пиянзин Никита. Я являюсь снежным барсом, потому что на гербе Республики Татарстан изображен снежный барс. …</a:t>
            </a:r>
          </a:p>
          <a:p>
            <a:pPr indent="450215" algn="l">
              <a:lnSpc>
                <a:spcPct val="100000"/>
              </a:lnSpc>
              <a:spcBef>
                <a:spcPts val="0"/>
              </a:spcBef>
            </a:pPr>
            <a:endParaRPr lang="ru-RU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14C5F3DF-A352-47E3-9DBE-2A43FCD198FA}"/>
              </a:ext>
            </a:extLst>
          </p:cNvPr>
          <p:cNvSpPr/>
          <p:nvPr/>
        </p:nvSpPr>
        <p:spPr>
          <a:xfrm>
            <a:off x="609600" y="462987"/>
            <a:ext cx="11138704" cy="7002684"/>
          </a:xfrm>
          <a:prstGeom prst="roundRect">
            <a:avLst>
              <a:gd name="adj" fmla="val 556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F1BD4448-8243-4C13-87A8-FEABDBB26577}"/>
              </a:ext>
            </a:extLst>
          </p:cNvPr>
          <p:cNvSpPr/>
          <p:nvPr/>
        </p:nvSpPr>
        <p:spPr>
          <a:xfrm>
            <a:off x="1143011" y="862255"/>
            <a:ext cx="9539947" cy="709637"/>
          </a:xfrm>
          <a:prstGeom prst="roundRect">
            <a:avLst>
              <a:gd name="adj" fmla="val 26453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Подзаголовок 2">
            <a:extLst>
              <a:ext uri="{FF2B5EF4-FFF2-40B4-BE49-F238E27FC236}">
                <a16:creationId xmlns:a16="http://schemas.microsoft.com/office/drawing/2014/main" id="{B2D93606-B691-49FB-AF57-FF3E065DF192}"/>
              </a:ext>
            </a:extLst>
          </p:cNvPr>
          <p:cNvSpPr txBox="1">
            <a:spLocks/>
          </p:cNvSpPr>
          <p:nvPr/>
        </p:nvSpPr>
        <p:spPr>
          <a:xfrm>
            <a:off x="1509042" y="945272"/>
            <a:ext cx="5278438" cy="521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Кто главный герой?</a:t>
            </a: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BAC7992E-3A49-4B58-9AF1-C26E0E82B1F6}"/>
              </a:ext>
            </a:extLst>
          </p:cNvPr>
          <p:cNvGrpSpPr/>
          <p:nvPr/>
        </p:nvGrpSpPr>
        <p:grpSpPr>
          <a:xfrm>
            <a:off x="9868878" y="956286"/>
            <a:ext cx="521754" cy="521574"/>
            <a:chOff x="9795726" y="945272"/>
            <a:chExt cx="521754" cy="521574"/>
          </a:xfrm>
        </p:grpSpPr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4F519968-80AA-41C2-A9BE-D712B855D327}"/>
                </a:ext>
              </a:extLst>
            </p:cNvPr>
            <p:cNvSpPr/>
            <p:nvPr/>
          </p:nvSpPr>
          <p:spPr>
            <a:xfrm>
              <a:off x="9795726" y="945272"/>
              <a:ext cx="384594" cy="38459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E7A42B5D-BC42-422B-B3BF-597E15EEDDB8}"/>
                </a:ext>
              </a:extLst>
            </p:cNvPr>
            <p:cNvCxnSpPr>
              <a:cxnSpLocks/>
              <a:stCxn id="15" idx="5"/>
            </p:cNvCxnSpPr>
            <p:nvPr/>
          </p:nvCxnSpPr>
          <p:spPr>
            <a:xfrm>
              <a:off x="10123998" y="1273544"/>
              <a:ext cx="193482" cy="1933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4F5B80D7-7845-47C6-A419-C7C09E0CE127}"/>
              </a:ext>
            </a:extLst>
          </p:cNvPr>
          <p:cNvGrpSpPr/>
          <p:nvPr/>
        </p:nvGrpSpPr>
        <p:grpSpPr>
          <a:xfrm>
            <a:off x="1143011" y="5385996"/>
            <a:ext cx="4297237" cy="1215342"/>
            <a:chOff x="1143011" y="5385996"/>
            <a:chExt cx="4297237" cy="1215342"/>
          </a:xfrm>
        </p:grpSpPr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7765B7B5-BA27-45F7-97BF-C7596F1CB88F}"/>
                </a:ext>
              </a:extLst>
            </p:cNvPr>
            <p:cNvGrpSpPr/>
            <p:nvPr/>
          </p:nvGrpSpPr>
          <p:grpSpPr>
            <a:xfrm>
              <a:off x="1143011" y="5385996"/>
              <a:ext cx="4297237" cy="1215342"/>
              <a:chOff x="653461" y="5372202"/>
              <a:chExt cx="4297237" cy="1238491"/>
            </a:xfrm>
          </p:grpSpPr>
          <p:grpSp>
            <p:nvGrpSpPr>
              <p:cNvPr id="22" name="Группа 21">
                <a:extLst>
                  <a:ext uri="{FF2B5EF4-FFF2-40B4-BE49-F238E27FC236}">
                    <a16:creationId xmlns:a16="http://schemas.microsoft.com/office/drawing/2014/main" id="{2AA22057-5BBA-4EEF-8871-6F53D22E234A}"/>
                  </a:ext>
                </a:extLst>
              </p:cNvPr>
              <p:cNvGrpSpPr/>
              <p:nvPr/>
            </p:nvGrpSpPr>
            <p:grpSpPr>
              <a:xfrm>
                <a:off x="1886801" y="5621055"/>
                <a:ext cx="3063897" cy="740782"/>
                <a:chOff x="1824354" y="5586242"/>
                <a:chExt cx="3063897" cy="740782"/>
              </a:xfrm>
            </p:grpSpPr>
            <p:sp>
              <p:nvSpPr>
                <p:cNvPr id="25" name="Подзаголовок 2">
                  <a:extLst>
                    <a:ext uri="{FF2B5EF4-FFF2-40B4-BE49-F238E27FC236}">
                      <a16:creationId xmlns:a16="http://schemas.microsoft.com/office/drawing/2014/main" id="{CD8735C9-8415-4728-BABB-DA54231612D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824355" y="5956633"/>
                  <a:ext cx="2531158" cy="37039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ru-RU" dirty="0">
                      <a:solidFill>
                        <a:srgbClr val="00808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Барсик</a:t>
                  </a:r>
                </a:p>
              </p:txBody>
            </p:sp>
            <p:sp>
              <p:nvSpPr>
                <p:cNvPr id="26" name="Подзаголовок 2">
                  <a:extLst>
                    <a:ext uri="{FF2B5EF4-FFF2-40B4-BE49-F238E27FC236}">
                      <a16:creationId xmlns:a16="http://schemas.microsoft.com/office/drawing/2014/main" id="{E2A0A790-903A-40BB-B779-0A7C6B53A75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824354" y="5586242"/>
                  <a:ext cx="3063897" cy="37039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ru-RU" b="1" dirty="0">
                      <a:solidFill>
                        <a:srgbClr val="00808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Главный герой</a:t>
                  </a:r>
                </a:p>
              </p:txBody>
            </p:sp>
          </p:grpSp>
          <p:sp>
            <p:nvSpPr>
              <p:cNvPr id="24" name="Прямоугольник: скругленные углы 23">
                <a:extLst>
                  <a:ext uri="{FF2B5EF4-FFF2-40B4-BE49-F238E27FC236}">
                    <a16:creationId xmlns:a16="http://schemas.microsoft.com/office/drawing/2014/main" id="{ACEACEA0-FBAD-49A7-A7C6-01C164EECBA4}"/>
                  </a:ext>
                </a:extLst>
              </p:cNvPr>
              <p:cNvSpPr/>
              <p:nvPr/>
            </p:nvSpPr>
            <p:spPr>
              <a:xfrm>
                <a:off x="653461" y="5372202"/>
                <a:ext cx="4146619" cy="1238491"/>
              </a:xfrm>
              <a:prstGeom prst="roundRect">
                <a:avLst/>
              </a:prstGeom>
              <a:noFill/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E242E22D-2F17-4FC5-BDAA-F57793FFC4D1}"/>
                </a:ext>
              </a:extLst>
            </p:cNvPr>
            <p:cNvGrpSpPr/>
            <p:nvPr/>
          </p:nvGrpSpPr>
          <p:grpSpPr>
            <a:xfrm>
              <a:off x="1454026" y="5481851"/>
              <a:ext cx="785514" cy="1023631"/>
              <a:chOff x="7370837" y="2921506"/>
              <a:chExt cx="2397569" cy="3124359"/>
            </a:xfrm>
          </p:grpSpPr>
          <p:grpSp>
            <p:nvGrpSpPr>
              <p:cNvPr id="3" name="Группа 2">
                <a:extLst>
                  <a:ext uri="{FF2B5EF4-FFF2-40B4-BE49-F238E27FC236}">
                    <a16:creationId xmlns:a16="http://schemas.microsoft.com/office/drawing/2014/main" id="{5C723079-EE54-4655-8411-9CF7035C67B5}"/>
                  </a:ext>
                </a:extLst>
              </p:cNvPr>
              <p:cNvGrpSpPr/>
              <p:nvPr/>
            </p:nvGrpSpPr>
            <p:grpSpPr>
              <a:xfrm>
                <a:off x="7830560" y="3705678"/>
                <a:ext cx="1608080" cy="1882321"/>
                <a:chOff x="7830560" y="3705678"/>
                <a:chExt cx="1608080" cy="1882321"/>
              </a:xfrm>
            </p:grpSpPr>
            <p:sp>
              <p:nvSpPr>
                <p:cNvPr id="2" name="Овал 1">
                  <a:extLst>
                    <a:ext uri="{FF2B5EF4-FFF2-40B4-BE49-F238E27FC236}">
                      <a16:creationId xmlns:a16="http://schemas.microsoft.com/office/drawing/2014/main" id="{7926A7F3-32C0-4977-AD3B-2C8B4DFBD8A5}"/>
                    </a:ext>
                  </a:extLst>
                </p:cNvPr>
                <p:cNvSpPr/>
                <p:nvPr/>
              </p:nvSpPr>
              <p:spPr>
                <a:xfrm>
                  <a:off x="7830560" y="3705678"/>
                  <a:ext cx="1608080" cy="9295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8" name="Овал 17">
                  <a:extLst>
                    <a:ext uri="{FF2B5EF4-FFF2-40B4-BE49-F238E27FC236}">
                      <a16:creationId xmlns:a16="http://schemas.microsoft.com/office/drawing/2014/main" id="{CAA27F83-FD7C-4E91-B6DE-0613B50AC380}"/>
                    </a:ext>
                  </a:extLst>
                </p:cNvPr>
                <p:cNvSpPr/>
                <p:nvPr/>
              </p:nvSpPr>
              <p:spPr>
                <a:xfrm>
                  <a:off x="7942320" y="4658420"/>
                  <a:ext cx="1425200" cy="9295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pic>
            <p:nvPicPr>
              <p:cNvPr id="16" name="Рисунок 15">
                <a:extLst>
                  <a:ext uri="{FF2B5EF4-FFF2-40B4-BE49-F238E27FC236}">
                    <a16:creationId xmlns:a16="http://schemas.microsoft.com/office/drawing/2014/main" id="{0E673CFA-8BDD-4287-825E-0A7A472B57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70837" y="2921506"/>
                <a:ext cx="2397569" cy="3124359"/>
              </a:xfrm>
              <a:prstGeom prst="rect">
                <a:avLst/>
              </a:prstGeom>
            </p:spPr>
          </p:pic>
        </p:grp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76D917EA-1F35-4027-85BE-62FB434DA604}"/>
              </a:ext>
            </a:extLst>
          </p:cNvPr>
          <p:cNvGrpSpPr/>
          <p:nvPr/>
        </p:nvGrpSpPr>
        <p:grpSpPr>
          <a:xfrm>
            <a:off x="-9786373" y="862255"/>
            <a:ext cx="9539947" cy="709637"/>
            <a:chOff x="1143011" y="862255"/>
            <a:chExt cx="9539947" cy="709637"/>
          </a:xfrm>
        </p:grpSpPr>
        <p:sp>
          <p:nvSpPr>
            <p:cNvPr id="30" name="Прямоугольник: скругленные углы 29">
              <a:extLst>
                <a:ext uri="{FF2B5EF4-FFF2-40B4-BE49-F238E27FC236}">
                  <a16:creationId xmlns:a16="http://schemas.microsoft.com/office/drawing/2014/main" id="{C0548977-6A65-4BD8-886E-6F7C75FB3504}"/>
                </a:ext>
              </a:extLst>
            </p:cNvPr>
            <p:cNvSpPr/>
            <p:nvPr/>
          </p:nvSpPr>
          <p:spPr>
            <a:xfrm>
              <a:off x="1143011" y="862255"/>
              <a:ext cx="9539947" cy="709637"/>
            </a:xfrm>
            <a:prstGeom prst="roundRect">
              <a:avLst>
                <a:gd name="adj" fmla="val 26453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1" name="Подзаголовок 2">
              <a:extLst>
                <a:ext uri="{FF2B5EF4-FFF2-40B4-BE49-F238E27FC236}">
                  <a16:creationId xmlns:a16="http://schemas.microsoft.com/office/drawing/2014/main" id="{5E461CBD-AC8C-40CA-8977-5E6E4D60424C}"/>
                </a:ext>
              </a:extLst>
            </p:cNvPr>
            <p:cNvSpPr txBox="1">
              <a:spLocks/>
            </p:cNvSpPr>
            <p:nvPr/>
          </p:nvSpPr>
          <p:spPr>
            <a:xfrm>
              <a:off x="1509042" y="945272"/>
              <a:ext cx="5278438" cy="52157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ru-RU" sz="3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Как пришла идея?</a:t>
              </a:r>
            </a:p>
          </p:txBody>
        </p:sp>
        <p:grpSp>
          <p:nvGrpSpPr>
            <p:cNvPr id="32" name="Группа 31">
              <a:extLst>
                <a:ext uri="{FF2B5EF4-FFF2-40B4-BE49-F238E27FC236}">
                  <a16:creationId xmlns:a16="http://schemas.microsoft.com/office/drawing/2014/main" id="{82773B1C-349E-408C-8C64-AFEF5ED203FD}"/>
                </a:ext>
              </a:extLst>
            </p:cNvPr>
            <p:cNvGrpSpPr/>
            <p:nvPr/>
          </p:nvGrpSpPr>
          <p:grpSpPr>
            <a:xfrm>
              <a:off x="9868878" y="956286"/>
              <a:ext cx="521754" cy="521574"/>
              <a:chOff x="9795726" y="945272"/>
              <a:chExt cx="521754" cy="521574"/>
            </a:xfrm>
          </p:grpSpPr>
          <p:sp>
            <p:nvSpPr>
              <p:cNvPr id="33" name="Овал 32">
                <a:extLst>
                  <a:ext uri="{FF2B5EF4-FFF2-40B4-BE49-F238E27FC236}">
                    <a16:creationId xmlns:a16="http://schemas.microsoft.com/office/drawing/2014/main" id="{7D49A135-3B2D-4910-83E5-7271D4D7BA85}"/>
                  </a:ext>
                </a:extLst>
              </p:cNvPr>
              <p:cNvSpPr/>
              <p:nvPr/>
            </p:nvSpPr>
            <p:spPr>
              <a:xfrm>
                <a:off x="9795726" y="945272"/>
                <a:ext cx="384594" cy="38459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4" name="Прямая соединительная линия 33">
                <a:extLst>
                  <a:ext uri="{FF2B5EF4-FFF2-40B4-BE49-F238E27FC236}">
                    <a16:creationId xmlns:a16="http://schemas.microsoft.com/office/drawing/2014/main" id="{D2E3869D-2D22-41AE-9953-F77146B93679}"/>
                  </a:ext>
                </a:extLst>
              </p:cNvPr>
              <p:cNvCxnSpPr>
                <a:cxnSpLocks/>
                <a:stCxn id="33" idx="5"/>
              </p:cNvCxnSpPr>
              <p:nvPr/>
            </p:nvCxnSpPr>
            <p:spPr>
              <a:xfrm>
                <a:off x="10123998" y="1273544"/>
                <a:ext cx="193482" cy="1933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39921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056FB62-769C-4CC6-ABA1-273A8A1F45E2}"/>
              </a:ext>
            </a:extLst>
          </p:cNvPr>
          <p:cNvSpPr/>
          <p:nvPr/>
        </p:nvSpPr>
        <p:spPr>
          <a:xfrm>
            <a:off x="-259080" y="-243840"/>
            <a:ext cx="12740640" cy="7269480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02B6252F-BE69-45EA-BD3A-7D3DC4430E44}"/>
              </a:ext>
            </a:extLst>
          </p:cNvPr>
          <p:cNvSpPr/>
          <p:nvPr/>
        </p:nvSpPr>
        <p:spPr>
          <a:xfrm>
            <a:off x="502639" y="304800"/>
            <a:ext cx="6537960" cy="6294120"/>
          </a:xfrm>
          <a:prstGeom prst="roundRect">
            <a:avLst>
              <a:gd name="adj" fmla="val 9845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B4B981A-C764-4194-9490-C13C828A7462}"/>
              </a:ext>
            </a:extLst>
          </p:cNvPr>
          <p:cNvSpPr/>
          <p:nvPr/>
        </p:nvSpPr>
        <p:spPr>
          <a:xfrm>
            <a:off x="7305585" y="304800"/>
            <a:ext cx="4764495" cy="6280433"/>
          </a:xfrm>
          <a:prstGeom prst="roundRect">
            <a:avLst>
              <a:gd name="adj" fmla="val 1008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76CA551-33A2-46AA-87C1-CE682F76AA31}"/>
              </a:ext>
            </a:extLst>
          </p:cNvPr>
          <p:cNvSpPr/>
          <p:nvPr/>
        </p:nvSpPr>
        <p:spPr>
          <a:xfrm>
            <a:off x="7563284" y="740530"/>
            <a:ext cx="4249095" cy="4991339"/>
          </a:xfrm>
          <a:prstGeom prst="roundRect">
            <a:avLst>
              <a:gd name="adj" fmla="val 1008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86DE66-D3BF-4110-A2AA-BEF386C8B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18" y="803860"/>
            <a:ext cx="3733054" cy="4864677"/>
          </a:xfrm>
          <a:prstGeom prst="rect">
            <a:avLst/>
          </a:prstGeom>
        </p:spPr>
      </p:pic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3400F9C2-E76D-4B79-B537-DB69886C2A18}"/>
              </a:ext>
            </a:extLst>
          </p:cNvPr>
          <p:cNvSpPr/>
          <p:nvPr/>
        </p:nvSpPr>
        <p:spPr>
          <a:xfrm>
            <a:off x="915629" y="740530"/>
            <a:ext cx="5899949" cy="683019"/>
          </a:xfrm>
          <a:prstGeom prst="roundRect">
            <a:avLst>
              <a:gd name="adj" fmla="val 3351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E99C19FC-EF10-4008-BC59-62378BB09199}"/>
              </a:ext>
            </a:extLst>
          </p:cNvPr>
          <p:cNvSpPr txBox="1">
            <a:spLocks/>
          </p:cNvSpPr>
          <p:nvPr/>
        </p:nvSpPr>
        <p:spPr>
          <a:xfrm>
            <a:off x="1014541" y="826267"/>
            <a:ext cx="6161206" cy="521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Главный герой - описание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15E2EE4C-7F97-B7D4-71DD-81C56968EBA2}"/>
              </a:ext>
            </a:extLst>
          </p:cNvPr>
          <p:cNvSpPr txBox="1">
            <a:spLocks/>
          </p:cNvSpPr>
          <p:nvPr/>
        </p:nvSpPr>
        <p:spPr>
          <a:xfrm>
            <a:off x="1231748" y="1889149"/>
            <a:ext cx="4989943" cy="2428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Республика внесла огромный вклад в победу — её жители сражались на фронтах, а труженики тыла поддерживали армию. Как снежный барс, я символизирую стойкость и мужество, напоминаю о тех, кто отдал всё ради Родины и о важности сохранения памяти о Великой Победе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1847217-4E0B-0C3A-F5B5-12D255D56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2893" y="5726086"/>
            <a:ext cx="823208" cy="823208"/>
          </a:xfrm>
          <a:prstGeom prst="rect">
            <a:avLst/>
          </a:prstGeom>
        </p:spPr>
      </p:pic>
      <p:sp>
        <p:nvSpPr>
          <p:cNvPr id="27" name="Рисунок 25">
            <a:extLst>
              <a:ext uri="{FF2B5EF4-FFF2-40B4-BE49-F238E27FC236}">
                <a16:creationId xmlns:a16="http://schemas.microsoft.com/office/drawing/2014/main" id="{594FC009-DA09-A7AB-431A-72182918A296}"/>
              </a:ext>
            </a:extLst>
          </p:cNvPr>
          <p:cNvSpPr/>
          <p:nvPr/>
        </p:nvSpPr>
        <p:spPr>
          <a:xfrm>
            <a:off x="10901508" y="5875481"/>
            <a:ext cx="633863" cy="605053"/>
          </a:xfrm>
          <a:custGeom>
            <a:avLst/>
            <a:gdLst>
              <a:gd name="connsiteX0" fmla="*/ 419100 w 419100"/>
              <a:gd name="connsiteY0" fmla="*/ 180975 h 400051"/>
              <a:gd name="connsiteX1" fmla="*/ 209550 w 419100"/>
              <a:gd name="connsiteY1" fmla="*/ 361950 h 400051"/>
              <a:gd name="connsiteX2" fmla="*/ 152495 w 419100"/>
              <a:gd name="connsiteY2" fmla="*/ 355168 h 400051"/>
              <a:gd name="connsiteX3" fmla="*/ 57150 w 419100"/>
              <a:gd name="connsiteY3" fmla="*/ 400050 h 400051"/>
              <a:gd name="connsiteX4" fmla="*/ 85687 w 419100"/>
              <a:gd name="connsiteY4" fmla="*/ 326965 h 400051"/>
              <a:gd name="connsiteX5" fmla="*/ 0 w 419100"/>
              <a:gd name="connsiteY5" fmla="*/ 180975 h 400051"/>
              <a:gd name="connsiteX6" fmla="*/ 209550 w 419100"/>
              <a:gd name="connsiteY6" fmla="*/ 0 h 400051"/>
              <a:gd name="connsiteX7" fmla="*/ 419100 w 419100"/>
              <a:gd name="connsiteY7" fmla="*/ 180975 h 400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9100" h="400051">
                <a:moveTo>
                  <a:pt x="419100" y="180975"/>
                </a:moveTo>
                <a:cubicBezTo>
                  <a:pt x="419100" y="280921"/>
                  <a:pt x="325279" y="361950"/>
                  <a:pt x="209550" y="361950"/>
                </a:cubicBezTo>
                <a:cubicBezTo>
                  <a:pt x="189776" y="361950"/>
                  <a:pt x="170640" y="359588"/>
                  <a:pt x="152495" y="355168"/>
                </a:cubicBezTo>
                <a:cubicBezTo>
                  <a:pt x="152495" y="355168"/>
                  <a:pt x="116234" y="400307"/>
                  <a:pt x="57150" y="400050"/>
                </a:cubicBezTo>
                <a:cubicBezTo>
                  <a:pt x="85735" y="359493"/>
                  <a:pt x="85687" y="326965"/>
                  <a:pt x="85687" y="326965"/>
                </a:cubicBezTo>
                <a:cubicBezTo>
                  <a:pt x="33728" y="294027"/>
                  <a:pt x="0" y="240906"/>
                  <a:pt x="0" y="180975"/>
                </a:cubicBezTo>
                <a:cubicBezTo>
                  <a:pt x="0" y="81029"/>
                  <a:pt x="93812" y="0"/>
                  <a:pt x="209550" y="0"/>
                </a:cubicBezTo>
                <a:cubicBezTo>
                  <a:pt x="325279" y="0"/>
                  <a:pt x="419100" y="81029"/>
                  <a:pt x="419100" y="180975"/>
                </a:cubicBezTo>
                <a:close/>
              </a:path>
            </a:pathLst>
          </a:custGeom>
          <a:noFill/>
          <a:ln w="571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916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A76FB33-9852-4A15-B240-454ECC42B4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Подзаголовок 2">
            <a:extLst>
              <a:ext uri="{FF2B5EF4-FFF2-40B4-BE49-F238E27FC236}">
                <a16:creationId xmlns:a16="http://schemas.microsoft.com/office/drawing/2014/main" id="{E43E8D56-98FF-4D7B-90E0-BDEB006347B8}"/>
              </a:ext>
            </a:extLst>
          </p:cNvPr>
          <p:cNvSpPr txBox="1">
            <a:spLocks/>
          </p:cNvSpPr>
          <p:nvPr/>
        </p:nvSpPr>
        <p:spPr>
          <a:xfrm>
            <a:off x="1143011" y="1756710"/>
            <a:ext cx="10352263" cy="2428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оценки реализуемости проекта я провел маркетинговые исследования, в ходе которых было выявлено:</a:t>
            </a: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14C5F3DF-A352-47E3-9DBE-2A43FCD198FA}"/>
              </a:ext>
            </a:extLst>
          </p:cNvPr>
          <p:cNvSpPr/>
          <p:nvPr/>
        </p:nvSpPr>
        <p:spPr>
          <a:xfrm>
            <a:off x="579120" y="462987"/>
            <a:ext cx="11169184" cy="7002684"/>
          </a:xfrm>
          <a:prstGeom prst="roundRect">
            <a:avLst>
              <a:gd name="adj" fmla="val 5562"/>
            </a:avLst>
          </a:prstGeom>
          <a:noFill/>
          <a:ln w="28575">
            <a:solidFill>
              <a:srgbClr val="0056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7765B7B5-BA27-45F7-97BF-C7596F1CB88F}"/>
              </a:ext>
            </a:extLst>
          </p:cNvPr>
          <p:cNvGrpSpPr/>
          <p:nvPr/>
        </p:nvGrpSpPr>
        <p:grpSpPr>
          <a:xfrm>
            <a:off x="1143011" y="5388074"/>
            <a:ext cx="4146619" cy="1215342"/>
            <a:chOff x="653461" y="5374320"/>
            <a:chExt cx="4146619" cy="1238491"/>
          </a:xfrm>
        </p:grpSpPr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2AA22057-5BBA-4EEF-8871-6F53D22E234A}"/>
                </a:ext>
              </a:extLst>
            </p:cNvPr>
            <p:cNvGrpSpPr/>
            <p:nvPr/>
          </p:nvGrpSpPr>
          <p:grpSpPr>
            <a:xfrm>
              <a:off x="2077862" y="5623174"/>
              <a:ext cx="2531158" cy="740782"/>
              <a:chOff x="2015415" y="5588361"/>
              <a:chExt cx="2531158" cy="740782"/>
            </a:xfrm>
          </p:grpSpPr>
          <p:sp>
            <p:nvSpPr>
              <p:cNvPr id="25" name="Подзаголовок 2">
                <a:extLst>
                  <a:ext uri="{FF2B5EF4-FFF2-40B4-BE49-F238E27FC236}">
                    <a16:creationId xmlns:a16="http://schemas.microsoft.com/office/drawing/2014/main" id="{CD8735C9-8415-4728-BABB-DA54231612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5415" y="5958752"/>
                <a:ext cx="2531158" cy="37039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ru-RU" dirty="0" err="1">
                    <a:solidFill>
                      <a:srgbClr val="00808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Пиянзин</a:t>
                </a:r>
                <a:r>
                  <a:rPr lang="ru-RU" dirty="0">
                    <a:solidFill>
                      <a:srgbClr val="00808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Никита</a:t>
                </a:r>
              </a:p>
            </p:txBody>
          </p:sp>
          <p:sp>
            <p:nvSpPr>
              <p:cNvPr id="26" name="Подзаголовок 2">
                <a:extLst>
                  <a:ext uri="{FF2B5EF4-FFF2-40B4-BE49-F238E27FC236}">
                    <a16:creationId xmlns:a16="http://schemas.microsoft.com/office/drawing/2014/main" id="{E2A0A790-903A-40BB-B779-0A7C6B53A7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5415" y="5588361"/>
                <a:ext cx="1232864" cy="37039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ru-RU" b="1" dirty="0">
                    <a:solidFill>
                      <a:srgbClr val="00808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Автор</a:t>
                </a:r>
              </a:p>
            </p:txBody>
          </p:sp>
        </p:grpSp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FA0C3B89-2030-4421-8583-D112CCBF45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78" t="3036" r="37456" b="40592"/>
            <a:stretch/>
          </p:blipFill>
          <p:spPr>
            <a:xfrm>
              <a:off x="878481" y="5515543"/>
              <a:ext cx="1008322" cy="1008322"/>
            </a:xfrm>
            <a:prstGeom prst="ellipse">
              <a:avLst/>
            </a:prstGeom>
          </p:spPr>
        </p:pic>
        <p:sp>
          <p:nvSpPr>
            <p:cNvPr id="24" name="Прямоугольник: скругленные углы 23">
              <a:extLst>
                <a:ext uri="{FF2B5EF4-FFF2-40B4-BE49-F238E27FC236}">
                  <a16:creationId xmlns:a16="http://schemas.microsoft.com/office/drawing/2014/main" id="{ACEACEA0-FBAD-49A7-A7C6-01C164EECBA4}"/>
                </a:ext>
              </a:extLst>
            </p:cNvPr>
            <p:cNvSpPr/>
            <p:nvPr/>
          </p:nvSpPr>
          <p:spPr>
            <a:xfrm>
              <a:off x="653461" y="5374320"/>
              <a:ext cx="4146619" cy="1238491"/>
            </a:xfrm>
            <a:prstGeom prst="roundRect">
              <a:avLst/>
            </a:prstGeom>
            <a:noFill/>
            <a:ln w="19050"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709331AA-09CF-472F-A765-135963F45762}"/>
              </a:ext>
            </a:extLst>
          </p:cNvPr>
          <p:cNvGrpSpPr/>
          <p:nvPr/>
        </p:nvGrpSpPr>
        <p:grpSpPr>
          <a:xfrm>
            <a:off x="1143011" y="862255"/>
            <a:ext cx="9539947" cy="709637"/>
            <a:chOff x="1143011" y="862255"/>
            <a:chExt cx="9539947" cy="709637"/>
          </a:xfrm>
        </p:grpSpPr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F1BD4448-8243-4C13-87A8-FEABDBB26577}"/>
                </a:ext>
              </a:extLst>
            </p:cNvPr>
            <p:cNvSpPr/>
            <p:nvPr/>
          </p:nvSpPr>
          <p:spPr>
            <a:xfrm>
              <a:off x="1143011" y="862255"/>
              <a:ext cx="9539947" cy="709637"/>
            </a:xfrm>
            <a:prstGeom prst="roundRect">
              <a:avLst>
                <a:gd name="adj" fmla="val 26453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7" name="Подзаголовок 2">
              <a:extLst>
                <a:ext uri="{FF2B5EF4-FFF2-40B4-BE49-F238E27FC236}">
                  <a16:creationId xmlns:a16="http://schemas.microsoft.com/office/drawing/2014/main" id="{B2D93606-B691-49FB-AF57-FF3E065DF192}"/>
                </a:ext>
              </a:extLst>
            </p:cNvPr>
            <p:cNvSpPr txBox="1">
              <a:spLocks/>
            </p:cNvSpPr>
            <p:nvPr/>
          </p:nvSpPr>
          <p:spPr>
            <a:xfrm>
              <a:off x="1509042" y="945272"/>
              <a:ext cx="8067510" cy="52157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ru-RU" sz="3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Реалистичность запуска проекта</a:t>
              </a:r>
            </a:p>
          </p:txBody>
        </p:sp>
        <p:grpSp>
          <p:nvGrpSpPr>
            <p:cNvPr id="28" name="Группа 27">
              <a:extLst>
                <a:ext uri="{FF2B5EF4-FFF2-40B4-BE49-F238E27FC236}">
                  <a16:creationId xmlns:a16="http://schemas.microsoft.com/office/drawing/2014/main" id="{BAC7992E-3A49-4B58-9AF1-C26E0E82B1F6}"/>
                </a:ext>
              </a:extLst>
            </p:cNvPr>
            <p:cNvGrpSpPr/>
            <p:nvPr/>
          </p:nvGrpSpPr>
          <p:grpSpPr>
            <a:xfrm>
              <a:off x="9868878" y="956286"/>
              <a:ext cx="521754" cy="521574"/>
              <a:chOff x="9795726" y="945272"/>
              <a:chExt cx="521754" cy="521574"/>
            </a:xfrm>
          </p:grpSpPr>
          <p:sp>
            <p:nvSpPr>
              <p:cNvPr id="15" name="Овал 14">
                <a:extLst>
                  <a:ext uri="{FF2B5EF4-FFF2-40B4-BE49-F238E27FC236}">
                    <a16:creationId xmlns:a16="http://schemas.microsoft.com/office/drawing/2014/main" id="{4F519968-80AA-41C2-A9BE-D712B855D327}"/>
                  </a:ext>
                </a:extLst>
              </p:cNvPr>
              <p:cNvSpPr/>
              <p:nvPr/>
            </p:nvSpPr>
            <p:spPr>
              <a:xfrm>
                <a:off x="9795726" y="945272"/>
                <a:ext cx="384594" cy="38459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7" name="Прямая соединительная линия 16">
                <a:extLst>
                  <a:ext uri="{FF2B5EF4-FFF2-40B4-BE49-F238E27FC236}">
                    <a16:creationId xmlns:a16="http://schemas.microsoft.com/office/drawing/2014/main" id="{E7A42B5D-BC42-422B-B3BF-597E15EEDDB8}"/>
                  </a:ext>
                </a:extLst>
              </p:cNvPr>
              <p:cNvCxnSpPr>
                <a:cxnSpLocks/>
                <a:stCxn id="15" idx="5"/>
              </p:cNvCxnSpPr>
              <p:nvPr/>
            </p:nvCxnSpPr>
            <p:spPr>
              <a:xfrm>
                <a:off x="10123998" y="1273544"/>
                <a:ext cx="193482" cy="1933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C9040998-F8AD-4849-ADF5-270485E12420}"/>
              </a:ext>
            </a:extLst>
          </p:cNvPr>
          <p:cNvGrpSpPr/>
          <p:nvPr/>
        </p:nvGrpSpPr>
        <p:grpSpPr>
          <a:xfrm>
            <a:off x="21241958" y="956286"/>
            <a:ext cx="521754" cy="521574"/>
            <a:chOff x="9795726" y="945272"/>
            <a:chExt cx="521754" cy="521574"/>
          </a:xfrm>
        </p:grpSpPr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381DB951-7C9D-41E2-BE2D-17388D305B9F}"/>
                </a:ext>
              </a:extLst>
            </p:cNvPr>
            <p:cNvSpPr/>
            <p:nvPr/>
          </p:nvSpPr>
          <p:spPr>
            <a:xfrm>
              <a:off x="9795726" y="945272"/>
              <a:ext cx="384594" cy="384594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6F929DCF-B83D-4CAC-B5F3-9F19F0313B55}"/>
                </a:ext>
              </a:extLst>
            </p:cNvPr>
            <p:cNvCxnSpPr>
              <a:cxnSpLocks/>
              <a:stCxn id="46" idx="5"/>
            </p:cNvCxnSpPr>
            <p:nvPr/>
          </p:nvCxnSpPr>
          <p:spPr>
            <a:xfrm>
              <a:off x="10123998" y="1273544"/>
              <a:ext cx="193482" cy="193302"/>
            </a:xfrm>
            <a:prstGeom prst="line">
              <a:avLst/>
            </a:prstGeom>
            <a:ln w="381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4206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7ED88-2C23-E8B4-EF77-DC509CDE9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185CCCC-78D1-1126-A199-FA3F196776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1A5DFF92-3B64-D249-EE26-CA6B45969BB6}"/>
              </a:ext>
            </a:extLst>
          </p:cNvPr>
          <p:cNvSpPr/>
          <p:nvPr/>
        </p:nvSpPr>
        <p:spPr>
          <a:xfrm>
            <a:off x="579120" y="462987"/>
            <a:ext cx="11169184" cy="7002684"/>
          </a:xfrm>
          <a:prstGeom prst="roundRect">
            <a:avLst>
              <a:gd name="adj" fmla="val 5562"/>
            </a:avLst>
          </a:prstGeom>
          <a:noFill/>
          <a:ln w="28575">
            <a:solidFill>
              <a:srgbClr val="0056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E56BBEB6-D314-AC1C-4F72-13E69BD6CA75}"/>
              </a:ext>
            </a:extLst>
          </p:cNvPr>
          <p:cNvGrpSpPr/>
          <p:nvPr/>
        </p:nvGrpSpPr>
        <p:grpSpPr>
          <a:xfrm>
            <a:off x="1143011" y="5388074"/>
            <a:ext cx="4146619" cy="1215342"/>
            <a:chOff x="653461" y="5374320"/>
            <a:chExt cx="4146619" cy="1238491"/>
          </a:xfrm>
        </p:grpSpPr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F2507907-78AE-A976-7FF0-00BE41DEA434}"/>
                </a:ext>
              </a:extLst>
            </p:cNvPr>
            <p:cNvGrpSpPr/>
            <p:nvPr/>
          </p:nvGrpSpPr>
          <p:grpSpPr>
            <a:xfrm>
              <a:off x="2077862" y="5623174"/>
              <a:ext cx="2531158" cy="740782"/>
              <a:chOff x="2015415" y="5588361"/>
              <a:chExt cx="2531158" cy="740782"/>
            </a:xfrm>
          </p:grpSpPr>
          <p:sp>
            <p:nvSpPr>
              <p:cNvPr id="25" name="Подзаголовок 2">
                <a:extLst>
                  <a:ext uri="{FF2B5EF4-FFF2-40B4-BE49-F238E27FC236}">
                    <a16:creationId xmlns:a16="http://schemas.microsoft.com/office/drawing/2014/main" id="{6F0CFDA6-0D84-7D6C-6E99-B6E41A4719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5415" y="5958752"/>
                <a:ext cx="2531158" cy="37039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ru-RU" dirty="0" err="1">
                    <a:solidFill>
                      <a:srgbClr val="00808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Пиянзин</a:t>
                </a:r>
                <a:r>
                  <a:rPr lang="ru-RU" dirty="0">
                    <a:solidFill>
                      <a:srgbClr val="00808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Никита</a:t>
                </a:r>
              </a:p>
            </p:txBody>
          </p:sp>
          <p:sp>
            <p:nvSpPr>
              <p:cNvPr id="26" name="Подзаголовок 2">
                <a:extLst>
                  <a:ext uri="{FF2B5EF4-FFF2-40B4-BE49-F238E27FC236}">
                    <a16:creationId xmlns:a16="http://schemas.microsoft.com/office/drawing/2014/main" id="{A22BA580-D459-0902-27C9-82C7620E7B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5415" y="5588361"/>
                <a:ext cx="1232864" cy="37039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ru-RU" b="1" dirty="0">
                    <a:solidFill>
                      <a:srgbClr val="00808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Автор</a:t>
                </a:r>
              </a:p>
            </p:txBody>
          </p:sp>
        </p:grpSp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33CF5615-EABE-F884-564D-893BFEAFF5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78" t="3036" r="37456" b="40592"/>
            <a:stretch/>
          </p:blipFill>
          <p:spPr>
            <a:xfrm>
              <a:off x="878481" y="5515543"/>
              <a:ext cx="1008322" cy="1008322"/>
            </a:xfrm>
            <a:prstGeom prst="ellipse">
              <a:avLst/>
            </a:prstGeom>
          </p:spPr>
        </p:pic>
        <p:sp>
          <p:nvSpPr>
            <p:cNvPr id="24" name="Прямоугольник: скругленные углы 23">
              <a:extLst>
                <a:ext uri="{FF2B5EF4-FFF2-40B4-BE49-F238E27FC236}">
                  <a16:creationId xmlns:a16="http://schemas.microsoft.com/office/drawing/2014/main" id="{BF78FEB6-398F-2311-C6F4-F74DE2CA0DEA}"/>
                </a:ext>
              </a:extLst>
            </p:cNvPr>
            <p:cNvSpPr/>
            <p:nvPr/>
          </p:nvSpPr>
          <p:spPr>
            <a:xfrm>
              <a:off x="653461" y="5374320"/>
              <a:ext cx="4146619" cy="1238491"/>
            </a:xfrm>
            <a:prstGeom prst="roundRect">
              <a:avLst/>
            </a:prstGeom>
            <a:noFill/>
            <a:ln w="19050"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32EF54E5-B15A-2FE7-FEFC-7658407C480E}"/>
              </a:ext>
            </a:extLst>
          </p:cNvPr>
          <p:cNvGrpSpPr/>
          <p:nvPr/>
        </p:nvGrpSpPr>
        <p:grpSpPr>
          <a:xfrm>
            <a:off x="1143011" y="862255"/>
            <a:ext cx="10103837" cy="709637"/>
            <a:chOff x="1143011" y="862255"/>
            <a:chExt cx="10103837" cy="709637"/>
          </a:xfrm>
        </p:grpSpPr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7B1A7257-7F1F-EA7C-EE17-9CB6EFAFDB43}"/>
                </a:ext>
              </a:extLst>
            </p:cNvPr>
            <p:cNvSpPr/>
            <p:nvPr/>
          </p:nvSpPr>
          <p:spPr>
            <a:xfrm>
              <a:off x="1143011" y="862255"/>
              <a:ext cx="9539947" cy="709637"/>
            </a:xfrm>
            <a:prstGeom prst="roundRect">
              <a:avLst>
                <a:gd name="adj" fmla="val 26453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7" name="Подзаголовок 2">
              <a:extLst>
                <a:ext uri="{FF2B5EF4-FFF2-40B4-BE49-F238E27FC236}">
                  <a16:creationId xmlns:a16="http://schemas.microsoft.com/office/drawing/2014/main" id="{8677624E-96C3-1C0E-3BE6-45F85957D920}"/>
                </a:ext>
              </a:extLst>
            </p:cNvPr>
            <p:cNvSpPr txBox="1">
              <a:spLocks/>
            </p:cNvSpPr>
            <p:nvPr/>
          </p:nvSpPr>
          <p:spPr>
            <a:xfrm>
              <a:off x="1509041" y="945272"/>
              <a:ext cx="9737807" cy="52157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ru-RU" sz="3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Профессиональные навыки и компетенции</a:t>
              </a:r>
            </a:p>
          </p:txBody>
        </p:sp>
        <p:grpSp>
          <p:nvGrpSpPr>
            <p:cNvPr id="28" name="Группа 27">
              <a:extLst>
                <a:ext uri="{FF2B5EF4-FFF2-40B4-BE49-F238E27FC236}">
                  <a16:creationId xmlns:a16="http://schemas.microsoft.com/office/drawing/2014/main" id="{D06EED9D-6517-9083-2CF8-54D6E9DC476C}"/>
                </a:ext>
              </a:extLst>
            </p:cNvPr>
            <p:cNvGrpSpPr/>
            <p:nvPr/>
          </p:nvGrpSpPr>
          <p:grpSpPr>
            <a:xfrm>
              <a:off x="9868878" y="956286"/>
              <a:ext cx="521754" cy="521574"/>
              <a:chOff x="9795726" y="945272"/>
              <a:chExt cx="521754" cy="521574"/>
            </a:xfrm>
          </p:grpSpPr>
          <p:sp>
            <p:nvSpPr>
              <p:cNvPr id="15" name="Овал 14">
                <a:extLst>
                  <a:ext uri="{FF2B5EF4-FFF2-40B4-BE49-F238E27FC236}">
                    <a16:creationId xmlns:a16="http://schemas.microsoft.com/office/drawing/2014/main" id="{DEEAF1CF-D5EE-7AE0-EBF0-59BC9BA5AAA3}"/>
                  </a:ext>
                </a:extLst>
              </p:cNvPr>
              <p:cNvSpPr/>
              <p:nvPr/>
            </p:nvSpPr>
            <p:spPr>
              <a:xfrm>
                <a:off x="9795726" y="945272"/>
                <a:ext cx="384594" cy="38459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7" name="Прямая соединительная линия 16">
                <a:extLst>
                  <a:ext uri="{FF2B5EF4-FFF2-40B4-BE49-F238E27FC236}">
                    <a16:creationId xmlns:a16="http://schemas.microsoft.com/office/drawing/2014/main" id="{BE146B2F-D3D6-064D-0970-1F163C11C187}"/>
                  </a:ext>
                </a:extLst>
              </p:cNvPr>
              <p:cNvCxnSpPr>
                <a:cxnSpLocks/>
                <a:stCxn id="15" idx="5"/>
              </p:cNvCxnSpPr>
              <p:nvPr/>
            </p:nvCxnSpPr>
            <p:spPr>
              <a:xfrm>
                <a:off x="10123998" y="1273544"/>
                <a:ext cx="193482" cy="1933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4A38B10E-9580-6569-73C1-360A285731E7}"/>
              </a:ext>
            </a:extLst>
          </p:cNvPr>
          <p:cNvGrpSpPr/>
          <p:nvPr/>
        </p:nvGrpSpPr>
        <p:grpSpPr>
          <a:xfrm>
            <a:off x="21241958" y="956286"/>
            <a:ext cx="521754" cy="521574"/>
            <a:chOff x="9795726" y="945272"/>
            <a:chExt cx="521754" cy="521574"/>
          </a:xfrm>
        </p:grpSpPr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A6C40CE0-47FD-E260-86D6-4DE5B662B4CE}"/>
                </a:ext>
              </a:extLst>
            </p:cNvPr>
            <p:cNvSpPr/>
            <p:nvPr/>
          </p:nvSpPr>
          <p:spPr>
            <a:xfrm>
              <a:off x="9795726" y="945272"/>
              <a:ext cx="384594" cy="384594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896A6B77-412E-C09E-197D-43439A39C508}"/>
                </a:ext>
              </a:extLst>
            </p:cNvPr>
            <p:cNvCxnSpPr>
              <a:cxnSpLocks/>
              <a:stCxn id="46" idx="5"/>
            </p:cNvCxnSpPr>
            <p:nvPr/>
          </p:nvCxnSpPr>
          <p:spPr>
            <a:xfrm>
              <a:off x="10123998" y="1273544"/>
              <a:ext cx="193482" cy="193302"/>
            </a:xfrm>
            <a:prstGeom prst="line">
              <a:avLst/>
            </a:prstGeom>
            <a:ln w="381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2">
            <a:extLst>
              <a:ext uri="{FF2B5EF4-FFF2-40B4-BE49-F238E27FC236}">
                <a16:creationId xmlns:a16="http://schemas.microsoft.com/office/drawing/2014/main" id="{7D60E75B-82F4-27B6-9AB4-A3C6D1B55751}"/>
              </a:ext>
            </a:extLst>
          </p:cNvPr>
          <p:cNvGrpSpPr/>
          <p:nvPr/>
        </p:nvGrpSpPr>
        <p:grpSpPr>
          <a:xfrm>
            <a:off x="6271699" y="2498786"/>
            <a:ext cx="392597" cy="392597"/>
            <a:chOff x="0" y="0"/>
            <a:chExt cx="6350000" cy="6350000"/>
          </a:xfrm>
        </p:grpSpPr>
        <p:sp>
          <p:nvSpPr>
            <p:cNvPr id="34" name="Freeform 3">
              <a:extLst>
                <a:ext uri="{FF2B5EF4-FFF2-40B4-BE49-F238E27FC236}">
                  <a16:creationId xmlns:a16="http://schemas.microsoft.com/office/drawing/2014/main" id="{B3F02C5D-7D62-3C04-271E-3E1CDA6D9176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35" name="AutoShape 4">
            <a:extLst>
              <a:ext uri="{FF2B5EF4-FFF2-40B4-BE49-F238E27FC236}">
                <a16:creationId xmlns:a16="http://schemas.microsoft.com/office/drawing/2014/main" id="{B328C360-CB12-180D-2DB1-8A1ABCC4616E}"/>
              </a:ext>
            </a:extLst>
          </p:cNvPr>
          <p:cNvSpPr/>
          <p:nvPr/>
        </p:nvSpPr>
        <p:spPr>
          <a:xfrm>
            <a:off x="3991335" y="3208182"/>
            <a:ext cx="9827719" cy="0"/>
          </a:xfrm>
          <a:prstGeom prst="line">
            <a:avLst/>
          </a:prstGeom>
          <a:ln w="28575" cap="flat">
            <a:solidFill>
              <a:srgbClr val="14110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5">
            <a:extLst>
              <a:ext uri="{FF2B5EF4-FFF2-40B4-BE49-F238E27FC236}">
                <a16:creationId xmlns:a16="http://schemas.microsoft.com/office/drawing/2014/main" id="{EA9641D9-4788-125B-F863-71E0C94A55B4}"/>
              </a:ext>
            </a:extLst>
          </p:cNvPr>
          <p:cNvSpPr/>
          <p:nvPr/>
        </p:nvSpPr>
        <p:spPr>
          <a:xfrm>
            <a:off x="3991335" y="5226796"/>
            <a:ext cx="9827719" cy="0"/>
          </a:xfrm>
          <a:prstGeom prst="line">
            <a:avLst/>
          </a:prstGeom>
          <a:ln w="28575" cap="flat">
            <a:solidFill>
              <a:srgbClr val="14110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6E52A910-BF4E-2ECD-65EF-6B16F22D6952}"/>
              </a:ext>
            </a:extLst>
          </p:cNvPr>
          <p:cNvSpPr txBox="1"/>
          <p:nvPr/>
        </p:nvSpPr>
        <p:spPr>
          <a:xfrm>
            <a:off x="5703754" y="1982672"/>
            <a:ext cx="7829550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ru-RU" sz="2400" b="1" dirty="0"/>
              <a:t>маркетинге</a:t>
            </a:r>
            <a:endParaRPr lang="ru-RU" sz="2400" dirty="0"/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EB68420B-C6D9-40D7-1F8E-97818DCCD8C6}"/>
              </a:ext>
            </a:extLst>
          </p:cNvPr>
          <p:cNvSpPr txBox="1"/>
          <p:nvPr/>
        </p:nvSpPr>
        <p:spPr>
          <a:xfrm>
            <a:off x="5703754" y="4001287"/>
            <a:ext cx="7829550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ru-RU" sz="2400" b="1" dirty="0"/>
              <a:t>управлении бизнес-процессами</a:t>
            </a:r>
            <a:endParaRPr lang="ru-RU" sz="2400" dirty="0"/>
          </a:p>
        </p:txBody>
      </p:sp>
      <p:sp>
        <p:nvSpPr>
          <p:cNvPr id="42" name="TextBox 10">
            <a:extLst>
              <a:ext uri="{FF2B5EF4-FFF2-40B4-BE49-F238E27FC236}">
                <a16:creationId xmlns:a16="http://schemas.microsoft.com/office/drawing/2014/main" id="{C6975D93-A987-BCF6-4FA2-C3EB2DF1B45B}"/>
              </a:ext>
            </a:extLst>
          </p:cNvPr>
          <p:cNvSpPr txBox="1"/>
          <p:nvPr/>
        </p:nvSpPr>
        <p:spPr>
          <a:xfrm>
            <a:off x="5703754" y="5806556"/>
            <a:ext cx="7829550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ru-RU" sz="2400" b="1" dirty="0"/>
              <a:t>создании контента и ведении клиентов</a:t>
            </a:r>
            <a:endParaRPr lang="ru-RU" sz="2400" dirty="0"/>
          </a:p>
        </p:txBody>
      </p:sp>
      <p:grpSp>
        <p:nvGrpSpPr>
          <p:cNvPr id="43" name="Group 11">
            <a:extLst>
              <a:ext uri="{FF2B5EF4-FFF2-40B4-BE49-F238E27FC236}">
                <a16:creationId xmlns:a16="http://schemas.microsoft.com/office/drawing/2014/main" id="{1335A6C3-3984-77FC-4F1C-B99979E720E8}"/>
              </a:ext>
            </a:extLst>
          </p:cNvPr>
          <p:cNvGrpSpPr/>
          <p:nvPr/>
        </p:nvGrpSpPr>
        <p:grpSpPr>
          <a:xfrm>
            <a:off x="3991335" y="1654910"/>
            <a:ext cx="758012" cy="760169"/>
            <a:chOff x="0" y="0"/>
            <a:chExt cx="1488675" cy="1492908"/>
          </a:xfrm>
        </p:grpSpPr>
        <p:grpSp>
          <p:nvGrpSpPr>
            <p:cNvPr id="44" name="Group 12">
              <a:extLst>
                <a:ext uri="{FF2B5EF4-FFF2-40B4-BE49-F238E27FC236}">
                  <a16:creationId xmlns:a16="http://schemas.microsoft.com/office/drawing/2014/main" id="{7A829CF2-9592-B92D-B13A-760B5BEDA21A}"/>
                </a:ext>
              </a:extLst>
            </p:cNvPr>
            <p:cNvGrpSpPr/>
            <p:nvPr/>
          </p:nvGrpSpPr>
          <p:grpSpPr>
            <a:xfrm>
              <a:off x="0" y="0"/>
              <a:ext cx="1488675" cy="1492908"/>
              <a:chOff x="0" y="0"/>
              <a:chExt cx="6350000" cy="6350000"/>
            </a:xfrm>
          </p:grpSpPr>
          <p:sp>
            <p:nvSpPr>
              <p:cNvPr id="49" name="Freeform 13">
                <a:extLst>
                  <a:ext uri="{FF2B5EF4-FFF2-40B4-BE49-F238E27FC236}">
                    <a16:creationId xmlns:a16="http://schemas.microsoft.com/office/drawing/2014/main" id="{938E3A17-DD63-9AC6-7B21-78558BCD19FF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8080"/>
              </a:solidFill>
            </p:spPr>
          </p:sp>
        </p:grpSp>
        <p:sp>
          <p:nvSpPr>
            <p:cNvPr id="48" name="TextBox 14">
              <a:extLst>
                <a:ext uri="{FF2B5EF4-FFF2-40B4-BE49-F238E27FC236}">
                  <a16:creationId xmlns:a16="http://schemas.microsoft.com/office/drawing/2014/main" id="{8D12EA41-6C79-B3A5-D0CD-4E0789A09D83}"/>
                </a:ext>
              </a:extLst>
            </p:cNvPr>
            <p:cNvSpPr txBox="1"/>
            <p:nvPr/>
          </p:nvSpPr>
          <p:spPr>
            <a:xfrm>
              <a:off x="201695" y="398897"/>
              <a:ext cx="1073854" cy="105778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2400" dirty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</a:p>
          </p:txBody>
        </p:sp>
      </p:grpSp>
      <p:grpSp>
        <p:nvGrpSpPr>
          <p:cNvPr id="50" name="Group 15">
            <a:extLst>
              <a:ext uri="{FF2B5EF4-FFF2-40B4-BE49-F238E27FC236}">
                <a16:creationId xmlns:a16="http://schemas.microsoft.com/office/drawing/2014/main" id="{B377DA77-0D4D-4EAF-4B8D-1E8BA6B10F01}"/>
              </a:ext>
            </a:extLst>
          </p:cNvPr>
          <p:cNvGrpSpPr/>
          <p:nvPr/>
        </p:nvGrpSpPr>
        <p:grpSpPr>
          <a:xfrm>
            <a:off x="3991335" y="3673524"/>
            <a:ext cx="1116506" cy="1116506"/>
            <a:chOff x="0" y="0"/>
            <a:chExt cx="1488675" cy="1488675"/>
          </a:xfrm>
          <a:solidFill>
            <a:srgbClr val="008080"/>
          </a:solidFill>
        </p:grpSpPr>
        <p:grpSp>
          <p:nvGrpSpPr>
            <p:cNvPr id="51" name="Group 16">
              <a:extLst>
                <a:ext uri="{FF2B5EF4-FFF2-40B4-BE49-F238E27FC236}">
                  <a16:creationId xmlns:a16="http://schemas.microsoft.com/office/drawing/2014/main" id="{588EC546-AA93-435E-96A8-5ABF50AC8334}"/>
                </a:ext>
              </a:extLst>
            </p:cNvPr>
            <p:cNvGrpSpPr/>
            <p:nvPr/>
          </p:nvGrpSpPr>
          <p:grpSpPr>
            <a:xfrm>
              <a:off x="0" y="0"/>
              <a:ext cx="1488675" cy="1488675"/>
              <a:chOff x="0" y="0"/>
              <a:chExt cx="6350000" cy="6350000"/>
            </a:xfrm>
            <a:grpFill/>
          </p:grpSpPr>
          <p:sp>
            <p:nvSpPr>
              <p:cNvPr id="53" name="Freeform 17">
                <a:extLst>
                  <a:ext uri="{FF2B5EF4-FFF2-40B4-BE49-F238E27FC236}">
                    <a16:creationId xmlns:a16="http://schemas.microsoft.com/office/drawing/2014/main" id="{5B4B6FB1-BA05-2FC6-CE2F-138D68610392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grpFill/>
            </p:spPr>
          </p:sp>
        </p:grpSp>
        <p:sp>
          <p:nvSpPr>
            <p:cNvPr id="52" name="TextBox 18">
              <a:extLst>
                <a:ext uri="{FF2B5EF4-FFF2-40B4-BE49-F238E27FC236}">
                  <a16:creationId xmlns:a16="http://schemas.microsoft.com/office/drawing/2014/main" id="{A76E9659-EC90-A7B0-A62A-A963DC68D5AF}"/>
                </a:ext>
              </a:extLst>
            </p:cNvPr>
            <p:cNvSpPr txBox="1"/>
            <p:nvPr/>
          </p:nvSpPr>
          <p:spPr>
            <a:xfrm>
              <a:off x="201695" y="398898"/>
              <a:ext cx="1085285" cy="812602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</a:p>
          </p:txBody>
        </p:sp>
      </p:grpSp>
      <p:grpSp>
        <p:nvGrpSpPr>
          <p:cNvPr id="54" name="Group 19">
            <a:extLst>
              <a:ext uri="{FF2B5EF4-FFF2-40B4-BE49-F238E27FC236}">
                <a16:creationId xmlns:a16="http://schemas.microsoft.com/office/drawing/2014/main" id="{F28483DB-915B-4D23-30A1-C97CF0A1AAE4}"/>
              </a:ext>
            </a:extLst>
          </p:cNvPr>
          <p:cNvGrpSpPr/>
          <p:nvPr/>
        </p:nvGrpSpPr>
        <p:grpSpPr>
          <a:xfrm>
            <a:off x="3991335" y="5692138"/>
            <a:ext cx="1116506" cy="1116506"/>
            <a:chOff x="0" y="0"/>
            <a:chExt cx="1488675" cy="1488675"/>
          </a:xfrm>
          <a:solidFill>
            <a:srgbClr val="008080"/>
          </a:solidFill>
        </p:grpSpPr>
        <p:grpSp>
          <p:nvGrpSpPr>
            <p:cNvPr id="55" name="Group 20">
              <a:extLst>
                <a:ext uri="{FF2B5EF4-FFF2-40B4-BE49-F238E27FC236}">
                  <a16:creationId xmlns:a16="http://schemas.microsoft.com/office/drawing/2014/main" id="{31D2BBD3-61BA-32FE-CC0D-C0EFF3BED70C}"/>
                </a:ext>
              </a:extLst>
            </p:cNvPr>
            <p:cNvGrpSpPr/>
            <p:nvPr/>
          </p:nvGrpSpPr>
          <p:grpSpPr>
            <a:xfrm>
              <a:off x="0" y="0"/>
              <a:ext cx="1488675" cy="1488675"/>
              <a:chOff x="0" y="0"/>
              <a:chExt cx="6350000" cy="6350000"/>
            </a:xfrm>
            <a:grpFill/>
          </p:grpSpPr>
          <p:sp>
            <p:nvSpPr>
              <p:cNvPr id="57" name="Freeform 21">
                <a:extLst>
                  <a:ext uri="{FF2B5EF4-FFF2-40B4-BE49-F238E27FC236}">
                    <a16:creationId xmlns:a16="http://schemas.microsoft.com/office/drawing/2014/main" id="{7614D0C3-2E7D-FB49-B4A5-7007222A9850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grpFill/>
            </p:spPr>
          </p:sp>
        </p:grpSp>
        <p:sp>
          <p:nvSpPr>
            <p:cNvPr id="56" name="TextBox 22">
              <a:extLst>
                <a:ext uri="{FF2B5EF4-FFF2-40B4-BE49-F238E27FC236}">
                  <a16:creationId xmlns:a16="http://schemas.microsoft.com/office/drawing/2014/main" id="{18395075-7CFC-A61C-9F74-7351F3C78DBE}"/>
                </a:ext>
              </a:extLst>
            </p:cNvPr>
            <p:cNvSpPr txBox="1"/>
            <p:nvPr/>
          </p:nvSpPr>
          <p:spPr>
            <a:xfrm>
              <a:off x="201695" y="398898"/>
              <a:ext cx="1085285" cy="812602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 dirty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1131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235DF-39E3-3F03-0F0D-16600B85D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4A8772-ABA5-C37F-9F91-557D3C3099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Подзаголовок 2">
            <a:extLst>
              <a:ext uri="{FF2B5EF4-FFF2-40B4-BE49-F238E27FC236}">
                <a16:creationId xmlns:a16="http://schemas.microsoft.com/office/drawing/2014/main" id="{9274E40C-0206-823E-B903-C6B8E07BBBFD}"/>
              </a:ext>
            </a:extLst>
          </p:cNvPr>
          <p:cNvSpPr txBox="1">
            <a:spLocks/>
          </p:cNvSpPr>
          <p:nvPr/>
        </p:nvSpPr>
        <p:spPr>
          <a:xfrm>
            <a:off x="1143011" y="1756710"/>
            <a:ext cx="10352263" cy="2428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оценки реализуемости проекта я провел маркетинговые исследования, в ходе которых было выявлено:</a:t>
            </a: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DDE0120A-CC60-5D81-FA88-8DA5F614974C}"/>
              </a:ext>
            </a:extLst>
          </p:cNvPr>
          <p:cNvSpPr/>
          <p:nvPr/>
        </p:nvSpPr>
        <p:spPr>
          <a:xfrm>
            <a:off x="579120" y="462987"/>
            <a:ext cx="11169184" cy="7002684"/>
          </a:xfrm>
          <a:prstGeom prst="roundRect">
            <a:avLst>
              <a:gd name="adj" fmla="val 5562"/>
            </a:avLst>
          </a:prstGeom>
          <a:noFill/>
          <a:ln w="28575">
            <a:solidFill>
              <a:srgbClr val="0056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3319D068-AE11-78C6-341B-762237270978}"/>
              </a:ext>
            </a:extLst>
          </p:cNvPr>
          <p:cNvGrpSpPr/>
          <p:nvPr/>
        </p:nvGrpSpPr>
        <p:grpSpPr>
          <a:xfrm>
            <a:off x="1143011" y="5388074"/>
            <a:ext cx="4146619" cy="1215342"/>
            <a:chOff x="653461" y="5374320"/>
            <a:chExt cx="4146619" cy="1238491"/>
          </a:xfrm>
        </p:grpSpPr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083BF5C2-86B8-2C75-A4A4-733E16FEF7B1}"/>
                </a:ext>
              </a:extLst>
            </p:cNvPr>
            <p:cNvGrpSpPr/>
            <p:nvPr/>
          </p:nvGrpSpPr>
          <p:grpSpPr>
            <a:xfrm>
              <a:off x="2077862" y="5623174"/>
              <a:ext cx="2531158" cy="740782"/>
              <a:chOff x="2015415" y="5588361"/>
              <a:chExt cx="2531158" cy="740782"/>
            </a:xfrm>
          </p:grpSpPr>
          <p:sp>
            <p:nvSpPr>
              <p:cNvPr id="25" name="Подзаголовок 2">
                <a:extLst>
                  <a:ext uri="{FF2B5EF4-FFF2-40B4-BE49-F238E27FC236}">
                    <a16:creationId xmlns:a16="http://schemas.microsoft.com/office/drawing/2014/main" id="{EEAFE86E-43BB-87BD-46B0-16A6D1EBBF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5415" y="5958752"/>
                <a:ext cx="2531158" cy="37039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ru-RU" dirty="0" err="1">
                    <a:solidFill>
                      <a:srgbClr val="00808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Пиянзин</a:t>
                </a:r>
                <a:r>
                  <a:rPr lang="ru-RU" dirty="0">
                    <a:solidFill>
                      <a:srgbClr val="00808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Никита</a:t>
                </a:r>
              </a:p>
            </p:txBody>
          </p:sp>
          <p:sp>
            <p:nvSpPr>
              <p:cNvPr id="26" name="Подзаголовок 2">
                <a:extLst>
                  <a:ext uri="{FF2B5EF4-FFF2-40B4-BE49-F238E27FC236}">
                    <a16:creationId xmlns:a16="http://schemas.microsoft.com/office/drawing/2014/main" id="{6DCB5DF6-402D-F54E-579C-7AD938C111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5415" y="5588361"/>
                <a:ext cx="1232864" cy="37039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ru-RU" b="1" dirty="0">
                    <a:solidFill>
                      <a:srgbClr val="00808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Автор</a:t>
                </a:r>
              </a:p>
            </p:txBody>
          </p:sp>
        </p:grpSp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C165CA5F-3FF7-6670-A3B4-5D8D544A7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78" t="3036" r="37456" b="40592"/>
            <a:stretch/>
          </p:blipFill>
          <p:spPr>
            <a:xfrm>
              <a:off x="878481" y="5515543"/>
              <a:ext cx="1008322" cy="1008322"/>
            </a:xfrm>
            <a:prstGeom prst="ellipse">
              <a:avLst/>
            </a:prstGeom>
          </p:spPr>
        </p:pic>
        <p:sp>
          <p:nvSpPr>
            <p:cNvPr id="24" name="Прямоугольник: скругленные углы 23">
              <a:extLst>
                <a:ext uri="{FF2B5EF4-FFF2-40B4-BE49-F238E27FC236}">
                  <a16:creationId xmlns:a16="http://schemas.microsoft.com/office/drawing/2014/main" id="{A6EEC5E8-B2B6-1A92-E824-73ADD3A34876}"/>
                </a:ext>
              </a:extLst>
            </p:cNvPr>
            <p:cNvSpPr/>
            <p:nvPr/>
          </p:nvSpPr>
          <p:spPr>
            <a:xfrm>
              <a:off x="653461" y="5374320"/>
              <a:ext cx="4146619" cy="1238491"/>
            </a:xfrm>
            <a:prstGeom prst="roundRect">
              <a:avLst/>
            </a:prstGeom>
            <a:noFill/>
            <a:ln w="19050"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8A8A8A98-FACE-CB7B-7871-DDCC4BE0B543}"/>
              </a:ext>
            </a:extLst>
          </p:cNvPr>
          <p:cNvGrpSpPr/>
          <p:nvPr/>
        </p:nvGrpSpPr>
        <p:grpSpPr>
          <a:xfrm>
            <a:off x="1143011" y="862255"/>
            <a:ext cx="9539947" cy="709637"/>
            <a:chOff x="1143011" y="862255"/>
            <a:chExt cx="9539947" cy="709637"/>
          </a:xfrm>
        </p:grpSpPr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B4A85F15-0FEA-2654-2591-E1C9526CC736}"/>
                </a:ext>
              </a:extLst>
            </p:cNvPr>
            <p:cNvSpPr/>
            <p:nvPr/>
          </p:nvSpPr>
          <p:spPr>
            <a:xfrm>
              <a:off x="1143011" y="862255"/>
              <a:ext cx="9539947" cy="709637"/>
            </a:xfrm>
            <a:prstGeom prst="roundRect">
              <a:avLst>
                <a:gd name="adj" fmla="val 26453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7" name="Подзаголовок 2">
              <a:extLst>
                <a:ext uri="{FF2B5EF4-FFF2-40B4-BE49-F238E27FC236}">
                  <a16:creationId xmlns:a16="http://schemas.microsoft.com/office/drawing/2014/main" id="{319E6EE2-CE64-BEC7-BE9E-EA1492C4F08B}"/>
                </a:ext>
              </a:extLst>
            </p:cNvPr>
            <p:cNvSpPr txBox="1">
              <a:spLocks/>
            </p:cNvSpPr>
            <p:nvPr/>
          </p:nvSpPr>
          <p:spPr>
            <a:xfrm>
              <a:off x="1509042" y="945272"/>
              <a:ext cx="8067510" cy="52157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ru-RU" sz="3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Реалистичность запуска проекта</a:t>
              </a:r>
            </a:p>
          </p:txBody>
        </p:sp>
        <p:grpSp>
          <p:nvGrpSpPr>
            <p:cNvPr id="28" name="Группа 27">
              <a:extLst>
                <a:ext uri="{FF2B5EF4-FFF2-40B4-BE49-F238E27FC236}">
                  <a16:creationId xmlns:a16="http://schemas.microsoft.com/office/drawing/2014/main" id="{2EA96C51-EB51-0BB1-12C7-CA48F4B58B7B}"/>
                </a:ext>
              </a:extLst>
            </p:cNvPr>
            <p:cNvGrpSpPr/>
            <p:nvPr/>
          </p:nvGrpSpPr>
          <p:grpSpPr>
            <a:xfrm>
              <a:off x="9868878" y="956286"/>
              <a:ext cx="521754" cy="521574"/>
              <a:chOff x="9795726" y="945272"/>
              <a:chExt cx="521754" cy="521574"/>
            </a:xfrm>
          </p:grpSpPr>
          <p:sp>
            <p:nvSpPr>
              <p:cNvPr id="15" name="Овал 14">
                <a:extLst>
                  <a:ext uri="{FF2B5EF4-FFF2-40B4-BE49-F238E27FC236}">
                    <a16:creationId xmlns:a16="http://schemas.microsoft.com/office/drawing/2014/main" id="{860C3A9B-325E-A771-BD6F-E6B4BFC20CD3}"/>
                  </a:ext>
                </a:extLst>
              </p:cNvPr>
              <p:cNvSpPr/>
              <p:nvPr/>
            </p:nvSpPr>
            <p:spPr>
              <a:xfrm>
                <a:off x="9795726" y="945272"/>
                <a:ext cx="384594" cy="38459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7" name="Прямая соединительная линия 16">
                <a:extLst>
                  <a:ext uri="{FF2B5EF4-FFF2-40B4-BE49-F238E27FC236}">
                    <a16:creationId xmlns:a16="http://schemas.microsoft.com/office/drawing/2014/main" id="{BBCD5EF7-BF7C-27E8-08A8-27E4BDE66481}"/>
                  </a:ext>
                </a:extLst>
              </p:cNvPr>
              <p:cNvCxnSpPr>
                <a:cxnSpLocks/>
                <a:stCxn id="15" idx="5"/>
              </p:cNvCxnSpPr>
              <p:nvPr/>
            </p:nvCxnSpPr>
            <p:spPr>
              <a:xfrm>
                <a:off x="10123998" y="1273544"/>
                <a:ext cx="193482" cy="1933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ABD328FE-C7D6-6683-F5AB-04A5308DAFB2}"/>
              </a:ext>
            </a:extLst>
          </p:cNvPr>
          <p:cNvGrpSpPr/>
          <p:nvPr/>
        </p:nvGrpSpPr>
        <p:grpSpPr>
          <a:xfrm>
            <a:off x="21241958" y="956286"/>
            <a:ext cx="521754" cy="521574"/>
            <a:chOff x="9795726" y="945272"/>
            <a:chExt cx="521754" cy="521574"/>
          </a:xfrm>
        </p:grpSpPr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77ACFE72-3C26-D6A5-C9BF-D5D8019643B8}"/>
                </a:ext>
              </a:extLst>
            </p:cNvPr>
            <p:cNvSpPr/>
            <p:nvPr/>
          </p:nvSpPr>
          <p:spPr>
            <a:xfrm>
              <a:off x="9795726" y="945272"/>
              <a:ext cx="384594" cy="384594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592AC9E0-FF42-69D5-0036-6EE91CE52107}"/>
                </a:ext>
              </a:extLst>
            </p:cNvPr>
            <p:cNvCxnSpPr>
              <a:cxnSpLocks/>
              <a:stCxn id="46" idx="5"/>
            </p:cNvCxnSpPr>
            <p:nvPr/>
          </p:nvCxnSpPr>
          <p:spPr>
            <a:xfrm>
              <a:off x="10123998" y="1273544"/>
              <a:ext cx="193482" cy="193302"/>
            </a:xfrm>
            <a:prstGeom prst="line">
              <a:avLst/>
            </a:prstGeom>
            <a:ln w="381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649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167176D-351B-4B98-A83C-95E46CA0031A}"/>
              </a:ext>
            </a:extLst>
          </p:cNvPr>
          <p:cNvSpPr/>
          <p:nvPr/>
        </p:nvSpPr>
        <p:spPr>
          <a:xfrm>
            <a:off x="-259080" y="-243840"/>
            <a:ext cx="12740640" cy="7269480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DAA8ADE-FC48-462B-A07D-1AA7F824B0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391570"/>
              </p:ext>
            </p:extLst>
          </p:nvPr>
        </p:nvGraphicFramePr>
        <p:xfrm>
          <a:off x="681990" y="1355283"/>
          <a:ext cx="10828020" cy="5234926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5414010">
                  <a:extLst>
                    <a:ext uri="{9D8B030D-6E8A-4147-A177-3AD203B41FA5}">
                      <a16:colId xmlns:a16="http://schemas.microsoft.com/office/drawing/2014/main" val="3387775980"/>
                    </a:ext>
                  </a:extLst>
                </a:gridCol>
                <a:gridCol w="5414010">
                  <a:extLst>
                    <a:ext uri="{9D8B030D-6E8A-4147-A177-3AD203B41FA5}">
                      <a16:colId xmlns:a16="http://schemas.microsoft.com/office/drawing/2014/main" val="3106303463"/>
                    </a:ext>
                  </a:extLst>
                </a:gridCol>
              </a:tblGrid>
              <a:tr h="365159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Раздел</a:t>
                      </a:r>
                      <a:endParaRPr lang="ru-RU" sz="200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356" marR="25356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Описание</a:t>
                      </a:r>
                      <a:endParaRPr lang="ru-RU" sz="200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356" marR="25356" marT="0" marB="0"/>
                </a:tc>
                <a:extLst>
                  <a:ext uri="{0D108BD9-81ED-4DB2-BD59-A6C34878D82A}">
                    <a16:rowId xmlns:a16="http://schemas.microsoft.com/office/drawing/2014/main" val="401872030"/>
                  </a:ext>
                </a:extLst>
              </a:tr>
              <a:tr h="2783059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Ключевые партнеры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356" marR="25356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2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Историки и архивисты</a:t>
                      </a:r>
                      <a:br>
                        <a:rPr lang="ru-RU" sz="2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Музеи и патриотические организации</a:t>
                      </a:r>
                      <a:br>
                        <a:rPr lang="ru-RU" sz="2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Иллюстраторы, сценаристы, редакторы</a:t>
                      </a:r>
                      <a:br>
                        <a:rPr lang="ru-RU" sz="2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Издательства и типографии</a:t>
                      </a:r>
                      <a:br>
                        <a:rPr lang="ru-RU" sz="2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Книжные магазины и онлайн-платформы</a:t>
                      </a:r>
                      <a:br>
                        <a:rPr lang="ru-RU" sz="2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Государственные учреждения и фонды</a:t>
                      </a:r>
                      <a:endParaRPr lang="ru-RU" sz="2000" b="1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356" marR="25356" marT="0" marB="0"/>
                </a:tc>
                <a:extLst>
                  <a:ext uri="{0D108BD9-81ED-4DB2-BD59-A6C34878D82A}">
                    <a16:rowId xmlns:a16="http://schemas.microsoft.com/office/drawing/2014/main" val="2282874003"/>
                  </a:ext>
                </a:extLst>
              </a:tr>
              <a:tr h="2086708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Ключевые виды деятельности</a:t>
                      </a:r>
                      <a:endParaRPr lang="ru-RU" sz="200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356" marR="25356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Разработка сценариев и иллюстраций</a:t>
                      </a:r>
                      <a:br>
                        <a:rPr lang="ru-RU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Исследование исторических событий</a:t>
                      </a:r>
                      <a:br>
                        <a:rPr lang="ru-RU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Верстка и подготовка к печати</a:t>
                      </a:r>
                      <a:br>
                        <a:rPr lang="ru-RU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Продвижение и маркетинг</a:t>
                      </a:r>
                      <a:br>
                        <a:rPr lang="ru-RU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Продажа и распространение комиксов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356" marR="25356" marT="0" marB="0"/>
                </a:tc>
                <a:extLst>
                  <a:ext uri="{0D108BD9-81ED-4DB2-BD59-A6C34878D82A}">
                    <a16:rowId xmlns:a16="http://schemas.microsoft.com/office/drawing/2014/main" val="26724637"/>
                  </a:ext>
                </a:extLst>
              </a:tr>
            </a:tbl>
          </a:graphicData>
        </a:graphic>
      </p:graphicFrame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3029D0D-2FD0-45AD-A238-DB34DE56DFB5}"/>
              </a:ext>
            </a:extLst>
          </p:cNvPr>
          <p:cNvGrpSpPr/>
          <p:nvPr/>
        </p:nvGrpSpPr>
        <p:grpSpPr>
          <a:xfrm>
            <a:off x="681990" y="458162"/>
            <a:ext cx="9539947" cy="709637"/>
            <a:chOff x="1143011" y="856747"/>
            <a:chExt cx="9539947" cy="709637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2B2A41BE-1A0A-4128-971E-ADD2A5414E74}"/>
                </a:ext>
              </a:extLst>
            </p:cNvPr>
            <p:cNvSpPr/>
            <p:nvPr/>
          </p:nvSpPr>
          <p:spPr>
            <a:xfrm>
              <a:off x="1143011" y="856747"/>
              <a:ext cx="9539947" cy="709637"/>
            </a:xfrm>
            <a:prstGeom prst="roundRect">
              <a:avLst>
                <a:gd name="adj" fmla="val 26453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Подзаголовок 2">
              <a:extLst>
                <a:ext uri="{FF2B5EF4-FFF2-40B4-BE49-F238E27FC236}">
                  <a16:creationId xmlns:a16="http://schemas.microsoft.com/office/drawing/2014/main" id="{92F2C4B7-F5FD-4B20-8BA7-154D35D729C5}"/>
                </a:ext>
              </a:extLst>
            </p:cNvPr>
            <p:cNvSpPr txBox="1">
              <a:spLocks/>
            </p:cNvSpPr>
            <p:nvPr/>
          </p:nvSpPr>
          <p:spPr>
            <a:xfrm>
              <a:off x="1509042" y="945272"/>
              <a:ext cx="6782994" cy="53258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ru-RU" sz="3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Модель </a:t>
              </a:r>
              <a:r>
                <a:rPr lang="ru-RU" sz="36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Остервальдера</a:t>
              </a:r>
              <a:endPara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549C1675-77AF-4B18-8DB9-544B6EF67CEA}"/>
                </a:ext>
              </a:extLst>
            </p:cNvPr>
            <p:cNvGrpSpPr/>
            <p:nvPr/>
          </p:nvGrpSpPr>
          <p:grpSpPr>
            <a:xfrm>
              <a:off x="9868878" y="956286"/>
              <a:ext cx="521754" cy="521574"/>
              <a:chOff x="9795726" y="945272"/>
              <a:chExt cx="521754" cy="521574"/>
            </a:xfrm>
          </p:grpSpPr>
          <p:sp>
            <p:nvSpPr>
              <p:cNvPr id="9" name="Овал 8">
                <a:extLst>
                  <a:ext uri="{FF2B5EF4-FFF2-40B4-BE49-F238E27FC236}">
                    <a16:creationId xmlns:a16="http://schemas.microsoft.com/office/drawing/2014/main" id="{EE0208D2-DF00-41FE-9497-1654CBA9ACAD}"/>
                  </a:ext>
                </a:extLst>
              </p:cNvPr>
              <p:cNvSpPr/>
              <p:nvPr/>
            </p:nvSpPr>
            <p:spPr>
              <a:xfrm>
                <a:off x="9795726" y="945272"/>
                <a:ext cx="384594" cy="38459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0" name="Прямая соединительная линия 9">
                <a:extLst>
                  <a:ext uri="{FF2B5EF4-FFF2-40B4-BE49-F238E27FC236}">
                    <a16:creationId xmlns:a16="http://schemas.microsoft.com/office/drawing/2014/main" id="{9A6E6FD3-ABD1-40A7-A563-F3F453B84149}"/>
                  </a:ext>
                </a:extLst>
              </p:cNvPr>
              <p:cNvCxnSpPr>
                <a:cxnSpLocks/>
                <a:stCxn id="9" idx="5"/>
              </p:cNvCxnSpPr>
              <p:nvPr/>
            </p:nvCxnSpPr>
            <p:spPr>
              <a:xfrm>
                <a:off x="10123998" y="1273544"/>
                <a:ext cx="193482" cy="1933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9620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9B1D52C-923C-4E5E-8E35-A9718F8C7C54}"/>
              </a:ext>
            </a:extLst>
          </p:cNvPr>
          <p:cNvSpPr/>
          <p:nvPr/>
        </p:nvSpPr>
        <p:spPr>
          <a:xfrm>
            <a:off x="-259080" y="-243840"/>
            <a:ext cx="12740640" cy="7269480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D257161-3388-43BD-A7EE-2A8CBE84A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461987"/>
              </p:ext>
            </p:extLst>
          </p:nvPr>
        </p:nvGraphicFramePr>
        <p:xfrm>
          <a:off x="838200" y="1825626"/>
          <a:ext cx="10828020" cy="4820271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5414010">
                  <a:extLst>
                    <a:ext uri="{9D8B030D-6E8A-4147-A177-3AD203B41FA5}">
                      <a16:colId xmlns:a16="http://schemas.microsoft.com/office/drawing/2014/main" val="3627154864"/>
                    </a:ext>
                  </a:extLst>
                </a:gridCol>
                <a:gridCol w="5414010">
                  <a:extLst>
                    <a:ext uri="{9D8B030D-6E8A-4147-A177-3AD203B41FA5}">
                      <a16:colId xmlns:a16="http://schemas.microsoft.com/office/drawing/2014/main" val="550184006"/>
                    </a:ext>
                  </a:extLst>
                </a:gridCol>
              </a:tblGrid>
              <a:tr h="1709907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Ценностные предложения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356" marR="25356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Образовательная ценность</a:t>
                      </a:r>
                      <a:br>
                        <a:rPr lang="ru-RU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Патриотическое воспитание</a:t>
                      </a:r>
                      <a:br>
                        <a:rPr lang="ru-RU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Эмоциональное вовлечение</a:t>
                      </a:r>
                      <a:br>
                        <a:rPr lang="ru-RU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Эксклюзивный контент</a:t>
                      </a:r>
                      <a:br>
                        <a:rPr lang="ru-RU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Уникальный стиль</a:t>
                      </a:r>
                      <a:endParaRPr lang="ru-RU" sz="200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356" marR="25356" marT="0" marB="0"/>
                </a:tc>
                <a:extLst>
                  <a:ext uri="{0D108BD9-81ED-4DB2-BD59-A6C34878D82A}">
                    <a16:rowId xmlns:a16="http://schemas.microsoft.com/office/drawing/2014/main" val="3396189516"/>
                  </a:ext>
                </a:extLst>
              </a:tr>
              <a:tr h="1068206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Взаимоотношения с клиентами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356" marR="25356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Персонализированное обслуживание</a:t>
                      </a:r>
                      <a:br>
                        <a:rPr lang="ru-RU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Онлайн-сообщество</a:t>
                      </a:r>
                      <a:br>
                        <a:rPr lang="ru-RU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Автоматизированное обслуживание</a:t>
                      </a:r>
                      <a:endParaRPr lang="ru-RU" sz="200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356" marR="25356" marT="0" marB="0"/>
                </a:tc>
                <a:extLst>
                  <a:ext uri="{0D108BD9-81ED-4DB2-BD59-A6C34878D82A}">
                    <a16:rowId xmlns:a16="http://schemas.microsoft.com/office/drawing/2014/main" val="69185067"/>
                  </a:ext>
                </a:extLst>
              </a:tr>
              <a:tr h="2042158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Потребительские сегменты</a:t>
                      </a:r>
                      <a:endParaRPr lang="ru-RU" sz="200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356" marR="25356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Школьники и студенты</a:t>
                      </a:r>
                      <a:br>
                        <a:rPr lang="ru-RU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Учителя и преподаватели</a:t>
                      </a:r>
                      <a:br>
                        <a:rPr lang="ru-RU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Патриотические клубы и организации</a:t>
                      </a:r>
                      <a:br>
                        <a:rPr lang="ru-RU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Любители комиксов и истории</a:t>
                      </a:r>
                      <a:br>
                        <a:rPr lang="ru-RU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ru-RU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Родители, прививающие патриотизм детям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5356" marR="25356" marT="0" marB="0"/>
                </a:tc>
                <a:extLst>
                  <a:ext uri="{0D108BD9-81ED-4DB2-BD59-A6C34878D82A}">
                    <a16:rowId xmlns:a16="http://schemas.microsoft.com/office/drawing/2014/main" val="3896880482"/>
                  </a:ext>
                </a:extLst>
              </a:tr>
            </a:tbl>
          </a:graphicData>
        </a:graphic>
      </p:graphicFrame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93050714-3FC9-443A-9FAA-9339C0B30226}"/>
              </a:ext>
            </a:extLst>
          </p:cNvPr>
          <p:cNvGrpSpPr/>
          <p:nvPr/>
        </p:nvGrpSpPr>
        <p:grpSpPr>
          <a:xfrm>
            <a:off x="681990" y="463670"/>
            <a:ext cx="9539947" cy="709637"/>
            <a:chOff x="1143011" y="862255"/>
            <a:chExt cx="9539947" cy="709637"/>
          </a:xfrm>
        </p:grpSpPr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A7AF2B7-8911-4E9D-8E08-9A1AE99FB7E7}"/>
                </a:ext>
              </a:extLst>
            </p:cNvPr>
            <p:cNvSpPr/>
            <p:nvPr/>
          </p:nvSpPr>
          <p:spPr>
            <a:xfrm>
              <a:off x="1143011" y="862255"/>
              <a:ext cx="9539947" cy="709637"/>
            </a:xfrm>
            <a:prstGeom prst="roundRect">
              <a:avLst>
                <a:gd name="adj" fmla="val 26453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Подзаголовок 2">
              <a:extLst>
                <a:ext uri="{FF2B5EF4-FFF2-40B4-BE49-F238E27FC236}">
                  <a16:creationId xmlns:a16="http://schemas.microsoft.com/office/drawing/2014/main" id="{2AAD981B-8D42-4037-8125-A527B2B750CC}"/>
                </a:ext>
              </a:extLst>
            </p:cNvPr>
            <p:cNvSpPr txBox="1">
              <a:spLocks/>
            </p:cNvSpPr>
            <p:nvPr/>
          </p:nvSpPr>
          <p:spPr>
            <a:xfrm>
              <a:off x="1509042" y="945272"/>
              <a:ext cx="6782994" cy="53258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ru-RU" sz="3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Модель </a:t>
              </a:r>
              <a:r>
                <a:rPr lang="ru-RU" sz="36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Остервальдера</a:t>
              </a:r>
              <a:endPara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B82267A3-2DC6-4045-9088-857BCF5C07D4}"/>
                </a:ext>
              </a:extLst>
            </p:cNvPr>
            <p:cNvGrpSpPr/>
            <p:nvPr/>
          </p:nvGrpSpPr>
          <p:grpSpPr>
            <a:xfrm>
              <a:off x="9868878" y="956286"/>
              <a:ext cx="521754" cy="521574"/>
              <a:chOff x="9795726" y="945272"/>
              <a:chExt cx="521754" cy="521574"/>
            </a:xfrm>
          </p:grpSpPr>
          <p:sp>
            <p:nvSpPr>
              <p:cNvPr id="10" name="Овал 9">
                <a:extLst>
                  <a:ext uri="{FF2B5EF4-FFF2-40B4-BE49-F238E27FC236}">
                    <a16:creationId xmlns:a16="http://schemas.microsoft.com/office/drawing/2014/main" id="{7C4BB13E-5E0E-4869-B185-FB96FDC00E5C}"/>
                  </a:ext>
                </a:extLst>
              </p:cNvPr>
              <p:cNvSpPr/>
              <p:nvPr/>
            </p:nvSpPr>
            <p:spPr>
              <a:xfrm>
                <a:off x="9795726" y="945272"/>
                <a:ext cx="384594" cy="38459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1" name="Прямая соединительная линия 10">
                <a:extLst>
                  <a:ext uri="{FF2B5EF4-FFF2-40B4-BE49-F238E27FC236}">
                    <a16:creationId xmlns:a16="http://schemas.microsoft.com/office/drawing/2014/main" id="{9EFAF136-2573-450A-B4F8-F2A01F7DC645}"/>
                  </a:ext>
                </a:extLst>
              </p:cNvPr>
              <p:cNvCxnSpPr>
                <a:cxnSpLocks/>
                <a:stCxn id="10" idx="5"/>
              </p:cNvCxnSpPr>
              <p:nvPr/>
            </p:nvCxnSpPr>
            <p:spPr>
              <a:xfrm>
                <a:off x="10123998" y="1273544"/>
                <a:ext cx="193482" cy="1933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848756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518</Words>
  <Application>Microsoft Office PowerPoint</Application>
  <PresentationFormat>Широкоэкранный</PresentationFormat>
  <Paragraphs>67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Tahoma</vt:lpstr>
      <vt:lpstr>Calibri</vt:lpstr>
      <vt:lpstr>Roboto Condensed</vt:lpstr>
      <vt:lpstr>Calibri Light</vt:lpstr>
      <vt:lpstr>Times New Roman</vt:lpstr>
      <vt:lpstr>Arial</vt:lpstr>
      <vt:lpstr>Тема Office</vt:lpstr>
      <vt:lpstr>НАСЛЕДНИКИ ГЕРОЕВ: ПУТЕШЕСТВИЕ БАРСИКА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Ксения Алакаева</dc:creator>
  <cp:lastModifiedBy>Никита Пиянзин</cp:lastModifiedBy>
  <cp:revision>18</cp:revision>
  <dcterms:created xsi:type="dcterms:W3CDTF">2025-02-23T17:37:02Z</dcterms:created>
  <dcterms:modified xsi:type="dcterms:W3CDTF">2025-02-24T21:01:08Z</dcterms:modified>
</cp:coreProperties>
</file>