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9AE20E8-A331-4005-9AA6-6FDB0E613055}">
          <p14:sldIdLst>
            <p14:sldId id="256"/>
            <p14:sldId id="257"/>
            <p14:sldId id="258"/>
            <p14:sldId id="259"/>
            <p14:sldId id="260"/>
            <p14:sldId id="262"/>
            <p14:sldId id="261"/>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448" autoAdjust="0"/>
  </p:normalViewPr>
  <p:slideViewPr>
    <p:cSldViewPr snapToGrid="0">
      <p:cViewPr varScale="1">
        <p:scale>
          <a:sx n="75" d="100"/>
          <a:sy n="75" d="100"/>
        </p:scale>
        <p:origin x="11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3DF5BE-4652-4BFC-8469-8FAEFABE5385}" type="datetimeFigureOut">
              <a:rPr lang="en-US" smtClean="0"/>
              <a:t>8/25/2020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D6AA6-4B28-4171-B5B5-7B552F89E703}" type="slidenum">
              <a:rPr lang="en-US" smtClean="0"/>
              <a:t>‹#›</a:t>
            </a:fld>
            <a:endParaRPr lang="en-US"/>
          </a:p>
        </p:txBody>
      </p:sp>
    </p:spTree>
    <p:extLst>
      <p:ext uri="{BB962C8B-B14F-4D97-AF65-F5344CB8AC3E}">
        <p14:creationId xmlns:p14="http://schemas.microsoft.com/office/powerpoint/2010/main" val="184201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nbviewer.jupyter.org/github/burwinliu/my-jupyter-nb/blob/master/Notes/Networks/OSILayer.ipynb"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solidFill>
                  <a:schemeClr val="tx1"/>
                </a:solidFill>
                <a:hlinkClick r:id="rId3">
                  <a:extLst>
                    <a:ext uri="{A12FA001-AC4F-418D-AE19-62706E023703}">
                      <ahyp:hlinkClr xmlns:ahyp="http://schemas.microsoft.com/office/drawing/2018/hyperlinkcolor" val="tx"/>
                    </a:ext>
                  </a:extLst>
                </a:hlinkClick>
              </a:rPr>
              <a:t>1: https://nbviewer.jupyter.org/github/burwinliu/my-jupyter-nb/blob/master/Notes/Networks/OSILayer.ipynb</a:t>
            </a:r>
            <a:endParaRPr lang="en-US" u="none" dirty="0">
              <a:solidFill>
                <a:schemeClr val="tx1"/>
              </a:solidFill>
            </a:endParaRPr>
          </a:p>
        </p:txBody>
      </p:sp>
      <p:sp>
        <p:nvSpPr>
          <p:cNvPr id="4" name="Slide Number Placeholder 3"/>
          <p:cNvSpPr>
            <a:spLocks noGrp="1"/>
          </p:cNvSpPr>
          <p:nvPr>
            <p:ph type="sldNum" sz="quarter" idx="5"/>
          </p:nvPr>
        </p:nvSpPr>
        <p:spPr/>
        <p:txBody>
          <a:bodyPr/>
          <a:lstStyle/>
          <a:p>
            <a:fld id="{D95D6AA6-4B28-4171-B5B5-7B552F89E703}" type="slidenum">
              <a:rPr lang="en-US" smtClean="0"/>
              <a:t>1</a:t>
            </a:fld>
            <a:endParaRPr lang="en-US"/>
          </a:p>
        </p:txBody>
      </p:sp>
    </p:spTree>
    <p:extLst>
      <p:ext uri="{BB962C8B-B14F-4D97-AF65-F5344CB8AC3E}">
        <p14:creationId xmlns:p14="http://schemas.microsoft.com/office/powerpoint/2010/main" val="285906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kern="1200" dirty="0">
                <a:solidFill>
                  <a:schemeClr val="tx1"/>
                </a:solidFill>
                <a:latin typeface="+mn-lt"/>
                <a:ea typeface="+mn-ea"/>
                <a:cs typeface="+mn-cs"/>
              </a:rPr>
              <a:t>1: https://nbviewer.jupyter.org/github/burwinliu/my-jupyter-nb/blob/master/Notes/Networks</a:t>
            </a:r>
            <a:r>
              <a:rPr lang="en-US" u="none" dirty="0">
                <a:solidFill>
                  <a:schemeClr val="tx1"/>
                </a:solidFill>
              </a:rPr>
              <a:t>/Sockets.ipynb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solidFill>
                  <a:schemeClr val="tx1"/>
                </a:solidFill>
              </a:rPr>
              <a:t>2: </a:t>
            </a:r>
          </a:p>
        </p:txBody>
      </p:sp>
      <p:sp>
        <p:nvSpPr>
          <p:cNvPr id="4" name="Slide Number Placeholder 3"/>
          <p:cNvSpPr>
            <a:spLocks noGrp="1"/>
          </p:cNvSpPr>
          <p:nvPr>
            <p:ph type="sldNum" sz="quarter" idx="5"/>
          </p:nvPr>
        </p:nvSpPr>
        <p:spPr/>
        <p:txBody>
          <a:bodyPr/>
          <a:lstStyle/>
          <a:p>
            <a:fld id="{D95D6AA6-4B28-4171-B5B5-7B552F89E703}" type="slidenum">
              <a:rPr lang="en-US" smtClean="0"/>
              <a:t>2</a:t>
            </a:fld>
            <a:endParaRPr lang="en-US"/>
          </a:p>
        </p:txBody>
      </p:sp>
    </p:spTree>
    <p:extLst>
      <p:ext uri="{BB962C8B-B14F-4D97-AF65-F5344CB8AC3E}">
        <p14:creationId xmlns:p14="http://schemas.microsoft.com/office/powerpoint/2010/main" val="1590872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B3AB-C339-46C7-A411-B1A9F7B9F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5312FF-4522-4E06-8A68-378043B5C3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F82AB3-3028-4FA8-B11D-CDF5617E111E}"/>
              </a:ext>
            </a:extLst>
          </p:cNvPr>
          <p:cNvSpPr>
            <a:spLocks noGrp="1"/>
          </p:cNvSpPr>
          <p:nvPr>
            <p:ph type="dt" sz="half" idx="10"/>
          </p:nvPr>
        </p:nvSpPr>
        <p:spPr/>
        <p:txBody>
          <a:bodyPr/>
          <a:lstStyle/>
          <a:p>
            <a:fld id="{5248DD35-FA55-4FF5-A2B8-ACB490128C85}" type="datetimeFigureOut">
              <a:rPr lang="en-US" smtClean="0"/>
              <a:t>8/25/2020</a:t>
            </a:fld>
            <a:endParaRPr lang="en-US"/>
          </a:p>
        </p:txBody>
      </p:sp>
      <p:sp>
        <p:nvSpPr>
          <p:cNvPr id="5" name="Footer Placeholder 4">
            <a:extLst>
              <a:ext uri="{FF2B5EF4-FFF2-40B4-BE49-F238E27FC236}">
                <a16:creationId xmlns:a16="http://schemas.microsoft.com/office/drawing/2014/main" id="{F03E2744-128D-4D42-8AEA-B47FBC330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F511B-D2FF-484B-82F4-9164A7F4D5E0}"/>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19863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08AC-F8DC-4A8B-9E2C-B4A9D7DE3D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BD2B70-950E-4332-B645-38D0970B0E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1A979D-6386-4A9C-B9DD-B9677DFABCF6}"/>
              </a:ext>
            </a:extLst>
          </p:cNvPr>
          <p:cNvSpPr>
            <a:spLocks noGrp="1"/>
          </p:cNvSpPr>
          <p:nvPr>
            <p:ph type="dt" sz="half" idx="10"/>
          </p:nvPr>
        </p:nvSpPr>
        <p:spPr/>
        <p:txBody>
          <a:bodyPr/>
          <a:lstStyle/>
          <a:p>
            <a:fld id="{5248DD35-FA55-4FF5-A2B8-ACB490128C85}" type="datetimeFigureOut">
              <a:rPr lang="en-US" smtClean="0"/>
              <a:t>8/25/2020</a:t>
            </a:fld>
            <a:endParaRPr lang="en-US"/>
          </a:p>
        </p:txBody>
      </p:sp>
      <p:sp>
        <p:nvSpPr>
          <p:cNvPr id="5" name="Footer Placeholder 4">
            <a:extLst>
              <a:ext uri="{FF2B5EF4-FFF2-40B4-BE49-F238E27FC236}">
                <a16:creationId xmlns:a16="http://schemas.microsoft.com/office/drawing/2014/main" id="{ED61391E-D8E8-44A3-8EE3-8AA2933FF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7F86B-B489-4A6E-AE30-8E394424EED3}"/>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338452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B38CAB-4E56-421E-94B4-D844085014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1ECBE-4A09-4758-BDF6-497FF48D3B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6A378-89B4-40BE-8DFF-FC563DFF8CA9}"/>
              </a:ext>
            </a:extLst>
          </p:cNvPr>
          <p:cNvSpPr>
            <a:spLocks noGrp="1"/>
          </p:cNvSpPr>
          <p:nvPr>
            <p:ph type="dt" sz="half" idx="10"/>
          </p:nvPr>
        </p:nvSpPr>
        <p:spPr/>
        <p:txBody>
          <a:bodyPr/>
          <a:lstStyle/>
          <a:p>
            <a:fld id="{5248DD35-FA55-4FF5-A2B8-ACB490128C85}" type="datetimeFigureOut">
              <a:rPr lang="en-US" smtClean="0"/>
              <a:t>8/25/2020</a:t>
            </a:fld>
            <a:endParaRPr lang="en-US"/>
          </a:p>
        </p:txBody>
      </p:sp>
      <p:sp>
        <p:nvSpPr>
          <p:cNvPr id="5" name="Footer Placeholder 4">
            <a:extLst>
              <a:ext uri="{FF2B5EF4-FFF2-40B4-BE49-F238E27FC236}">
                <a16:creationId xmlns:a16="http://schemas.microsoft.com/office/drawing/2014/main" id="{1585888D-1EF2-45A9-AC69-48744A9D0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C508A-54E3-42D5-BD79-5FB1D8F60CEC}"/>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110381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C37C-87D3-436D-BEA5-AD0FDD4DDC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E4B10-F823-4B21-AECB-BBBF9B807A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70DF6-02C7-4500-A742-33BCCFFED479}"/>
              </a:ext>
            </a:extLst>
          </p:cNvPr>
          <p:cNvSpPr>
            <a:spLocks noGrp="1"/>
          </p:cNvSpPr>
          <p:nvPr>
            <p:ph type="dt" sz="half" idx="10"/>
          </p:nvPr>
        </p:nvSpPr>
        <p:spPr/>
        <p:txBody>
          <a:bodyPr/>
          <a:lstStyle/>
          <a:p>
            <a:fld id="{5248DD35-FA55-4FF5-A2B8-ACB490128C85}" type="datetimeFigureOut">
              <a:rPr lang="en-US" smtClean="0"/>
              <a:t>8/25/2020</a:t>
            </a:fld>
            <a:endParaRPr lang="en-US"/>
          </a:p>
        </p:txBody>
      </p:sp>
      <p:sp>
        <p:nvSpPr>
          <p:cNvPr id="5" name="Footer Placeholder 4">
            <a:extLst>
              <a:ext uri="{FF2B5EF4-FFF2-40B4-BE49-F238E27FC236}">
                <a16:creationId xmlns:a16="http://schemas.microsoft.com/office/drawing/2014/main" id="{0561FA25-8B1C-4E20-9541-DABE8055E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C6374-717B-436F-B58F-7161789F2952}"/>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86254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46F1-A49D-4918-82AE-A77E3AAD01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C5ED96-6EAF-4467-AA1C-92AA58EE2B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73176B-DDC7-4359-A208-0EF7FAEA06DE}"/>
              </a:ext>
            </a:extLst>
          </p:cNvPr>
          <p:cNvSpPr>
            <a:spLocks noGrp="1"/>
          </p:cNvSpPr>
          <p:nvPr>
            <p:ph type="dt" sz="half" idx="10"/>
          </p:nvPr>
        </p:nvSpPr>
        <p:spPr/>
        <p:txBody>
          <a:bodyPr/>
          <a:lstStyle/>
          <a:p>
            <a:fld id="{5248DD35-FA55-4FF5-A2B8-ACB490128C85}" type="datetimeFigureOut">
              <a:rPr lang="en-US" smtClean="0"/>
              <a:t>8/25/2020</a:t>
            </a:fld>
            <a:endParaRPr lang="en-US"/>
          </a:p>
        </p:txBody>
      </p:sp>
      <p:sp>
        <p:nvSpPr>
          <p:cNvPr id="5" name="Footer Placeholder 4">
            <a:extLst>
              <a:ext uri="{FF2B5EF4-FFF2-40B4-BE49-F238E27FC236}">
                <a16:creationId xmlns:a16="http://schemas.microsoft.com/office/drawing/2014/main" id="{E1381402-A839-40D8-A21B-61565FD22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73817-5DE4-473C-B9EE-E21ACCD6F90C}"/>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152628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A8DC-DAB4-46F6-8EE9-66E6D5F2FF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56674-B83B-482C-99A2-4F75AADCD3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B68E56-F679-492B-81D4-B2B0AEFF8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0A3744-AAD8-4FB8-B3DF-147EAC5DFCFC}"/>
              </a:ext>
            </a:extLst>
          </p:cNvPr>
          <p:cNvSpPr>
            <a:spLocks noGrp="1"/>
          </p:cNvSpPr>
          <p:nvPr>
            <p:ph type="dt" sz="half" idx="10"/>
          </p:nvPr>
        </p:nvSpPr>
        <p:spPr/>
        <p:txBody>
          <a:bodyPr/>
          <a:lstStyle/>
          <a:p>
            <a:fld id="{5248DD35-FA55-4FF5-A2B8-ACB490128C85}" type="datetimeFigureOut">
              <a:rPr lang="en-US" smtClean="0"/>
              <a:t>8/25/2020</a:t>
            </a:fld>
            <a:endParaRPr lang="en-US"/>
          </a:p>
        </p:txBody>
      </p:sp>
      <p:sp>
        <p:nvSpPr>
          <p:cNvPr id="6" name="Footer Placeholder 5">
            <a:extLst>
              <a:ext uri="{FF2B5EF4-FFF2-40B4-BE49-F238E27FC236}">
                <a16:creationId xmlns:a16="http://schemas.microsoft.com/office/drawing/2014/main" id="{AE270EAC-FF6A-4335-B96F-6A6D49624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DC831C-76AB-4BF8-AE1D-55DEE8E23B2D}"/>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351144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88EC-31DB-4F66-8BD2-3BBC5A1D0B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113F6-AFDE-4D7C-87C4-EA1F21234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5D4C84-2248-4199-A257-174DBB604C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7B2D4-536E-4C9E-A606-B5FAD6D73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34D928-CCAC-4D26-925F-F18BBAC78E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5A3AB0-F698-4EA3-AB36-3CEA319AE782}"/>
              </a:ext>
            </a:extLst>
          </p:cNvPr>
          <p:cNvSpPr>
            <a:spLocks noGrp="1"/>
          </p:cNvSpPr>
          <p:nvPr>
            <p:ph type="dt" sz="half" idx="10"/>
          </p:nvPr>
        </p:nvSpPr>
        <p:spPr/>
        <p:txBody>
          <a:bodyPr/>
          <a:lstStyle/>
          <a:p>
            <a:fld id="{5248DD35-FA55-4FF5-A2B8-ACB490128C85}" type="datetimeFigureOut">
              <a:rPr lang="en-US" smtClean="0"/>
              <a:t>8/25/2020</a:t>
            </a:fld>
            <a:endParaRPr lang="en-US"/>
          </a:p>
        </p:txBody>
      </p:sp>
      <p:sp>
        <p:nvSpPr>
          <p:cNvPr id="8" name="Footer Placeholder 7">
            <a:extLst>
              <a:ext uri="{FF2B5EF4-FFF2-40B4-BE49-F238E27FC236}">
                <a16:creationId xmlns:a16="http://schemas.microsoft.com/office/drawing/2014/main" id="{18C52175-53F2-4EA5-9426-E74034226F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D17F70-46D2-4D4A-A3BB-72AE737ACC3B}"/>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174849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3500-603A-4BBA-9499-39D6F197B4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0FEDF3-2098-482A-A6CD-999E6BC02ECD}"/>
              </a:ext>
            </a:extLst>
          </p:cNvPr>
          <p:cNvSpPr>
            <a:spLocks noGrp="1"/>
          </p:cNvSpPr>
          <p:nvPr>
            <p:ph type="dt" sz="half" idx="10"/>
          </p:nvPr>
        </p:nvSpPr>
        <p:spPr/>
        <p:txBody>
          <a:bodyPr/>
          <a:lstStyle/>
          <a:p>
            <a:fld id="{5248DD35-FA55-4FF5-A2B8-ACB490128C85}" type="datetimeFigureOut">
              <a:rPr lang="en-US" smtClean="0"/>
              <a:t>8/25/2020</a:t>
            </a:fld>
            <a:endParaRPr lang="en-US"/>
          </a:p>
        </p:txBody>
      </p:sp>
      <p:sp>
        <p:nvSpPr>
          <p:cNvPr id="4" name="Footer Placeholder 3">
            <a:extLst>
              <a:ext uri="{FF2B5EF4-FFF2-40B4-BE49-F238E27FC236}">
                <a16:creationId xmlns:a16="http://schemas.microsoft.com/office/drawing/2014/main" id="{C9E1D01D-48F9-46B3-ADE3-79326F2ACF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DC2C4A-5C99-4674-B1F7-3D853061CCF0}"/>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24569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C93BCC-879A-4197-8819-6220E4D8B488}"/>
              </a:ext>
            </a:extLst>
          </p:cNvPr>
          <p:cNvSpPr>
            <a:spLocks noGrp="1"/>
          </p:cNvSpPr>
          <p:nvPr>
            <p:ph type="dt" sz="half" idx="10"/>
          </p:nvPr>
        </p:nvSpPr>
        <p:spPr/>
        <p:txBody>
          <a:bodyPr/>
          <a:lstStyle/>
          <a:p>
            <a:fld id="{5248DD35-FA55-4FF5-A2B8-ACB490128C85}" type="datetimeFigureOut">
              <a:rPr lang="en-US" smtClean="0"/>
              <a:t>8/25/2020</a:t>
            </a:fld>
            <a:endParaRPr lang="en-US"/>
          </a:p>
        </p:txBody>
      </p:sp>
      <p:sp>
        <p:nvSpPr>
          <p:cNvPr id="3" name="Footer Placeholder 2">
            <a:extLst>
              <a:ext uri="{FF2B5EF4-FFF2-40B4-BE49-F238E27FC236}">
                <a16:creationId xmlns:a16="http://schemas.microsoft.com/office/drawing/2014/main" id="{E2284257-2B6C-48E1-9865-AE2C2EABC0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D0EE11-512D-485A-9495-115AD990A322}"/>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6389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09D7-9BE1-4898-9AC7-7A5B8C853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BE4F4A-B02D-4089-AD51-9C28C316A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57747C-FB58-4C54-AF0D-3EA171F78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63436-FAE4-4814-911B-1459CFA7F999}"/>
              </a:ext>
            </a:extLst>
          </p:cNvPr>
          <p:cNvSpPr>
            <a:spLocks noGrp="1"/>
          </p:cNvSpPr>
          <p:nvPr>
            <p:ph type="dt" sz="half" idx="10"/>
          </p:nvPr>
        </p:nvSpPr>
        <p:spPr/>
        <p:txBody>
          <a:bodyPr/>
          <a:lstStyle/>
          <a:p>
            <a:fld id="{5248DD35-FA55-4FF5-A2B8-ACB490128C85}" type="datetimeFigureOut">
              <a:rPr lang="en-US" smtClean="0"/>
              <a:t>8/25/2020</a:t>
            </a:fld>
            <a:endParaRPr lang="en-US"/>
          </a:p>
        </p:txBody>
      </p:sp>
      <p:sp>
        <p:nvSpPr>
          <p:cNvPr id="6" name="Footer Placeholder 5">
            <a:extLst>
              <a:ext uri="{FF2B5EF4-FFF2-40B4-BE49-F238E27FC236}">
                <a16:creationId xmlns:a16="http://schemas.microsoft.com/office/drawing/2014/main" id="{40003100-7C27-43ED-8F20-4EB9B69C04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349864-6E18-46C7-B824-55E6818B327C}"/>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2247602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4D62-4823-409E-8BC7-9DD2AAAB37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934E2E-DED4-434C-B864-29BBE6894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D9DFF-8764-464C-B50A-34BCA91B4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E2F20-8637-44F0-B8D4-13ECE0D13188}"/>
              </a:ext>
            </a:extLst>
          </p:cNvPr>
          <p:cNvSpPr>
            <a:spLocks noGrp="1"/>
          </p:cNvSpPr>
          <p:nvPr>
            <p:ph type="dt" sz="half" idx="10"/>
          </p:nvPr>
        </p:nvSpPr>
        <p:spPr/>
        <p:txBody>
          <a:bodyPr/>
          <a:lstStyle/>
          <a:p>
            <a:fld id="{5248DD35-FA55-4FF5-A2B8-ACB490128C85}" type="datetimeFigureOut">
              <a:rPr lang="en-US" smtClean="0"/>
              <a:t>8/25/2020</a:t>
            </a:fld>
            <a:endParaRPr lang="en-US"/>
          </a:p>
        </p:txBody>
      </p:sp>
      <p:sp>
        <p:nvSpPr>
          <p:cNvPr id="6" name="Footer Placeholder 5">
            <a:extLst>
              <a:ext uri="{FF2B5EF4-FFF2-40B4-BE49-F238E27FC236}">
                <a16:creationId xmlns:a16="http://schemas.microsoft.com/office/drawing/2014/main" id="{8EE34747-AB34-4CB2-8111-4B05CFFA39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3AA15-EE0C-440E-8AF0-B04CCBDEF7E9}"/>
              </a:ext>
            </a:extLst>
          </p:cNvPr>
          <p:cNvSpPr>
            <a:spLocks noGrp="1"/>
          </p:cNvSpPr>
          <p:nvPr>
            <p:ph type="sldNum" sz="quarter" idx="12"/>
          </p:nvPr>
        </p:nvSpPr>
        <p:spPr/>
        <p:txBody>
          <a:bodyPr/>
          <a:lstStyle/>
          <a:p>
            <a:fld id="{678274B7-827D-483F-8BF3-E179BDA244FB}" type="slidenum">
              <a:rPr lang="en-US" smtClean="0"/>
              <a:t>‹#›</a:t>
            </a:fld>
            <a:endParaRPr lang="en-US"/>
          </a:p>
        </p:txBody>
      </p:sp>
    </p:spTree>
    <p:extLst>
      <p:ext uri="{BB962C8B-B14F-4D97-AF65-F5344CB8AC3E}">
        <p14:creationId xmlns:p14="http://schemas.microsoft.com/office/powerpoint/2010/main" val="55996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AA0E02-9018-4920-9CB3-5C18DAFE89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C20177-55A4-4A0D-B23D-2E641DEC0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FFDD63-B740-4EB2-AAC8-511BF8F8D1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8DD35-FA55-4FF5-A2B8-ACB490128C85}" type="datetimeFigureOut">
              <a:rPr lang="en-US" smtClean="0"/>
              <a:t>8/25/2020</a:t>
            </a:fld>
            <a:endParaRPr lang="en-US"/>
          </a:p>
        </p:txBody>
      </p:sp>
      <p:sp>
        <p:nvSpPr>
          <p:cNvPr id="5" name="Footer Placeholder 4">
            <a:extLst>
              <a:ext uri="{FF2B5EF4-FFF2-40B4-BE49-F238E27FC236}">
                <a16:creationId xmlns:a16="http://schemas.microsoft.com/office/drawing/2014/main" id="{ABCBE8E6-73AC-4CBA-8C52-1B2AFF5B5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61B64F-0688-46A0-9163-060518B922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274B7-827D-483F-8BF3-E179BDA244FB}" type="slidenum">
              <a:rPr lang="en-US" smtClean="0"/>
              <a:t>‹#›</a:t>
            </a:fld>
            <a:endParaRPr lang="en-US"/>
          </a:p>
        </p:txBody>
      </p:sp>
    </p:spTree>
    <p:extLst>
      <p:ext uri="{BB962C8B-B14F-4D97-AF65-F5344CB8AC3E}">
        <p14:creationId xmlns:p14="http://schemas.microsoft.com/office/powerpoint/2010/main" val="2542609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okuhirom/git-xlsx-textconv"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www.digitalocean.com/community/tutorials/understanding-the-ssh-encryption-and-connection-proces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Common_Vulnerability_Scoring_System" TargetMode="External"/><Relationship Id="rId2" Type="http://schemas.openxmlformats.org/officeDocument/2006/relationships/hyperlink" Target="https://en.wikipedia.org/wiki/National_Cybersecurity_FFRD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53E68D9A-86E1-4C0E-BBF2-8769D0523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3805"/>
            <a:ext cx="6313655" cy="5696020"/>
          </a:xfrm>
          <a:custGeom>
            <a:avLst/>
            <a:gdLst>
              <a:gd name="connsiteX0" fmla="*/ 0 w 6313655"/>
              <a:gd name="connsiteY0" fmla="*/ 0 h 5696020"/>
              <a:gd name="connsiteX1" fmla="*/ 6313655 w 6313655"/>
              <a:gd name="connsiteY1" fmla="*/ 0 h 5696020"/>
              <a:gd name="connsiteX2" fmla="*/ 3550375 w 6313655"/>
              <a:gd name="connsiteY2" fmla="*/ 5696020 h 5696020"/>
              <a:gd name="connsiteX3" fmla="*/ 0 w 6313655"/>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6313655" h="5696020">
                <a:moveTo>
                  <a:pt x="0" y="0"/>
                </a:moveTo>
                <a:lnTo>
                  <a:pt x="6313655" y="0"/>
                </a:lnTo>
                <a:lnTo>
                  <a:pt x="3550375"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82BB9B-E199-42D7-A912-5F69E924B3AF}"/>
              </a:ext>
            </a:extLst>
          </p:cNvPr>
          <p:cNvSpPr>
            <a:spLocks noGrp="1"/>
          </p:cNvSpPr>
          <p:nvPr>
            <p:ph type="title"/>
          </p:nvPr>
        </p:nvSpPr>
        <p:spPr>
          <a:xfrm>
            <a:off x="838200" y="926351"/>
            <a:ext cx="3805518" cy="2892625"/>
          </a:xfrm>
        </p:spPr>
        <p:txBody>
          <a:bodyPr anchor="b">
            <a:normAutofit/>
          </a:bodyPr>
          <a:lstStyle/>
          <a:p>
            <a:r>
              <a:rPr lang="en-US">
                <a:solidFill>
                  <a:srgbClr val="FFFFFF"/>
                </a:solidFill>
              </a:rPr>
              <a:t>Week 1 – OSI model</a:t>
            </a:r>
            <a:br>
              <a:rPr lang="en-US">
                <a:solidFill>
                  <a:srgbClr val="FFFFFF"/>
                </a:solidFill>
              </a:rPr>
            </a:br>
            <a:endParaRPr lang="en-US">
              <a:solidFill>
                <a:srgbClr val="FFFFFF"/>
              </a:solidFill>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E0825BC-8CDB-44E1-8460-D218D67D1327}"/>
                  </a:ext>
                </a:extLst>
              </p:cNvPr>
              <p:cNvSpPr>
                <a:spLocks noGrp="1"/>
              </p:cNvSpPr>
              <p:nvPr>
                <p:ph idx="1"/>
              </p:nvPr>
            </p:nvSpPr>
            <p:spPr>
              <a:xfrm>
                <a:off x="6313655" y="926351"/>
                <a:ext cx="5040144" cy="5091953"/>
              </a:xfrm>
            </p:spPr>
            <p:txBody>
              <a:bodyPr anchor="ctr">
                <a:normAutofit/>
              </a:bodyPr>
              <a:lstStyle/>
              <a:p>
                <a:r>
                  <a:rPr lang="en-US" sz="2000">
                    <a:solidFill>
                      <a:schemeClr val="bg1"/>
                    </a:solidFill>
                  </a:rPr>
                  <a:t>Composed a basic writeup for OSI layered model, with a rudimentary understanding of the theory behind </a:t>
                </a:r>
                <a14:m>
                  <m:oMath xmlns:m="http://schemas.openxmlformats.org/officeDocument/2006/math">
                    <m:sSup>
                      <m:sSupPr>
                        <m:ctrlPr>
                          <a:rPr lang="en-US" sz="2000" i="1">
                            <a:solidFill>
                              <a:schemeClr val="bg1"/>
                            </a:solidFill>
                            <a:latin typeface="Cambria Math" panose="02040503050406030204" pitchFamily="18" charset="0"/>
                          </a:rPr>
                        </m:ctrlPr>
                      </m:sSupPr>
                      <m:e>
                        <m:r>
                          <m:rPr>
                            <m:nor/>
                          </m:rPr>
                          <a:rPr lang="en-US" sz="2000">
                            <a:solidFill>
                              <a:schemeClr val="bg1"/>
                            </a:solidFill>
                          </a:rPr>
                          <m:t>networking</m:t>
                        </m:r>
                      </m:e>
                      <m:sup>
                        <m:r>
                          <a:rPr lang="en-US" sz="2000" b="0" i="1">
                            <a:solidFill>
                              <a:schemeClr val="bg1"/>
                            </a:solidFill>
                            <a:latin typeface="Cambria Math" panose="02040503050406030204" pitchFamily="18" charset="0"/>
                          </a:rPr>
                          <m:t>1</m:t>
                        </m:r>
                      </m:sup>
                    </m:sSup>
                  </m:oMath>
                </a14:m>
                <a:endParaRPr lang="en-US" sz="2000">
                  <a:solidFill>
                    <a:schemeClr val="bg1"/>
                  </a:solidFill>
                </a:endParaRPr>
              </a:p>
              <a:p>
                <a:r>
                  <a:rPr lang="en-US" sz="2000">
                    <a:solidFill>
                      <a:schemeClr val="bg1"/>
                    </a:solidFill>
                  </a:rPr>
                  <a:t>Provided real world examples of OSI model in practical applications (or what would fit  within this model’s model of networking)</a:t>
                </a:r>
              </a:p>
              <a:p>
                <a:endParaRPr lang="en-US" sz="2000">
                  <a:solidFill>
                    <a:schemeClr val="bg1"/>
                  </a:solidFill>
                </a:endParaRPr>
              </a:p>
            </p:txBody>
          </p:sp>
        </mc:Choice>
        <mc:Fallback xmlns="">
          <p:sp>
            <p:nvSpPr>
              <p:cNvPr id="4" name="Content Placeholder 3">
                <a:extLst>
                  <a:ext uri="{FF2B5EF4-FFF2-40B4-BE49-F238E27FC236}">
                    <a16:creationId xmlns:a16="http://schemas.microsoft.com/office/drawing/2014/main" id="{EE0825BC-8CDB-44E1-8460-D218D67D1327}"/>
                  </a:ext>
                </a:extLst>
              </p:cNvPr>
              <p:cNvSpPr>
                <a:spLocks noGrp="1" noRot="1" noChangeAspect="1" noMove="1" noResize="1" noEditPoints="1" noAdjustHandles="1" noChangeArrowheads="1" noChangeShapeType="1" noTextEdit="1"/>
              </p:cNvSpPr>
              <p:nvPr>
                <p:ph idx="1"/>
              </p:nvPr>
            </p:nvSpPr>
            <p:spPr>
              <a:xfrm>
                <a:off x="6313655" y="926351"/>
                <a:ext cx="5040144" cy="5091953"/>
              </a:xfrm>
              <a:blipFill>
                <a:blip r:embed="rId3"/>
                <a:stretch>
                  <a:fillRect l="-1090" r="-1453"/>
                </a:stretch>
              </a:blipFill>
            </p:spPr>
            <p:txBody>
              <a:bodyPr/>
              <a:lstStyle/>
              <a:p>
                <a:r>
                  <a:rPr lang="en-US">
                    <a:noFill/>
                  </a:rPr>
                  <a:t> </a:t>
                </a:r>
              </a:p>
            </p:txBody>
          </p:sp>
        </mc:Fallback>
      </mc:AlternateContent>
    </p:spTree>
    <p:extLst>
      <p:ext uri="{BB962C8B-B14F-4D97-AF65-F5344CB8AC3E}">
        <p14:creationId xmlns:p14="http://schemas.microsoft.com/office/powerpoint/2010/main" val="982594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15">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7">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286F365A-2963-45D5-B354-3A24E964EE20}"/>
              </a:ext>
            </a:extLst>
          </p:cNvPr>
          <p:cNvSpPr>
            <a:spLocks noGrp="1"/>
          </p:cNvSpPr>
          <p:nvPr>
            <p:ph type="title"/>
          </p:nvPr>
        </p:nvSpPr>
        <p:spPr>
          <a:xfrm>
            <a:off x="841247" y="5529884"/>
            <a:ext cx="5806440" cy="1096331"/>
          </a:xfrm>
        </p:spPr>
        <p:txBody>
          <a:bodyPr>
            <a:normAutofit/>
          </a:bodyPr>
          <a:lstStyle/>
          <a:p>
            <a:r>
              <a:rPr lang="en-US" sz="4000" dirty="0">
                <a:solidFill>
                  <a:srgbClr val="303030"/>
                </a:solidFill>
              </a:rPr>
              <a:t>Week 8 – Research		</a:t>
            </a:r>
          </a:p>
        </p:txBody>
      </p:sp>
      <p:pic>
        <p:nvPicPr>
          <p:cNvPr id="4" name="Picture 3">
            <a:extLst>
              <a:ext uri="{FF2B5EF4-FFF2-40B4-BE49-F238E27FC236}">
                <a16:creationId xmlns:a16="http://schemas.microsoft.com/office/drawing/2014/main" id="{51421C25-AEB7-4319-B6F9-DC01570225EF}"/>
              </a:ext>
            </a:extLst>
          </p:cNvPr>
          <p:cNvPicPr>
            <a:picLocks noChangeAspect="1"/>
          </p:cNvPicPr>
          <p:nvPr/>
        </p:nvPicPr>
        <p:blipFill rotWithShape="1">
          <a:blip r:embed="rId2"/>
          <a:srcRect l="947"/>
          <a:stretch/>
        </p:blipFill>
        <p:spPr>
          <a:xfrm>
            <a:off x="841247" y="2189713"/>
            <a:ext cx="6049942" cy="1540040"/>
          </a:xfrm>
          <a:prstGeom prst="rect">
            <a:avLst/>
          </a:prstGeom>
        </p:spPr>
      </p:pic>
      <p:sp>
        <p:nvSpPr>
          <p:cNvPr id="3" name="Content Placeholder 2">
            <a:extLst>
              <a:ext uri="{FF2B5EF4-FFF2-40B4-BE49-F238E27FC236}">
                <a16:creationId xmlns:a16="http://schemas.microsoft.com/office/drawing/2014/main" id="{3AD1F532-48F1-402B-A7BE-E0CEADBBC0FF}"/>
              </a:ext>
            </a:extLst>
          </p:cNvPr>
          <p:cNvSpPr>
            <a:spLocks noGrp="1"/>
          </p:cNvSpPr>
          <p:nvPr>
            <p:ph idx="1"/>
          </p:nvPr>
        </p:nvSpPr>
        <p:spPr>
          <a:xfrm>
            <a:off x="7534655" y="965199"/>
            <a:ext cx="4008101" cy="4020458"/>
          </a:xfrm>
        </p:spPr>
        <p:txBody>
          <a:bodyPr anchor="ctr">
            <a:normAutofit/>
          </a:bodyPr>
          <a:lstStyle/>
          <a:p>
            <a:r>
              <a:rPr lang="en-US" sz="1400" dirty="0"/>
              <a:t>Research</a:t>
            </a:r>
          </a:p>
          <a:p>
            <a:pPr lvl="1"/>
            <a:r>
              <a:rPr lang="en-US" sz="1400" dirty="0"/>
              <a:t>Established how to git diff with Excel (which can be extended to other diff formats. See </a:t>
            </a:r>
            <a:r>
              <a:rPr lang="en-US" sz="1400" dirty="0">
                <a:hlinkClick r:id="rId3"/>
              </a:rPr>
              <a:t>https://github.com/tokuhirom/git-xlsx-textconv</a:t>
            </a:r>
            <a:r>
              <a:rPr lang="en-US" sz="1400" dirty="0"/>
              <a:t>. They use go, but essentially provide a command that can take in input and compare the two diffs.</a:t>
            </a:r>
          </a:p>
          <a:p>
            <a:pPr lvl="1"/>
            <a:r>
              <a:rPr lang="en-US" sz="1400" dirty="0"/>
              <a:t>SSH – How they connect, and security works. SSH has basic TCP handshake, and then there is an asymmetric key exchange to ensure that we are connecting to the correct location. See </a:t>
            </a:r>
            <a:r>
              <a:rPr lang="en-US" sz="1400" dirty="0">
                <a:hlinkClick r:id="rId4"/>
              </a:rPr>
              <a:t>https://www.digitalocean.com/community/tutorials/understanding-the-ssh-encryption-and-connection-process</a:t>
            </a:r>
            <a:endParaRPr lang="en-US" sz="1400" dirty="0"/>
          </a:p>
        </p:txBody>
      </p:sp>
    </p:spTree>
    <p:extLst>
      <p:ext uri="{BB962C8B-B14F-4D97-AF65-F5344CB8AC3E}">
        <p14:creationId xmlns:p14="http://schemas.microsoft.com/office/powerpoint/2010/main" val="210690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37B620-C298-4ADE-8237-3151EDA4E320}"/>
              </a:ext>
            </a:extLst>
          </p:cNvPr>
          <p:cNvSpPr>
            <a:spLocks noGrp="1"/>
          </p:cNvSpPr>
          <p:nvPr>
            <p:ph type="title"/>
          </p:nvPr>
        </p:nvSpPr>
        <p:spPr>
          <a:xfrm>
            <a:off x="643467" y="321734"/>
            <a:ext cx="10905066" cy="1135737"/>
          </a:xfrm>
        </p:spPr>
        <p:txBody>
          <a:bodyPr>
            <a:normAutofit/>
          </a:bodyPr>
          <a:lstStyle/>
          <a:p>
            <a:r>
              <a:rPr lang="en-US" sz="3600"/>
              <a:t>Week 8 – Authentication</a:t>
            </a:r>
          </a:p>
        </p:txBody>
      </p:sp>
      <p:sp>
        <p:nvSpPr>
          <p:cNvPr id="3" name="Content Placeholder 2">
            <a:extLst>
              <a:ext uri="{FF2B5EF4-FFF2-40B4-BE49-F238E27FC236}">
                <a16:creationId xmlns:a16="http://schemas.microsoft.com/office/drawing/2014/main" id="{825BCB78-3A3D-4630-8CB0-1637DB53456E}"/>
              </a:ext>
            </a:extLst>
          </p:cNvPr>
          <p:cNvSpPr>
            <a:spLocks noGrp="1"/>
          </p:cNvSpPr>
          <p:nvPr>
            <p:ph idx="1"/>
          </p:nvPr>
        </p:nvSpPr>
        <p:spPr>
          <a:xfrm>
            <a:off x="643467" y="1782981"/>
            <a:ext cx="10905066" cy="4393982"/>
          </a:xfrm>
        </p:spPr>
        <p:txBody>
          <a:bodyPr>
            <a:normAutofit/>
          </a:bodyPr>
          <a:lstStyle/>
          <a:p>
            <a:r>
              <a:rPr lang="en-US" sz="2000" dirty="0"/>
              <a:t>Research</a:t>
            </a:r>
          </a:p>
          <a:p>
            <a:pPr lvl="1"/>
            <a:r>
              <a:rPr lang="en-US" sz="2000" dirty="0"/>
              <a:t>When you talk with a server, you provide them a public key. This public key is used to encrypt incoming traffic (the security of this based on the two large primes ideal and some other ideas)</a:t>
            </a:r>
          </a:p>
          <a:p>
            <a:pPr lvl="1"/>
            <a:r>
              <a:rPr lang="en-US" sz="2000" dirty="0"/>
              <a:t>To reply to the server, you use some established CA in GitHub case (for company publish a public key to be trusted by all) </a:t>
            </a:r>
          </a:p>
          <a:p>
            <a:pPr lvl="1"/>
            <a:r>
              <a:rPr lang="en-US" sz="2000" dirty="0"/>
              <a:t>Therefore, you can connect to Git with a pub key talk – and you send over a hello with TCP – and negotiate the terms of the communication. </a:t>
            </a:r>
            <a:r>
              <a:rPr lang="en-US" sz="2000"/>
              <a:t>Then, check the authenticity of their communication with the public key – they reply with the same information encrypted with the public key you gave it, which may be decrypted with your private key, and then two ephemeral keys may be generated to talk between the two.</a:t>
            </a: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2022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2254-A09E-48F0-B1F1-47859C380250}"/>
              </a:ext>
            </a:extLst>
          </p:cNvPr>
          <p:cNvSpPr>
            <a:spLocks noGrp="1"/>
          </p:cNvSpPr>
          <p:nvPr>
            <p:ph type="title"/>
          </p:nvPr>
        </p:nvSpPr>
        <p:spPr>
          <a:xfrm>
            <a:off x="1653363" y="365760"/>
            <a:ext cx="9367203" cy="1188720"/>
          </a:xfrm>
        </p:spPr>
        <p:txBody>
          <a:bodyPr>
            <a:normAutofit/>
          </a:bodyPr>
          <a:lstStyle/>
          <a:p>
            <a:r>
              <a:rPr lang="en-US" sz="3700"/>
              <a:t>Week 9 –Blacklisting, Vulnerabilities and Protected Branching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7E6DB4F-1AEE-4AD3-92F9-4FF47D27268D}"/>
              </a:ext>
            </a:extLst>
          </p:cNvPr>
          <p:cNvSpPr>
            <a:spLocks noGrp="1"/>
          </p:cNvSpPr>
          <p:nvPr>
            <p:ph idx="1"/>
          </p:nvPr>
        </p:nvSpPr>
        <p:spPr>
          <a:xfrm>
            <a:off x="1653363" y="2176272"/>
            <a:ext cx="9367204" cy="4041648"/>
          </a:xfrm>
        </p:spPr>
        <p:txBody>
          <a:bodyPr anchor="t">
            <a:normAutofit/>
          </a:bodyPr>
          <a:lstStyle/>
          <a:p>
            <a:r>
              <a:rPr lang="en-US" sz="1500"/>
              <a:t>Research</a:t>
            </a:r>
          </a:p>
          <a:p>
            <a:pPr lvl="1"/>
            <a:r>
              <a:rPr lang="en-US" sz="1500"/>
              <a:t>CVE and CVSS</a:t>
            </a:r>
          </a:p>
          <a:p>
            <a:pPr lvl="2"/>
            <a:r>
              <a:rPr lang="en-US" sz="1500"/>
              <a:t>CVE == Common Vulnerabilities and Exposures – PUBLICLY disclosed cybersecurity vulnerabilities and exposures. These act as record for SW vulnerabilities, maintained by  </a:t>
            </a:r>
            <a:r>
              <a:rPr lang="en-US" sz="1500">
                <a:hlinkClick r:id="rId2" tooltip="National Cybersecurity FFRDC">
                  <a:extLst>
                    <a:ext uri="{A12FA001-AC4F-418D-AE19-62706E023703}">
                      <ahyp:hlinkClr xmlns:ahyp="http://schemas.microsoft.com/office/drawing/2018/hyperlinkcolor" val="tx"/>
                    </a:ext>
                  </a:extLst>
                </a:hlinkClick>
              </a:rPr>
              <a:t>National Cybersecurity FFRDC</a:t>
            </a:r>
            <a:r>
              <a:rPr lang="en-US" sz="1500"/>
              <a:t> from Mitre Corp w/ US Homeland Security Support</a:t>
            </a:r>
          </a:p>
          <a:p>
            <a:pPr lvl="2"/>
            <a:r>
              <a:rPr lang="en-US" sz="1500"/>
              <a:t>CVSS == Common Vulnerability Scoring System that dictates how severe the threat is.</a:t>
            </a:r>
          </a:p>
          <a:p>
            <a:pPr lvl="3"/>
            <a:r>
              <a:rPr lang="en-US" sz="1500"/>
              <a:t>CVSS measures based on three points – “Base” which measures intrinsic qualities of the vulnerability; “Temporal” which measures how it evolves over the life of the vulnerability; “Environmental” which measures how it affects the environment around the vulnerability.</a:t>
            </a:r>
          </a:p>
          <a:p>
            <a:pPr lvl="4"/>
            <a:r>
              <a:rPr lang="en-US" sz="1500"/>
              <a:t>These can each be broken down further, and combined to calculate the CVSS score – for more info see </a:t>
            </a:r>
            <a:r>
              <a:rPr lang="en-US" sz="1500">
                <a:hlinkClick r:id="rId3"/>
              </a:rPr>
              <a:t>https://en.wikipedia.org/wiki/Common_Vulnerability_Scoring_System</a:t>
            </a:r>
            <a:endParaRPr lang="en-US" sz="1500"/>
          </a:p>
          <a:p>
            <a:pPr lvl="1"/>
            <a:r>
              <a:rPr lang="en-US" sz="1500"/>
              <a:t>Blacklisting </a:t>
            </a:r>
          </a:p>
          <a:p>
            <a:pPr lvl="2"/>
            <a:r>
              <a:rPr lang="en-US" sz="1500"/>
              <a:t>Whitelisting is possible, but requires a lot more effort – blacklisting everything, and whitelisting a select item</a:t>
            </a:r>
          </a:p>
          <a:p>
            <a:pPr lvl="2"/>
            <a:r>
              <a:rPr lang="en-US" sz="1500"/>
              <a:t>Did not find any “Filter” style restrictions, ignoring via size of a file</a:t>
            </a:r>
          </a:p>
          <a:p>
            <a:pPr lvl="2"/>
            <a:endParaRPr lang="en-US" sz="1500"/>
          </a:p>
        </p:txBody>
      </p:sp>
    </p:spTree>
    <p:extLst>
      <p:ext uri="{BB962C8B-B14F-4D97-AF65-F5344CB8AC3E}">
        <p14:creationId xmlns:p14="http://schemas.microsoft.com/office/powerpoint/2010/main" val="299981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C038-5E19-4986-BD1B-7CBCF2040DE5}"/>
              </a:ext>
            </a:extLst>
          </p:cNvPr>
          <p:cNvSpPr>
            <a:spLocks noGrp="1"/>
          </p:cNvSpPr>
          <p:nvPr>
            <p:ph type="title"/>
          </p:nvPr>
        </p:nvSpPr>
        <p:spPr>
          <a:xfrm>
            <a:off x="1653363" y="365760"/>
            <a:ext cx="9367203" cy="1188720"/>
          </a:xfrm>
        </p:spPr>
        <p:txBody>
          <a:bodyPr>
            <a:normAutofit/>
          </a:bodyPr>
          <a:lstStyle/>
          <a:p>
            <a:r>
              <a:rPr lang="en-US"/>
              <a:t>Week 9 – Continued	</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DE3F4CE-5F96-4DC1-93F0-C137C780C965}"/>
              </a:ext>
            </a:extLst>
          </p:cNvPr>
          <p:cNvSpPr>
            <a:spLocks noGrp="1"/>
          </p:cNvSpPr>
          <p:nvPr>
            <p:ph idx="1"/>
          </p:nvPr>
        </p:nvSpPr>
        <p:spPr>
          <a:xfrm>
            <a:off x="1653363" y="2176272"/>
            <a:ext cx="9367204" cy="4041648"/>
          </a:xfrm>
        </p:spPr>
        <p:txBody>
          <a:bodyPr anchor="t">
            <a:normAutofit/>
          </a:bodyPr>
          <a:lstStyle/>
          <a:p>
            <a:r>
              <a:rPr lang="en-US" sz="2400"/>
              <a:t>Research</a:t>
            </a:r>
          </a:p>
          <a:p>
            <a:pPr lvl="1"/>
            <a:r>
              <a:rPr lang="en-US"/>
              <a:t>Protected </a:t>
            </a:r>
            <a:r>
              <a:rPr lang="en-US" dirty="0"/>
              <a:t>Branching</a:t>
            </a:r>
          </a:p>
          <a:p>
            <a:pPr lvl="2"/>
            <a:r>
              <a:rPr lang="en-US" sz="2400"/>
              <a:t>Using Gitlab/Github, you can create user accounts which will allow role assignment and subsequently role assignment with certain abilities to access/push/pull for certain information.</a:t>
            </a:r>
          </a:p>
        </p:txBody>
      </p:sp>
    </p:spTree>
    <p:extLst>
      <p:ext uri="{BB962C8B-B14F-4D97-AF65-F5344CB8AC3E}">
        <p14:creationId xmlns:p14="http://schemas.microsoft.com/office/powerpoint/2010/main" val="343785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53E68D9A-86E1-4C0E-BBF2-8769D0523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3805"/>
            <a:ext cx="6313655" cy="5696020"/>
          </a:xfrm>
          <a:custGeom>
            <a:avLst/>
            <a:gdLst>
              <a:gd name="connsiteX0" fmla="*/ 0 w 6313655"/>
              <a:gd name="connsiteY0" fmla="*/ 0 h 5696020"/>
              <a:gd name="connsiteX1" fmla="*/ 6313655 w 6313655"/>
              <a:gd name="connsiteY1" fmla="*/ 0 h 5696020"/>
              <a:gd name="connsiteX2" fmla="*/ 3550375 w 6313655"/>
              <a:gd name="connsiteY2" fmla="*/ 5696020 h 5696020"/>
              <a:gd name="connsiteX3" fmla="*/ 0 w 6313655"/>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6313655" h="5696020">
                <a:moveTo>
                  <a:pt x="0" y="0"/>
                </a:moveTo>
                <a:lnTo>
                  <a:pt x="6313655" y="0"/>
                </a:lnTo>
                <a:lnTo>
                  <a:pt x="3550375"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82BB9B-E199-42D7-A912-5F69E924B3AF}"/>
              </a:ext>
            </a:extLst>
          </p:cNvPr>
          <p:cNvSpPr>
            <a:spLocks noGrp="1"/>
          </p:cNvSpPr>
          <p:nvPr>
            <p:ph type="title"/>
          </p:nvPr>
        </p:nvSpPr>
        <p:spPr>
          <a:xfrm>
            <a:off x="838200" y="926351"/>
            <a:ext cx="3805518" cy="2892625"/>
          </a:xfrm>
        </p:spPr>
        <p:txBody>
          <a:bodyPr anchor="b">
            <a:normAutofit/>
          </a:bodyPr>
          <a:lstStyle/>
          <a:p>
            <a:r>
              <a:rPr lang="en-US">
                <a:solidFill>
                  <a:srgbClr val="FFFFFF"/>
                </a:solidFill>
              </a:rPr>
              <a:t>Week 1 – Socket Programming</a:t>
            </a:r>
            <a:br>
              <a:rPr lang="en-US">
                <a:solidFill>
                  <a:srgbClr val="FFFFFF"/>
                </a:solidFill>
              </a:rPr>
            </a:br>
            <a:endParaRPr lang="en-US">
              <a:solidFill>
                <a:srgbClr val="FFFFFF"/>
              </a:solidFill>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E0825BC-8CDB-44E1-8460-D218D67D1327}"/>
                  </a:ext>
                </a:extLst>
              </p:cNvPr>
              <p:cNvSpPr>
                <a:spLocks noGrp="1"/>
              </p:cNvSpPr>
              <p:nvPr>
                <p:ph idx="1"/>
              </p:nvPr>
            </p:nvSpPr>
            <p:spPr>
              <a:xfrm>
                <a:off x="6313655" y="926351"/>
                <a:ext cx="5040144" cy="5091953"/>
              </a:xfrm>
            </p:spPr>
            <p:txBody>
              <a:bodyPr anchor="ctr">
                <a:normAutofit/>
              </a:bodyPr>
              <a:lstStyle/>
              <a:p>
                <a:r>
                  <a:rPr lang="en-US" sz="2000">
                    <a:solidFill>
                      <a:schemeClr val="bg1"/>
                    </a:solidFill>
                  </a:rPr>
                  <a:t>Wrote an in depth writeup for </a:t>
                </a:r>
                <a14:m>
                  <m:oMath xmlns:m="http://schemas.openxmlformats.org/officeDocument/2006/math">
                    <m:sSup>
                      <m:sSupPr>
                        <m:ctrlPr>
                          <a:rPr lang="en-US" sz="2000" i="1">
                            <a:solidFill>
                              <a:schemeClr val="bg1"/>
                            </a:solidFill>
                            <a:latin typeface="Cambria Math" panose="02040503050406030204" pitchFamily="18" charset="0"/>
                          </a:rPr>
                        </m:ctrlPr>
                      </m:sSupPr>
                      <m:e>
                        <m:r>
                          <m:rPr>
                            <m:nor/>
                          </m:rPr>
                          <a:rPr lang="en-US" sz="2000">
                            <a:solidFill>
                              <a:schemeClr val="bg1"/>
                            </a:solidFill>
                          </a:rPr>
                          <m:t>socket</m:t>
                        </m:r>
                        <m:r>
                          <m:rPr>
                            <m:nor/>
                          </m:rPr>
                          <a:rPr lang="en-US" sz="2000" b="0" i="0">
                            <a:solidFill>
                              <a:schemeClr val="bg1"/>
                            </a:solidFill>
                          </a:rPr>
                          <m:t> </m:t>
                        </m:r>
                        <m:r>
                          <m:rPr>
                            <m:nor/>
                          </m:rPr>
                          <a:rPr lang="en-US" sz="2000" b="0" i="0">
                            <a:solidFill>
                              <a:schemeClr val="bg1"/>
                            </a:solidFill>
                          </a:rPr>
                          <m:t>programming</m:t>
                        </m:r>
                      </m:e>
                      <m:sup>
                        <m:r>
                          <a:rPr lang="en-US" sz="2000" b="0" i="1">
                            <a:solidFill>
                              <a:schemeClr val="bg1"/>
                            </a:solidFill>
                            <a:latin typeface="Cambria Math" panose="02040503050406030204" pitchFamily="18" charset="0"/>
                          </a:rPr>
                          <m:t>1</m:t>
                        </m:r>
                      </m:sup>
                    </m:sSup>
                  </m:oMath>
                </a14:m>
                <a:r>
                  <a:rPr lang="en-US" sz="2000">
                    <a:solidFill>
                      <a:schemeClr val="bg1"/>
                    </a:solidFill>
                  </a:rPr>
                  <a:t> and the various socket function calls.</a:t>
                </a:r>
              </a:p>
              <a:p>
                <a:r>
                  <a:rPr lang="en-US" sz="2000">
                    <a:solidFill>
                      <a:schemeClr val="bg1"/>
                    </a:solidFill>
                  </a:rPr>
                  <a:t>Noted the possible socket faults</a:t>
                </a:r>
              </a:p>
              <a:p>
                <a:r>
                  <a:rPr lang="en-US" sz="2000">
                    <a:solidFill>
                      <a:schemeClr val="bg1"/>
                    </a:solidFill>
                  </a:rPr>
                  <a:t>Analyzed TCP/IP network packets with Wireshark</a:t>
                </a:r>
              </a:p>
              <a:p>
                <a:pPr lvl="1"/>
                <a:r>
                  <a:rPr lang="en-US" sz="2000">
                    <a:solidFill>
                      <a:schemeClr val="bg1"/>
                    </a:solidFill>
                  </a:rPr>
                  <a:t>Broke down packet header information, interpreted checksums, acknowledgement and other TCP/IP relevant information that would be used</a:t>
                </a:r>
              </a:p>
              <a:p>
                <a:pPr lvl="1"/>
                <a:r>
                  <a:rPr lang="en-US" sz="2000">
                    <a:solidFill>
                      <a:schemeClr val="bg1"/>
                    </a:solidFill>
                  </a:rPr>
                  <a:t>Analyzed 3 step handshake involved with TCP</a:t>
                </a:r>
              </a:p>
              <a:p>
                <a:r>
                  <a:rPr lang="en-US" sz="2000">
                    <a:solidFill>
                      <a:schemeClr val="bg1"/>
                    </a:solidFill>
                  </a:rPr>
                  <a:t>Programmed a Client-Server program with this knowledge and created a HTTP server program to interface with HTTP requests </a:t>
                </a:r>
                <a14:m>
                  <m:oMath xmlns:m="http://schemas.openxmlformats.org/officeDocument/2006/math">
                    <m:sSup>
                      <m:sSupPr>
                        <m:ctrlPr>
                          <a:rPr lang="en-US" sz="2000" i="1">
                            <a:solidFill>
                              <a:schemeClr val="bg1"/>
                            </a:solidFill>
                            <a:latin typeface="Cambria Math" panose="02040503050406030204" pitchFamily="18" charset="0"/>
                          </a:rPr>
                        </m:ctrlPr>
                      </m:sSupPr>
                      <m:e>
                        <m:r>
                          <a:rPr lang="en-US" sz="2000" b="0" i="1">
                            <a:solidFill>
                              <a:schemeClr val="bg1"/>
                            </a:solidFill>
                            <a:latin typeface="Cambria Math" panose="02040503050406030204" pitchFamily="18" charset="0"/>
                          </a:rPr>
                          <m:t> </m:t>
                        </m:r>
                      </m:e>
                      <m:sup>
                        <m:r>
                          <a:rPr lang="en-US" sz="2000" b="0" i="1">
                            <a:solidFill>
                              <a:schemeClr val="bg1"/>
                            </a:solidFill>
                            <a:latin typeface="Cambria Math" panose="02040503050406030204" pitchFamily="18" charset="0"/>
                          </a:rPr>
                          <m:t>2</m:t>
                        </m:r>
                      </m:sup>
                    </m:sSup>
                  </m:oMath>
                </a14:m>
                <a:r>
                  <a:rPr lang="en-US" sz="2000">
                    <a:solidFill>
                      <a:schemeClr val="bg1"/>
                    </a:solidFill>
                  </a:rPr>
                  <a:t> </a:t>
                </a:r>
              </a:p>
            </p:txBody>
          </p:sp>
        </mc:Choice>
        <mc:Fallback xmlns="">
          <p:sp>
            <p:nvSpPr>
              <p:cNvPr id="4" name="Content Placeholder 3">
                <a:extLst>
                  <a:ext uri="{FF2B5EF4-FFF2-40B4-BE49-F238E27FC236}">
                    <a16:creationId xmlns:a16="http://schemas.microsoft.com/office/drawing/2014/main" id="{EE0825BC-8CDB-44E1-8460-D218D67D1327}"/>
                  </a:ext>
                </a:extLst>
              </p:cNvPr>
              <p:cNvSpPr>
                <a:spLocks noGrp="1" noRot="1" noChangeAspect="1" noMove="1" noResize="1" noEditPoints="1" noAdjustHandles="1" noChangeArrowheads="1" noChangeShapeType="1" noTextEdit="1"/>
              </p:cNvSpPr>
              <p:nvPr>
                <p:ph idx="1"/>
              </p:nvPr>
            </p:nvSpPr>
            <p:spPr>
              <a:xfrm>
                <a:off x="6313655" y="926351"/>
                <a:ext cx="5040144" cy="5091953"/>
              </a:xfrm>
              <a:blipFill>
                <a:blip r:embed="rId3"/>
                <a:stretch>
                  <a:fillRect l="-1090" r="-2179"/>
                </a:stretch>
              </a:blipFill>
            </p:spPr>
            <p:txBody>
              <a:bodyPr/>
              <a:lstStyle/>
              <a:p>
                <a:r>
                  <a:rPr lang="en-US">
                    <a:noFill/>
                  </a:rPr>
                  <a:t> </a:t>
                </a:r>
              </a:p>
            </p:txBody>
          </p:sp>
        </mc:Fallback>
      </mc:AlternateContent>
    </p:spTree>
    <p:extLst>
      <p:ext uri="{BB962C8B-B14F-4D97-AF65-F5344CB8AC3E}">
        <p14:creationId xmlns:p14="http://schemas.microsoft.com/office/powerpoint/2010/main" val="271626233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53E68D9A-86E1-4C0E-BBF2-8769D0523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3805"/>
            <a:ext cx="6313655" cy="5696020"/>
          </a:xfrm>
          <a:custGeom>
            <a:avLst/>
            <a:gdLst>
              <a:gd name="connsiteX0" fmla="*/ 0 w 6313655"/>
              <a:gd name="connsiteY0" fmla="*/ 0 h 5696020"/>
              <a:gd name="connsiteX1" fmla="*/ 6313655 w 6313655"/>
              <a:gd name="connsiteY1" fmla="*/ 0 h 5696020"/>
              <a:gd name="connsiteX2" fmla="*/ 3550375 w 6313655"/>
              <a:gd name="connsiteY2" fmla="*/ 5696020 h 5696020"/>
              <a:gd name="connsiteX3" fmla="*/ 0 w 6313655"/>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6313655" h="5696020">
                <a:moveTo>
                  <a:pt x="0" y="0"/>
                </a:moveTo>
                <a:lnTo>
                  <a:pt x="6313655" y="0"/>
                </a:lnTo>
                <a:lnTo>
                  <a:pt x="3550375"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0844ED-2D33-426D-B735-18050BA4EB8D}"/>
              </a:ext>
            </a:extLst>
          </p:cNvPr>
          <p:cNvSpPr>
            <a:spLocks noGrp="1"/>
          </p:cNvSpPr>
          <p:nvPr>
            <p:ph type="title"/>
          </p:nvPr>
        </p:nvSpPr>
        <p:spPr>
          <a:xfrm>
            <a:off x="838200" y="926351"/>
            <a:ext cx="3805518" cy="2892625"/>
          </a:xfrm>
        </p:spPr>
        <p:txBody>
          <a:bodyPr anchor="b">
            <a:normAutofit/>
          </a:bodyPr>
          <a:lstStyle/>
          <a:p>
            <a:r>
              <a:rPr lang="en-US">
                <a:solidFill>
                  <a:srgbClr val="FFFFFF"/>
                </a:solidFill>
              </a:rPr>
              <a:t>Week 2 – GIT presentation</a:t>
            </a:r>
          </a:p>
        </p:txBody>
      </p:sp>
      <p:sp>
        <p:nvSpPr>
          <p:cNvPr id="3" name="Content Placeholder 2">
            <a:extLst>
              <a:ext uri="{FF2B5EF4-FFF2-40B4-BE49-F238E27FC236}">
                <a16:creationId xmlns:a16="http://schemas.microsoft.com/office/drawing/2014/main" id="{D19A6C64-2247-44FE-824A-52B54C56A2CB}"/>
              </a:ext>
            </a:extLst>
          </p:cNvPr>
          <p:cNvSpPr>
            <a:spLocks noGrp="1"/>
          </p:cNvSpPr>
          <p:nvPr>
            <p:ph idx="1"/>
          </p:nvPr>
        </p:nvSpPr>
        <p:spPr>
          <a:xfrm>
            <a:off x="6313655" y="926351"/>
            <a:ext cx="5040144" cy="5091953"/>
          </a:xfrm>
        </p:spPr>
        <p:txBody>
          <a:bodyPr anchor="ctr">
            <a:normAutofit/>
          </a:bodyPr>
          <a:lstStyle/>
          <a:p>
            <a:r>
              <a:rPr lang="en-US" sz="2000">
                <a:solidFill>
                  <a:schemeClr val="bg1"/>
                </a:solidFill>
              </a:rPr>
              <a:t>Summarized the basic functionality and background behind git</a:t>
            </a:r>
          </a:p>
          <a:p>
            <a:r>
              <a:rPr lang="en-US" sz="2000">
                <a:solidFill>
                  <a:schemeClr val="bg1"/>
                </a:solidFill>
              </a:rPr>
              <a:t>Read the documentation and parsed the information into a relevant summary</a:t>
            </a:r>
          </a:p>
          <a:p>
            <a:endParaRPr lang="en-US" sz="2000">
              <a:solidFill>
                <a:schemeClr val="bg1"/>
              </a:solidFill>
            </a:endParaRPr>
          </a:p>
        </p:txBody>
      </p:sp>
    </p:spTree>
    <p:extLst>
      <p:ext uri="{BB962C8B-B14F-4D97-AF65-F5344CB8AC3E}">
        <p14:creationId xmlns:p14="http://schemas.microsoft.com/office/powerpoint/2010/main" val="82472385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373625A8-170B-4F63-9797-62A5D22D72FA}"/>
              </a:ext>
            </a:extLst>
          </p:cNvPr>
          <p:cNvSpPr>
            <a:spLocks noGrp="1"/>
          </p:cNvSpPr>
          <p:nvPr>
            <p:ph type="title"/>
          </p:nvPr>
        </p:nvSpPr>
        <p:spPr>
          <a:xfrm>
            <a:off x="841249" y="5529884"/>
            <a:ext cx="5802656" cy="1096331"/>
          </a:xfrm>
        </p:spPr>
        <p:txBody>
          <a:bodyPr>
            <a:normAutofit/>
          </a:bodyPr>
          <a:lstStyle/>
          <a:p>
            <a:r>
              <a:rPr lang="en-US" sz="4000">
                <a:solidFill>
                  <a:srgbClr val="303030"/>
                </a:solidFill>
              </a:rPr>
              <a:t>Week 2 – GIT GUI research</a:t>
            </a:r>
          </a:p>
        </p:txBody>
      </p:sp>
      <p:sp>
        <p:nvSpPr>
          <p:cNvPr id="3" name="Content Placeholder 2">
            <a:extLst>
              <a:ext uri="{FF2B5EF4-FFF2-40B4-BE49-F238E27FC236}">
                <a16:creationId xmlns:a16="http://schemas.microsoft.com/office/drawing/2014/main" id="{FC9BB974-5837-4130-B474-17A9189B6CFA}"/>
              </a:ext>
            </a:extLst>
          </p:cNvPr>
          <p:cNvSpPr>
            <a:spLocks noGrp="1"/>
          </p:cNvSpPr>
          <p:nvPr>
            <p:ph idx="1"/>
          </p:nvPr>
        </p:nvSpPr>
        <p:spPr>
          <a:xfrm>
            <a:off x="841248" y="731520"/>
            <a:ext cx="5802657" cy="4254137"/>
          </a:xfrm>
        </p:spPr>
        <p:txBody>
          <a:bodyPr anchor="ctr">
            <a:normAutofit/>
          </a:bodyPr>
          <a:lstStyle/>
          <a:p>
            <a:r>
              <a:rPr lang="en-US" sz="1900"/>
              <a:t>Programmed a GIT GUI</a:t>
            </a:r>
          </a:p>
          <a:p>
            <a:pPr lvl="1"/>
            <a:r>
              <a:rPr lang="en-US" sz="1900"/>
              <a:t>Made several key decisions within the GUI</a:t>
            </a:r>
          </a:p>
          <a:p>
            <a:pPr lvl="2"/>
            <a:r>
              <a:rPr lang="en-US" sz="1900"/>
              <a:t>Technologies used include Electron, npm, Materialize and VanillaJS/HTML/CSS</a:t>
            </a:r>
          </a:p>
          <a:p>
            <a:pPr lvl="2"/>
            <a:r>
              <a:rPr lang="en-US" sz="1900"/>
              <a:t>Used node-git to interface with git</a:t>
            </a:r>
          </a:p>
          <a:p>
            <a:pPr lvl="1"/>
            <a:r>
              <a:rPr lang="en-US" sz="1900"/>
              <a:t>Features </a:t>
            </a:r>
          </a:p>
          <a:p>
            <a:pPr lvl="2"/>
            <a:r>
              <a:rPr lang="en-US" sz="1900"/>
              <a:t>Implemented git init, git add, git commit</a:t>
            </a:r>
          </a:p>
          <a:p>
            <a:pPr lvl="2"/>
            <a:r>
              <a:rPr lang="en-US" sz="1900"/>
              <a:t>Interfaced between git’s system and front-end application</a:t>
            </a:r>
          </a:p>
          <a:p>
            <a:pPr lvl="2"/>
            <a:r>
              <a:rPr lang="en-US" sz="1900"/>
              <a:t>Show the diff between current version and changed version of the repository in a GUI interface</a:t>
            </a:r>
          </a:p>
          <a:p>
            <a:pPr lvl="2"/>
            <a:r>
              <a:rPr lang="en-US" sz="1900"/>
              <a:t>Implemented forms to allow users to choose directories</a:t>
            </a:r>
          </a:p>
        </p:txBody>
      </p:sp>
      <p:pic>
        <p:nvPicPr>
          <p:cNvPr id="4" name="Picture 3">
            <a:extLst>
              <a:ext uri="{FF2B5EF4-FFF2-40B4-BE49-F238E27FC236}">
                <a16:creationId xmlns:a16="http://schemas.microsoft.com/office/drawing/2014/main" id="{F268642B-B674-466A-812F-807991032484}"/>
              </a:ext>
            </a:extLst>
          </p:cNvPr>
          <p:cNvPicPr>
            <a:picLocks noChangeAspect="1"/>
          </p:cNvPicPr>
          <p:nvPr/>
        </p:nvPicPr>
        <p:blipFill>
          <a:blip r:embed="rId2"/>
          <a:stretch>
            <a:fillRect/>
          </a:stretch>
        </p:blipFill>
        <p:spPr>
          <a:xfrm>
            <a:off x="7534654" y="1399553"/>
            <a:ext cx="4008102" cy="2915894"/>
          </a:xfrm>
          <a:prstGeom prst="rect">
            <a:avLst/>
          </a:prstGeom>
        </p:spPr>
      </p:pic>
    </p:spTree>
    <p:extLst>
      <p:ext uri="{BB962C8B-B14F-4D97-AF65-F5344CB8AC3E}">
        <p14:creationId xmlns:p14="http://schemas.microsoft.com/office/powerpoint/2010/main" val="3557674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53E68D9A-86E1-4C0E-BBF2-8769D0523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3805"/>
            <a:ext cx="6313655" cy="5696020"/>
          </a:xfrm>
          <a:custGeom>
            <a:avLst/>
            <a:gdLst>
              <a:gd name="connsiteX0" fmla="*/ 0 w 6313655"/>
              <a:gd name="connsiteY0" fmla="*/ 0 h 5696020"/>
              <a:gd name="connsiteX1" fmla="*/ 6313655 w 6313655"/>
              <a:gd name="connsiteY1" fmla="*/ 0 h 5696020"/>
              <a:gd name="connsiteX2" fmla="*/ 3550375 w 6313655"/>
              <a:gd name="connsiteY2" fmla="*/ 5696020 h 5696020"/>
              <a:gd name="connsiteX3" fmla="*/ 0 w 6313655"/>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6313655" h="5696020">
                <a:moveTo>
                  <a:pt x="0" y="0"/>
                </a:moveTo>
                <a:lnTo>
                  <a:pt x="6313655" y="0"/>
                </a:lnTo>
                <a:lnTo>
                  <a:pt x="3550375"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25280C-59F0-48D1-A4C8-529C3D1B4FA6}"/>
              </a:ext>
            </a:extLst>
          </p:cNvPr>
          <p:cNvSpPr>
            <a:spLocks noGrp="1"/>
          </p:cNvSpPr>
          <p:nvPr>
            <p:ph type="title"/>
          </p:nvPr>
        </p:nvSpPr>
        <p:spPr>
          <a:xfrm>
            <a:off x="838200" y="926351"/>
            <a:ext cx="3805518" cy="2892625"/>
          </a:xfrm>
        </p:spPr>
        <p:txBody>
          <a:bodyPr anchor="b">
            <a:normAutofit/>
          </a:bodyPr>
          <a:lstStyle/>
          <a:p>
            <a:r>
              <a:rPr lang="en-US">
                <a:solidFill>
                  <a:srgbClr val="FFFFFF"/>
                </a:solidFill>
              </a:rPr>
              <a:t>Week 3 – REACT added</a:t>
            </a:r>
          </a:p>
        </p:txBody>
      </p:sp>
      <p:sp>
        <p:nvSpPr>
          <p:cNvPr id="3" name="Content Placeholder 2">
            <a:extLst>
              <a:ext uri="{FF2B5EF4-FFF2-40B4-BE49-F238E27FC236}">
                <a16:creationId xmlns:a16="http://schemas.microsoft.com/office/drawing/2014/main" id="{2FEDFB4F-390F-47E1-8819-B58B4DAB053A}"/>
              </a:ext>
            </a:extLst>
          </p:cNvPr>
          <p:cNvSpPr>
            <a:spLocks noGrp="1"/>
          </p:cNvSpPr>
          <p:nvPr>
            <p:ph idx="1"/>
          </p:nvPr>
        </p:nvSpPr>
        <p:spPr>
          <a:xfrm>
            <a:off x="6313655" y="926351"/>
            <a:ext cx="5040144" cy="5091953"/>
          </a:xfrm>
        </p:spPr>
        <p:txBody>
          <a:bodyPr anchor="ctr">
            <a:normAutofit/>
          </a:bodyPr>
          <a:lstStyle/>
          <a:p>
            <a:r>
              <a:rPr lang="en-US" sz="1700">
                <a:solidFill>
                  <a:schemeClr val="bg1"/>
                </a:solidFill>
              </a:rPr>
              <a:t>Design Decisions</a:t>
            </a:r>
          </a:p>
          <a:p>
            <a:pPr lvl="1"/>
            <a:r>
              <a:rPr lang="en-US" sz="1700">
                <a:solidFill>
                  <a:schemeClr val="bg1"/>
                </a:solidFill>
              </a:rPr>
              <a:t>Over the course of this week, I realized that a multi-page application implementation would not be suffice for my uses.</a:t>
            </a:r>
          </a:p>
          <a:p>
            <a:pPr lvl="1"/>
            <a:r>
              <a:rPr lang="en-US" sz="1700">
                <a:solidFill>
                  <a:schemeClr val="bg1"/>
                </a:solidFill>
              </a:rPr>
              <a:t>To remedy this situation (as the render of a new page would cause a disconnect in the experience</a:t>
            </a:r>
          </a:p>
          <a:p>
            <a:pPr lvl="1"/>
            <a:r>
              <a:rPr lang="en-US" sz="1700">
                <a:solidFill>
                  <a:schemeClr val="bg1"/>
                </a:solidFill>
              </a:rPr>
              <a:t>To augment REACT, I added REDUX (state management) to have a core store for all information to go towards.</a:t>
            </a:r>
          </a:p>
          <a:p>
            <a:pPr lvl="1"/>
            <a:r>
              <a:rPr lang="en-US" sz="1700">
                <a:solidFill>
                  <a:schemeClr val="bg1"/>
                </a:solidFill>
              </a:rPr>
              <a:t>Implement Build environment for compilation of the new dependencies – used a boilerplate with gulp, customized for my needs</a:t>
            </a:r>
          </a:p>
          <a:p>
            <a:r>
              <a:rPr lang="en-US" sz="1700">
                <a:solidFill>
                  <a:schemeClr val="bg1"/>
                </a:solidFill>
              </a:rPr>
              <a:t>Features</a:t>
            </a:r>
          </a:p>
          <a:p>
            <a:pPr lvl="1"/>
            <a:r>
              <a:rPr lang="en-US" sz="1700">
                <a:solidFill>
                  <a:schemeClr val="bg1"/>
                </a:solidFill>
              </a:rPr>
              <a:t>Added on git push from a configured repository/environment</a:t>
            </a:r>
          </a:p>
          <a:p>
            <a:endParaRPr lang="en-US" sz="1700">
              <a:solidFill>
                <a:schemeClr val="bg1"/>
              </a:solidFill>
            </a:endParaRPr>
          </a:p>
        </p:txBody>
      </p:sp>
    </p:spTree>
    <p:extLst>
      <p:ext uri="{BB962C8B-B14F-4D97-AF65-F5344CB8AC3E}">
        <p14:creationId xmlns:p14="http://schemas.microsoft.com/office/powerpoint/2010/main" val="399436785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02EA8CE4-2B12-41FE-9970-1AD1B077B2AC}"/>
              </a:ext>
            </a:extLst>
          </p:cNvPr>
          <p:cNvSpPr>
            <a:spLocks noGrp="1"/>
          </p:cNvSpPr>
          <p:nvPr>
            <p:ph type="title"/>
          </p:nvPr>
        </p:nvSpPr>
        <p:spPr>
          <a:xfrm>
            <a:off x="841247" y="5529884"/>
            <a:ext cx="5806440" cy="1096331"/>
          </a:xfrm>
        </p:spPr>
        <p:txBody>
          <a:bodyPr>
            <a:normAutofit/>
          </a:bodyPr>
          <a:lstStyle/>
          <a:p>
            <a:r>
              <a:rPr lang="en-US" sz="3400">
                <a:solidFill>
                  <a:srgbClr val="303030"/>
                </a:solidFill>
              </a:rPr>
              <a:t>Week 4 – Adding Listening and Routing	</a:t>
            </a:r>
          </a:p>
        </p:txBody>
      </p:sp>
      <p:pic>
        <p:nvPicPr>
          <p:cNvPr id="5" name="Picture 4">
            <a:extLst>
              <a:ext uri="{FF2B5EF4-FFF2-40B4-BE49-F238E27FC236}">
                <a16:creationId xmlns:a16="http://schemas.microsoft.com/office/drawing/2014/main" id="{C29C0161-F115-466B-844C-400EDBA02EF3}"/>
              </a:ext>
            </a:extLst>
          </p:cNvPr>
          <p:cNvPicPr>
            <a:picLocks noChangeAspect="1"/>
          </p:cNvPicPr>
          <p:nvPr/>
        </p:nvPicPr>
        <p:blipFill>
          <a:blip r:embed="rId2"/>
          <a:stretch>
            <a:fillRect/>
          </a:stretch>
        </p:blipFill>
        <p:spPr>
          <a:xfrm>
            <a:off x="841247" y="1326249"/>
            <a:ext cx="6049942" cy="3266968"/>
          </a:xfrm>
          <a:prstGeom prst="rect">
            <a:avLst/>
          </a:prstGeom>
        </p:spPr>
      </p:pic>
      <p:sp>
        <p:nvSpPr>
          <p:cNvPr id="3" name="Content Placeholder 2">
            <a:extLst>
              <a:ext uri="{FF2B5EF4-FFF2-40B4-BE49-F238E27FC236}">
                <a16:creationId xmlns:a16="http://schemas.microsoft.com/office/drawing/2014/main" id="{3912A293-EEE6-491B-A5EE-9132F48B589F}"/>
              </a:ext>
            </a:extLst>
          </p:cNvPr>
          <p:cNvSpPr>
            <a:spLocks noGrp="1"/>
          </p:cNvSpPr>
          <p:nvPr>
            <p:ph idx="1"/>
          </p:nvPr>
        </p:nvSpPr>
        <p:spPr>
          <a:xfrm>
            <a:off x="7534655" y="965199"/>
            <a:ext cx="4008101" cy="4020458"/>
          </a:xfrm>
        </p:spPr>
        <p:txBody>
          <a:bodyPr anchor="ctr">
            <a:normAutofit/>
          </a:bodyPr>
          <a:lstStyle/>
          <a:p>
            <a:r>
              <a:rPr lang="en-US" sz="1700" dirty="0"/>
              <a:t>Design Decisions</a:t>
            </a:r>
          </a:p>
          <a:p>
            <a:pPr lvl="1"/>
            <a:r>
              <a:rPr lang="en-US" sz="1700" dirty="0"/>
              <a:t>With Redux Routing, allow for one-page applications with multiple views, to solve the previous week’s issue with its full functionality</a:t>
            </a:r>
          </a:p>
          <a:p>
            <a:pPr lvl="1"/>
            <a:r>
              <a:rPr lang="en-US" sz="1700" dirty="0"/>
              <a:t>With node-watch, we view (theoretically) and update whenever a new change has been made</a:t>
            </a:r>
          </a:p>
          <a:p>
            <a:pPr lvl="1"/>
            <a:r>
              <a:rPr lang="en-US" sz="1700" dirty="0"/>
              <a:t>With material UI design a front-end interface with consistent design decisions</a:t>
            </a:r>
          </a:p>
          <a:p>
            <a:r>
              <a:rPr lang="en-US" sz="1700" dirty="0"/>
              <a:t>Features</a:t>
            </a:r>
          </a:p>
          <a:p>
            <a:pPr lvl="1"/>
            <a:r>
              <a:rPr lang="en-US" sz="1700" dirty="0"/>
              <a:t>Can display git diff and status with information</a:t>
            </a:r>
          </a:p>
        </p:txBody>
      </p:sp>
    </p:spTree>
    <p:extLst>
      <p:ext uri="{BB962C8B-B14F-4D97-AF65-F5344CB8AC3E}">
        <p14:creationId xmlns:p14="http://schemas.microsoft.com/office/powerpoint/2010/main" val="425902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BBA6336-7B35-4D90-A2BB-E6433AAC33FE}"/>
              </a:ext>
            </a:extLst>
          </p:cNvPr>
          <p:cNvSpPr>
            <a:spLocks noGrp="1"/>
          </p:cNvSpPr>
          <p:nvPr>
            <p:ph type="title"/>
          </p:nvPr>
        </p:nvSpPr>
        <p:spPr>
          <a:xfrm>
            <a:off x="841247" y="5529884"/>
            <a:ext cx="5806440" cy="1096331"/>
          </a:xfrm>
        </p:spPr>
        <p:txBody>
          <a:bodyPr>
            <a:normAutofit/>
          </a:bodyPr>
          <a:lstStyle/>
          <a:p>
            <a:r>
              <a:rPr lang="en-US" sz="3400">
                <a:solidFill>
                  <a:srgbClr val="303030"/>
                </a:solidFill>
              </a:rPr>
              <a:t>Week 5 –Improvements, Tagging, History</a:t>
            </a:r>
          </a:p>
        </p:txBody>
      </p:sp>
      <p:pic>
        <p:nvPicPr>
          <p:cNvPr id="4" name="Picture 3">
            <a:extLst>
              <a:ext uri="{FF2B5EF4-FFF2-40B4-BE49-F238E27FC236}">
                <a16:creationId xmlns:a16="http://schemas.microsoft.com/office/drawing/2014/main" id="{001AF96A-D43B-4DC9-BBA8-667BBA38406D}"/>
              </a:ext>
            </a:extLst>
          </p:cNvPr>
          <p:cNvPicPr>
            <a:picLocks noChangeAspect="1"/>
          </p:cNvPicPr>
          <p:nvPr/>
        </p:nvPicPr>
        <p:blipFill>
          <a:blip r:embed="rId2"/>
          <a:stretch>
            <a:fillRect/>
          </a:stretch>
        </p:blipFill>
        <p:spPr>
          <a:xfrm>
            <a:off x="841247" y="2090054"/>
            <a:ext cx="6049942" cy="1739358"/>
          </a:xfrm>
          <a:prstGeom prst="rect">
            <a:avLst/>
          </a:prstGeom>
        </p:spPr>
      </p:pic>
      <p:sp>
        <p:nvSpPr>
          <p:cNvPr id="3" name="Content Placeholder 2">
            <a:extLst>
              <a:ext uri="{FF2B5EF4-FFF2-40B4-BE49-F238E27FC236}">
                <a16:creationId xmlns:a16="http://schemas.microsoft.com/office/drawing/2014/main" id="{5A1E3F65-7453-4EAB-9EEA-765CBDCA4AED}"/>
              </a:ext>
            </a:extLst>
          </p:cNvPr>
          <p:cNvSpPr>
            <a:spLocks noGrp="1"/>
          </p:cNvSpPr>
          <p:nvPr>
            <p:ph idx="1"/>
          </p:nvPr>
        </p:nvSpPr>
        <p:spPr>
          <a:xfrm>
            <a:off x="7534655" y="965199"/>
            <a:ext cx="4008101" cy="4020458"/>
          </a:xfrm>
        </p:spPr>
        <p:txBody>
          <a:bodyPr anchor="ctr">
            <a:normAutofit/>
          </a:bodyPr>
          <a:lstStyle/>
          <a:p>
            <a:r>
              <a:rPr lang="en-US" sz="1700"/>
              <a:t>Design Decisions</a:t>
            </a:r>
          </a:p>
          <a:p>
            <a:pPr lvl="1"/>
            <a:r>
              <a:rPr lang="en-US" sz="1700"/>
              <a:t>Improved Build and Compile time – by using WEBPACK instead of GULP, and reconfiguring our repository to use these technologies, we improve build and compile times by over 50% -- it is a LOT better.</a:t>
            </a:r>
          </a:p>
          <a:p>
            <a:pPr lvl="1"/>
            <a:r>
              <a:rPr lang="en-US" sz="1700"/>
              <a:t>Fix some bugs by using a new build technology</a:t>
            </a:r>
          </a:p>
          <a:p>
            <a:r>
              <a:rPr lang="en-US" sz="1700"/>
              <a:t>Features</a:t>
            </a:r>
          </a:p>
          <a:p>
            <a:pPr lvl="1"/>
            <a:r>
              <a:rPr lang="en-US" sz="1700"/>
              <a:t>Add git log display (to show history), custom file bar, git diff (properly with highlighting), and git tag ( to mark important commits )</a:t>
            </a:r>
          </a:p>
          <a:p>
            <a:endParaRPr lang="en-US" sz="1700"/>
          </a:p>
        </p:txBody>
      </p:sp>
    </p:spTree>
    <p:extLst>
      <p:ext uri="{BB962C8B-B14F-4D97-AF65-F5344CB8AC3E}">
        <p14:creationId xmlns:p14="http://schemas.microsoft.com/office/powerpoint/2010/main" val="168072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5E40387D-D092-4E39-BF5A-848D96248D81}"/>
              </a:ext>
            </a:extLst>
          </p:cNvPr>
          <p:cNvSpPr>
            <a:spLocks noGrp="1"/>
          </p:cNvSpPr>
          <p:nvPr>
            <p:ph type="title"/>
          </p:nvPr>
        </p:nvSpPr>
        <p:spPr>
          <a:xfrm>
            <a:off x="841247" y="5529884"/>
            <a:ext cx="5806440" cy="1096331"/>
          </a:xfrm>
        </p:spPr>
        <p:txBody>
          <a:bodyPr>
            <a:normAutofit/>
          </a:bodyPr>
          <a:lstStyle/>
          <a:p>
            <a:r>
              <a:rPr lang="en-US" sz="3400">
                <a:solidFill>
                  <a:srgbClr val="303030"/>
                </a:solidFill>
              </a:rPr>
              <a:t>Week 6 – Logging, History Display, Diff Comparison	</a:t>
            </a:r>
          </a:p>
        </p:txBody>
      </p:sp>
      <p:pic>
        <p:nvPicPr>
          <p:cNvPr id="4" name="Picture 3">
            <a:extLst>
              <a:ext uri="{FF2B5EF4-FFF2-40B4-BE49-F238E27FC236}">
                <a16:creationId xmlns:a16="http://schemas.microsoft.com/office/drawing/2014/main" id="{F8AA9CE1-4A81-49EF-B2BC-C21CC0477048}"/>
              </a:ext>
            </a:extLst>
          </p:cNvPr>
          <p:cNvPicPr>
            <a:picLocks noChangeAspect="1"/>
          </p:cNvPicPr>
          <p:nvPr/>
        </p:nvPicPr>
        <p:blipFill>
          <a:blip r:embed="rId2"/>
          <a:stretch>
            <a:fillRect/>
          </a:stretch>
        </p:blipFill>
        <p:spPr>
          <a:xfrm>
            <a:off x="900369" y="965200"/>
            <a:ext cx="5931697" cy="3989067"/>
          </a:xfrm>
          <a:prstGeom prst="rect">
            <a:avLst/>
          </a:prstGeom>
        </p:spPr>
      </p:pic>
      <p:sp>
        <p:nvSpPr>
          <p:cNvPr id="3" name="Content Placeholder 2">
            <a:extLst>
              <a:ext uri="{FF2B5EF4-FFF2-40B4-BE49-F238E27FC236}">
                <a16:creationId xmlns:a16="http://schemas.microsoft.com/office/drawing/2014/main" id="{BF4AB3EC-C87F-40FE-A1A4-3CABB36ED113}"/>
              </a:ext>
            </a:extLst>
          </p:cNvPr>
          <p:cNvSpPr>
            <a:spLocks noGrp="1"/>
          </p:cNvSpPr>
          <p:nvPr>
            <p:ph idx="1"/>
          </p:nvPr>
        </p:nvSpPr>
        <p:spPr>
          <a:xfrm>
            <a:off x="7534655" y="965199"/>
            <a:ext cx="4008101" cy="4020458"/>
          </a:xfrm>
        </p:spPr>
        <p:txBody>
          <a:bodyPr anchor="ctr">
            <a:normAutofit/>
          </a:bodyPr>
          <a:lstStyle/>
          <a:p>
            <a:r>
              <a:rPr lang="en-US" sz="1400"/>
              <a:t>Features</a:t>
            </a:r>
          </a:p>
          <a:p>
            <a:pPr lvl="1"/>
            <a:r>
              <a:rPr lang="en-US" sz="1400"/>
              <a:t>Fully implement history via git log, and show a full history of the repository</a:t>
            </a:r>
          </a:p>
          <a:p>
            <a:pPr lvl="1"/>
            <a:r>
              <a:rPr lang="en-US" sz="1400"/>
              <a:t>Allow for “focused” rendering of history, focusing on a single file</a:t>
            </a:r>
          </a:p>
          <a:p>
            <a:pPr lvl="1"/>
            <a:r>
              <a:rPr lang="en-US" sz="1400"/>
              <a:t>Diff comparison of the changes made during each commit displayed when specific files are chosen</a:t>
            </a:r>
          </a:p>
          <a:p>
            <a:pPr lvl="1"/>
            <a:r>
              <a:rPr lang="en-US" sz="1400"/>
              <a:t>Implement header to display the commit location and other misc. information</a:t>
            </a:r>
          </a:p>
          <a:p>
            <a:r>
              <a:rPr lang="en-US" sz="1400"/>
              <a:t>Design Decisions</a:t>
            </a:r>
          </a:p>
          <a:p>
            <a:pPr lvl="1"/>
            <a:r>
              <a:rPr lang="en-US" sz="1400"/>
              <a:t>Added some central state management to remove controls placed within the view</a:t>
            </a:r>
          </a:p>
          <a:p>
            <a:pPr lvl="1"/>
            <a:endParaRPr lang="en-US" sz="1400"/>
          </a:p>
        </p:txBody>
      </p:sp>
    </p:spTree>
    <p:extLst>
      <p:ext uri="{BB962C8B-B14F-4D97-AF65-F5344CB8AC3E}">
        <p14:creationId xmlns:p14="http://schemas.microsoft.com/office/powerpoint/2010/main" val="219789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5D6D04-32E9-4AF7-BB82-DB2D0C0B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3508CA8-B5A0-4634-9020-18C49DA1B427}"/>
              </a:ext>
            </a:extLst>
          </p:cNvPr>
          <p:cNvPicPr>
            <a:picLocks noChangeAspect="1"/>
          </p:cNvPicPr>
          <p:nvPr/>
        </p:nvPicPr>
        <p:blipFill>
          <a:blip r:embed="rId2"/>
          <a:stretch>
            <a:fillRect/>
          </a:stretch>
        </p:blipFill>
        <p:spPr>
          <a:xfrm>
            <a:off x="8390267" y="673038"/>
            <a:ext cx="2545088" cy="2095955"/>
          </a:xfrm>
          <a:custGeom>
            <a:avLst/>
            <a:gdLst/>
            <a:ahLst/>
            <a:cxnLst/>
            <a:rect l="l" t="t" r="r" b="b"/>
            <a:pathLst>
              <a:path w="3976051" h="2331947">
                <a:moveTo>
                  <a:pt x="0" y="0"/>
                </a:moveTo>
                <a:lnTo>
                  <a:pt x="3976051" y="0"/>
                </a:lnTo>
                <a:lnTo>
                  <a:pt x="3976051" y="2331947"/>
                </a:lnTo>
                <a:lnTo>
                  <a:pt x="0" y="2331947"/>
                </a:lnTo>
                <a:close/>
              </a:path>
            </a:pathLst>
          </a:custGeom>
        </p:spPr>
      </p:pic>
      <p:pic>
        <p:nvPicPr>
          <p:cNvPr id="4" name="Picture 3">
            <a:extLst>
              <a:ext uri="{FF2B5EF4-FFF2-40B4-BE49-F238E27FC236}">
                <a16:creationId xmlns:a16="http://schemas.microsoft.com/office/drawing/2014/main" id="{3BAE7C04-89A8-4E46-8756-293E911F10E1}"/>
              </a:ext>
            </a:extLst>
          </p:cNvPr>
          <p:cNvPicPr>
            <a:picLocks noChangeAspect="1"/>
          </p:cNvPicPr>
          <p:nvPr/>
        </p:nvPicPr>
        <p:blipFill rotWithShape="1">
          <a:blip r:embed="rId3"/>
          <a:srcRect l="1" t="301" r="-1" b="68332"/>
          <a:stretch/>
        </p:blipFill>
        <p:spPr>
          <a:xfrm>
            <a:off x="8334759" y="2998228"/>
            <a:ext cx="2656107" cy="2095954"/>
          </a:xfrm>
          <a:custGeom>
            <a:avLst/>
            <a:gdLst/>
            <a:ahLst/>
            <a:cxnLst/>
            <a:rect l="l" t="t" r="r" b="b"/>
            <a:pathLst>
              <a:path w="4926150" h="2331720">
                <a:moveTo>
                  <a:pt x="0" y="0"/>
                </a:moveTo>
                <a:lnTo>
                  <a:pt x="4926150" y="0"/>
                </a:lnTo>
                <a:lnTo>
                  <a:pt x="4926150" y="2331720"/>
                </a:lnTo>
                <a:lnTo>
                  <a:pt x="0" y="2331720"/>
                </a:lnTo>
                <a:close/>
              </a:path>
            </a:pathLst>
          </a:custGeom>
        </p:spPr>
      </p:pic>
      <p:sp>
        <p:nvSpPr>
          <p:cNvPr id="12" name="Freeform: Shape 11">
            <a:extLst>
              <a:ext uri="{FF2B5EF4-FFF2-40B4-BE49-F238E27FC236}">
                <a16:creationId xmlns:a16="http://schemas.microsoft.com/office/drawing/2014/main" id="{A7487470-DFA4-44D9-BF1D-22C1178E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BEBD55E-3B02-468C-B15C-E3978632E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F147CC82-1B1F-40E3-8469-77F12E7B4F5E}"/>
              </a:ext>
            </a:extLst>
          </p:cNvPr>
          <p:cNvSpPr>
            <a:spLocks noGrp="1"/>
          </p:cNvSpPr>
          <p:nvPr>
            <p:ph type="title"/>
          </p:nvPr>
        </p:nvSpPr>
        <p:spPr>
          <a:xfrm>
            <a:off x="841248" y="5532120"/>
            <a:ext cx="5806440" cy="1097280"/>
          </a:xfrm>
        </p:spPr>
        <p:txBody>
          <a:bodyPr>
            <a:normAutofit/>
          </a:bodyPr>
          <a:lstStyle/>
          <a:p>
            <a:r>
              <a:rPr lang="en-US" sz="3400">
                <a:solidFill>
                  <a:srgbClr val="303030"/>
                </a:solidFill>
              </a:rPr>
              <a:t>Week 7 – Networks and Updates</a:t>
            </a:r>
          </a:p>
        </p:txBody>
      </p:sp>
      <p:sp>
        <p:nvSpPr>
          <p:cNvPr id="3" name="Content Placeholder 2">
            <a:extLst>
              <a:ext uri="{FF2B5EF4-FFF2-40B4-BE49-F238E27FC236}">
                <a16:creationId xmlns:a16="http://schemas.microsoft.com/office/drawing/2014/main" id="{CCC3E22D-CD8B-410D-8500-21D5F25406BC}"/>
              </a:ext>
            </a:extLst>
          </p:cNvPr>
          <p:cNvSpPr>
            <a:spLocks noGrp="1"/>
          </p:cNvSpPr>
          <p:nvPr>
            <p:ph idx="1"/>
          </p:nvPr>
        </p:nvSpPr>
        <p:spPr>
          <a:xfrm>
            <a:off x="841248" y="921634"/>
            <a:ext cx="5806440" cy="4070988"/>
          </a:xfrm>
        </p:spPr>
        <p:txBody>
          <a:bodyPr anchor="ctr">
            <a:normAutofit/>
          </a:bodyPr>
          <a:lstStyle/>
          <a:p>
            <a:r>
              <a:rPr lang="en-US" sz="2000"/>
              <a:t>Research</a:t>
            </a:r>
          </a:p>
          <a:p>
            <a:pPr lvl="1"/>
            <a:r>
              <a:rPr lang="en-US" sz="2000"/>
              <a:t>Setup a Git server with all basic functionality</a:t>
            </a:r>
          </a:p>
          <a:p>
            <a:pPr lvl="1"/>
            <a:r>
              <a:rPr lang="en-US" sz="2000"/>
              <a:t>Rendered a custom git diff render for Excel</a:t>
            </a:r>
          </a:p>
          <a:p>
            <a:r>
              <a:rPr lang="en-US" sz="2000"/>
              <a:t>Features</a:t>
            </a:r>
          </a:p>
          <a:p>
            <a:pPr lvl="1"/>
            <a:r>
              <a:rPr lang="en-US" sz="2000"/>
              <a:t>Implemented Git Branching within the application to allow multiple workflows within a single Repository</a:t>
            </a:r>
          </a:p>
          <a:p>
            <a:pPr lvl="1"/>
            <a:r>
              <a:rPr lang="en-US" sz="2000"/>
              <a:t>Updated and modernized the repository selection interface</a:t>
            </a:r>
          </a:p>
        </p:txBody>
      </p:sp>
    </p:spTree>
    <p:extLst>
      <p:ext uri="{BB962C8B-B14F-4D97-AF65-F5344CB8AC3E}">
        <p14:creationId xmlns:p14="http://schemas.microsoft.com/office/powerpoint/2010/main" val="3678250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1153</Words>
  <Application>Microsoft Office PowerPoint</Application>
  <PresentationFormat>Widescreen</PresentationFormat>
  <Paragraphs>87</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Week 1 – OSI model </vt:lpstr>
      <vt:lpstr>Week 1 – Socket Programming </vt:lpstr>
      <vt:lpstr>Week 2 – GIT presentation</vt:lpstr>
      <vt:lpstr>Week 2 – GIT GUI research</vt:lpstr>
      <vt:lpstr>Week 3 – REACT added</vt:lpstr>
      <vt:lpstr>Week 4 – Adding Listening and Routing </vt:lpstr>
      <vt:lpstr>Week 5 –Improvements, Tagging, History</vt:lpstr>
      <vt:lpstr>Week 6 – Logging, History Display, Diff Comparison </vt:lpstr>
      <vt:lpstr>Week 7 – Networks and Updates</vt:lpstr>
      <vt:lpstr>Week 8 – Research  </vt:lpstr>
      <vt:lpstr>Week 8 – Authentication</vt:lpstr>
      <vt:lpstr>Week 9 –Blacklisting, Vulnerabilities and Protected Branching </vt:lpstr>
      <vt:lpstr>Week 9 –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OSI model </dc:title>
  <dc:creator>Burwin Liu</dc:creator>
  <cp:lastModifiedBy>Burwin Liu</cp:lastModifiedBy>
  <cp:revision>1</cp:revision>
  <dcterms:created xsi:type="dcterms:W3CDTF">2020-08-25T21:33:41Z</dcterms:created>
  <dcterms:modified xsi:type="dcterms:W3CDTF">2020-08-25T21:33:44Z</dcterms:modified>
</cp:coreProperties>
</file>