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906E57-53B5-4A39-82D7-042E9D9C3E8B}"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198545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906E57-53B5-4A39-82D7-042E9D9C3E8B}"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134815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906E57-53B5-4A39-82D7-042E9D9C3E8B}"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330621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p:nvPr/>
        </p:nvSpPr>
        <p:spPr>
          <a:xfrm>
            <a:off x="330400" y="330400"/>
            <a:ext cx="11531200" cy="61972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7"/>
          <p:cNvSpPr txBox="1">
            <a:spLocks noGrp="1"/>
          </p:cNvSpPr>
          <p:nvPr>
            <p:ph type="title"/>
          </p:nvPr>
        </p:nvSpPr>
        <p:spPr>
          <a:xfrm>
            <a:off x="950967" y="593367"/>
            <a:ext cx="10290000" cy="7636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44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230400" y="1957633"/>
            <a:ext cx="7731200" cy="3177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Char char="●"/>
              <a:defRPr>
                <a:solidFill>
                  <a:srgbClr val="242424"/>
                </a:solidFill>
              </a:defRPr>
            </a:lvl1pPr>
            <a:lvl2pPr lvl="1" rtl="0">
              <a:lnSpc>
                <a:spcPct val="100000"/>
              </a:lnSpc>
              <a:spcBef>
                <a:spcPts val="0"/>
              </a:spcBef>
              <a:spcAft>
                <a:spcPts val="0"/>
              </a:spcAft>
              <a:buClr>
                <a:schemeClr val="dk1"/>
              </a:buClr>
              <a:buSzPts val="1600"/>
              <a:buChar char="○"/>
              <a:defRPr sz="2133">
                <a:solidFill>
                  <a:schemeClr val="dk1"/>
                </a:solidFill>
              </a:defRPr>
            </a:lvl2pPr>
            <a:lvl3pPr lvl="2" rtl="0">
              <a:lnSpc>
                <a:spcPct val="100000"/>
              </a:lnSpc>
              <a:spcBef>
                <a:spcPts val="0"/>
              </a:spcBef>
              <a:spcAft>
                <a:spcPts val="0"/>
              </a:spcAft>
              <a:buClr>
                <a:schemeClr val="dk1"/>
              </a:buClr>
              <a:buSzPts val="1600"/>
              <a:buChar char="■"/>
              <a:defRPr sz="2133">
                <a:solidFill>
                  <a:schemeClr val="dk1"/>
                </a:solidFill>
              </a:defRPr>
            </a:lvl3pPr>
            <a:lvl4pPr lvl="3" rtl="0">
              <a:lnSpc>
                <a:spcPct val="100000"/>
              </a:lnSpc>
              <a:spcBef>
                <a:spcPts val="0"/>
              </a:spcBef>
              <a:spcAft>
                <a:spcPts val="0"/>
              </a:spcAft>
              <a:buClr>
                <a:schemeClr val="dk1"/>
              </a:buClr>
              <a:buSzPts val="1600"/>
              <a:buChar char="●"/>
              <a:defRPr sz="2133">
                <a:solidFill>
                  <a:schemeClr val="dk1"/>
                </a:solidFill>
              </a:defRPr>
            </a:lvl4pPr>
            <a:lvl5pPr lvl="4" rtl="0">
              <a:lnSpc>
                <a:spcPct val="100000"/>
              </a:lnSpc>
              <a:spcBef>
                <a:spcPts val="0"/>
              </a:spcBef>
              <a:spcAft>
                <a:spcPts val="0"/>
              </a:spcAft>
              <a:buClr>
                <a:schemeClr val="dk1"/>
              </a:buClr>
              <a:buSzPts val="1600"/>
              <a:buChar char="○"/>
              <a:defRPr sz="2133">
                <a:solidFill>
                  <a:schemeClr val="dk1"/>
                </a:solidFill>
              </a:defRPr>
            </a:lvl5pPr>
            <a:lvl6pPr lvl="5" rtl="0">
              <a:lnSpc>
                <a:spcPct val="100000"/>
              </a:lnSpc>
              <a:spcBef>
                <a:spcPts val="0"/>
              </a:spcBef>
              <a:spcAft>
                <a:spcPts val="0"/>
              </a:spcAft>
              <a:buClr>
                <a:schemeClr val="dk1"/>
              </a:buClr>
              <a:buSzPts val="1600"/>
              <a:buChar char="■"/>
              <a:defRPr sz="2133">
                <a:solidFill>
                  <a:schemeClr val="dk1"/>
                </a:solidFill>
              </a:defRPr>
            </a:lvl6pPr>
            <a:lvl7pPr lvl="6" rtl="0">
              <a:lnSpc>
                <a:spcPct val="100000"/>
              </a:lnSpc>
              <a:spcBef>
                <a:spcPts val="0"/>
              </a:spcBef>
              <a:spcAft>
                <a:spcPts val="0"/>
              </a:spcAft>
              <a:buClr>
                <a:schemeClr val="dk1"/>
              </a:buClr>
              <a:buSzPts val="1600"/>
              <a:buChar char="●"/>
              <a:defRPr sz="2133">
                <a:solidFill>
                  <a:schemeClr val="dk1"/>
                </a:solidFill>
              </a:defRPr>
            </a:lvl7pPr>
            <a:lvl8pPr lvl="7" rtl="0">
              <a:lnSpc>
                <a:spcPct val="100000"/>
              </a:lnSpc>
              <a:spcBef>
                <a:spcPts val="0"/>
              </a:spcBef>
              <a:spcAft>
                <a:spcPts val="0"/>
              </a:spcAft>
              <a:buClr>
                <a:schemeClr val="dk1"/>
              </a:buClr>
              <a:buSzPts val="1600"/>
              <a:buChar char="○"/>
              <a:defRPr sz="2133">
                <a:solidFill>
                  <a:schemeClr val="dk1"/>
                </a:solidFill>
              </a:defRPr>
            </a:lvl8pPr>
            <a:lvl9pPr lvl="8" rtl="0">
              <a:lnSpc>
                <a:spcPct val="100000"/>
              </a:lnSpc>
              <a:spcBef>
                <a:spcPts val="0"/>
              </a:spcBef>
              <a:spcAft>
                <a:spcPts val="0"/>
              </a:spcAft>
              <a:buClr>
                <a:schemeClr val="dk1"/>
              </a:buClr>
              <a:buSzPts val="1600"/>
              <a:buChar char="■"/>
              <a:defRPr sz="2133">
                <a:solidFill>
                  <a:schemeClr val="dk1"/>
                </a:solidFill>
              </a:defRPr>
            </a:lvl9pPr>
          </a:lstStyle>
          <a:p>
            <a:endParaRPr/>
          </a:p>
        </p:txBody>
      </p:sp>
    </p:spTree>
    <p:extLst>
      <p:ext uri="{BB962C8B-B14F-4D97-AF65-F5344CB8AC3E}">
        <p14:creationId xmlns:p14="http://schemas.microsoft.com/office/powerpoint/2010/main" val="118151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p:nvPr/>
        </p:nvSpPr>
        <p:spPr>
          <a:xfrm>
            <a:off x="330400" y="330400"/>
            <a:ext cx="11531200" cy="61972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8"/>
          <p:cNvSpPr txBox="1">
            <a:spLocks noGrp="1"/>
          </p:cNvSpPr>
          <p:nvPr>
            <p:ph type="title"/>
          </p:nvPr>
        </p:nvSpPr>
        <p:spPr>
          <a:xfrm>
            <a:off x="4633451" y="2352767"/>
            <a:ext cx="6344400" cy="1909200"/>
          </a:xfrm>
          <a:prstGeom prst="rect">
            <a:avLst/>
          </a:prstGeom>
        </p:spPr>
        <p:txBody>
          <a:bodyPr spcFirstLastPara="1" wrap="square" lIns="0" tIns="0" rIns="0" bIns="0" anchor="t" anchorCtr="0">
            <a:noAutofit/>
          </a:bodyPr>
          <a:lstStyle>
            <a:lvl1pPr lvl="0" algn="r">
              <a:lnSpc>
                <a:spcPct val="80000"/>
              </a:lnSpc>
              <a:spcBef>
                <a:spcPts val="0"/>
              </a:spcBef>
              <a:spcAft>
                <a:spcPts val="0"/>
              </a:spcAft>
              <a:buSzPts val="4800"/>
              <a:buNone/>
              <a:defRPr sz="7600">
                <a:latin typeface="Poppins Black"/>
                <a:ea typeface="Poppins Black"/>
                <a:cs typeface="Poppins Black"/>
                <a:sym typeface="Poppins Black"/>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820332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95"/>
        <p:cNvGrpSpPr/>
        <p:nvPr/>
      </p:nvGrpSpPr>
      <p:grpSpPr>
        <a:xfrm>
          <a:off x="0" y="0"/>
          <a:ext cx="0" cy="0"/>
          <a:chOff x="0" y="0"/>
          <a:chExt cx="0" cy="0"/>
        </a:xfrm>
      </p:grpSpPr>
      <p:sp>
        <p:nvSpPr>
          <p:cNvPr id="96" name="Google Shape;96;p18"/>
          <p:cNvSpPr/>
          <p:nvPr/>
        </p:nvSpPr>
        <p:spPr>
          <a:xfrm>
            <a:off x="330400" y="330400"/>
            <a:ext cx="11531200" cy="61972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8"/>
          <p:cNvSpPr txBox="1">
            <a:spLocks noGrp="1"/>
          </p:cNvSpPr>
          <p:nvPr>
            <p:ph type="title"/>
          </p:nvPr>
        </p:nvSpPr>
        <p:spPr>
          <a:xfrm>
            <a:off x="6607833" y="1625567"/>
            <a:ext cx="4633200" cy="2170400"/>
          </a:xfrm>
          <a:prstGeom prst="rect">
            <a:avLst/>
          </a:prstGeom>
        </p:spPr>
        <p:txBody>
          <a:bodyPr spcFirstLastPara="1" wrap="square" lIns="0" tIns="0" rIns="0" bIns="0" anchor="t" anchorCtr="0">
            <a:noAutofit/>
          </a:bodyPr>
          <a:lstStyle>
            <a:lvl1pPr lvl="0" algn="r" rtl="0">
              <a:lnSpc>
                <a:spcPct val="80000"/>
              </a:lnSpc>
              <a:spcBef>
                <a:spcPts val="0"/>
              </a:spcBef>
              <a:spcAft>
                <a:spcPts val="0"/>
              </a:spcAft>
              <a:buSzPts val="2800"/>
              <a:buNone/>
              <a:defRPr sz="44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18"/>
          <p:cNvSpPr txBox="1">
            <a:spLocks noGrp="1"/>
          </p:cNvSpPr>
          <p:nvPr>
            <p:ph type="subTitle" idx="1"/>
          </p:nvPr>
        </p:nvSpPr>
        <p:spPr>
          <a:xfrm>
            <a:off x="5921833" y="4118829"/>
            <a:ext cx="5319200" cy="11136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Clr>
                <a:schemeClr val="dk1"/>
              </a:buClr>
              <a:buSzPts val="1600"/>
              <a:buNone/>
              <a:defRPr/>
            </a:lvl1pPr>
            <a:lvl2pPr lvl="1" rtl="0">
              <a:lnSpc>
                <a:spcPct val="100000"/>
              </a:lnSpc>
              <a:spcBef>
                <a:spcPts val="0"/>
              </a:spcBef>
              <a:spcAft>
                <a:spcPts val="0"/>
              </a:spcAft>
              <a:buClr>
                <a:schemeClr val="dk1"/>
              </a:buClr>
              <a:buSzPts val="1600"/>
              <a:buNone/>
              <a:defRPr sz="2133">
                <a:solidFill>
                  <a:schemeClr val="dk1"/>
                </a:solidFill>
              </a:defRPr>
            </a:lvl2pPr>
            <a:lvl3pPr lvl="2" rtl="0">
              <a:lnSpc>
                <a:spcPct val="100000"/>
              </a:lnSpc>
              <a:spcBef>
                <a:spcPts val="0"/>
              </a:spcBef>
              <a:spcAft>
                <a:spcPts val="0"/>
              </a:spcAft>
              <a:buClr>
                <a:schemeClr val="dk1"/>
              </a:buClr>
              <a:buSzPts val="1600"/>
              <a:buNone/>
              <a:defRPr sz="2133">
                <a:solidFill>
                  <a:schemeClr val="dk1"/>
                </a:solidFill>
              </a:defRPr>
            </a:lvl3pPr>
            <a:lvl4pPr lvl="3" rtl="0">
              <a:lnSpc>
                <a:spcPct val="100000"/>
              </a:lnSpc>
              <a:spcBef>
                <a:spcPts val="0"/>
              </a:spcBef>
              <a:spcAft>
                <a:spcPts val="0"/>
              </a:spcAft>
              <a:buClr>
                <a:schemeClr val="dk1"/>
              </a:buClr>
              <a:buSzPts val="1600"/>
              <a:buNone/>
              <a:defRPr sz="2133">
                <a:solidFill>
                  <a:schemeClr val="dk1"/>
                </a:solidFill>
              </a:defRPr>
            </a:lvl4pPr>
            <a:lvl5pPr lvl="4" rtl="0">
              <a:lnSpc>
                <a:spcPct val="100000"/>
              </a:lnSpc>
              <a:spcBef>
                <a:spcPts val="0"/>
              </a:spcBef>
              <a:spcAft>
                <a:spcPts val="0"/>
              </a:spcAft>
              <a:buClr>
                <a:schemeClr val="dk1"/>
              </a:buClr>
              <a:buSzPts val="1600"/>
              <a:buNone/>
              <a:defRPr sz="2133">
                <a:solidFill>
                  <a:schemeClr val="dk1"/>
                </a:solidFill>
              </a:defRPr>
            </a:lvl5pPr>
            <a:lvl6pPr lvl="5" rtl="0">
              <a:lnSpc>
                <a:spcPct val="100000"/>
              </a:lnSpc>
              <a:spcBef>
                <a:spcPts val="0"/>
              </a:spcBef>
              <a:spcAft>
                <a:spcPts val="0"/>
              </a:spcAft>
              <a:buClr>
                <a:schemeClr val="dk1"/>
              </a:buClr>
              <a:buSzPts val="1600"/>
              <a:buNone/>
              <a:defRPr sz="2133">
                <a:solidFill>
                  <a:schemeClr val="dk1"/>
                </a:solidFill>
              </a:defRPr>
            </a:lvl6pPr>
            <a:lvl7pPr lvl="6" rtl="0">
              <a:lnSpc>
                <a:spcPct val="100000"/>
              </a:lnSpc>
              <a:spcBef>
                <a:spcPts val="0"/>
              </a:spcBef>
              <a:spcAft>
                <a:spcPts val="0"/>
              </a:spcAft>
              <a:buClr>
                <a:schemeClr val="dk1"/>
              </a:buClr>
              <a:buSzPts val="1600"/>
              <a:buNone/>
              <a:defRPr sz="2133">
                <a:solidFill>
                  <a:schemeClr val="dk1"/>
                </a:solidFill>
              </a:defRPr>
            </a:lvl7pPr>
            <a:lvl8pPr lvl="7" rtl="0">
              <a:lnSpc>
                <a:spcPct val="100000"/>
              </a:lnSpc>
              <a:spcBef>
                <a:spcPts val="0"/>
              </a:spcBef>
              <a:spcAft>
                <a:spcPts val="0"/>
              </a:spcAft>
              <a:buClr>
                <a:schemeClr val="dk1"/>
              </a:buClr>
              <a:buSzPts val="1600"/>
              <a:buNone/>
              <a:defRPr sz="2133">
                <a:solidFill>
                  <a:schemeClr val="dk1"/>
                </a:solidFill>
              </a:defRPr>
            </a:lvl8pPr>
            <a:lvl9pPr lvl="8" rtl="0">
              <a:lnSpc>
                <a:spcPct val="100000"/>
              </a:lnSpc>
              <a:spcBef>
                <a:spcPts val="0"/>
              </a:spcBef>
              <a:spcAft>
                <a:spcPts val="0"/>
              </a:spcAft>
              <a:buClr>
                <a:schemeClr val="dk1"/>
              </a:buClr>
              <a:buSzPts val="1600"/>
              <a:buNone/>
              <a:defRPr sz="2133">
                <a:solidFill>
                  <a:schemeClr val="dk1"/>
                </a:solidFill>
              </a:defRPr>
            </a:lvl9pPr>
          </a:lstStyle>
          <a:p>
            <a:endParaRPr/>
          </a:p>
        </p:txBody>
      </p:sp>
    </p:spTree>
    <p:extLst>
      <p:ext uri="{BB962C8B-B14F-4D97-AF65-F5344CB8AC3E}">
        <p14:creationId xmlns:p14="http://schemas.microsoft.com/office/powerpoint/2010/main" val="47772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906E57-53B5-4A39-82D7-042E9D9C3E8B}"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309362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906E57-53B5-4A39-82D7-042E9D9C3E8B}"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30461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906E57-53B5-4A39-82D7-042E9D9C3E8B}"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268263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906E57-53B5-4A39-82D7-042E9D9C3E8B}"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177583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906E57-53B5-4A39-82D7-042E9D9C3E8B}"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6448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06E57-53B5-4A39-82D7-042E9D9C3E8B}"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204260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906E57-53B5-4A39-82D7-042E9D9C3E8B}"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392417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906E57-53B5-4A39-82D7-042E9D9C3E8B}"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965AA1-9102-4865-B047-939DDE6A5A06}" type="slidenum">
              <a:rPr lang="en-IN" smtClean="0"/>
              <a:t>‹#›</a:t>
            </a:fld>
            <a:endParaRPr lang="en-IN"/>
          </a:p>
        </p:txBody>
      </p:sp>
    </p:spTree>
    <p:extLst>
      <p:ext uri="{BB962C8B-B14F-4D97-AF65-F5344CB8AC3E}">
        <p14:creationId xmlns:p14="http://schemas.microsoft.com/office/powerpoint/2010/main" val="97645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06E57-53B5-4A39-82D7-042E9D9C3E8B}" type="datetimeFigureOut">
              <a:rPr lang="en-IN" smtClean="0"/>
              <a:t>13-12-2023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65AA1-9102-4865-B047-939DDE6A5A06}" type="slidenum">
              <a:rPr lang="en-IN" smtClean="0"/>
              <a:t>‹#›</a:t>
            </a:fld>
            <a:endParaRPr lang="en-IN"/>
          </a:p>
        </p:txBody>
      </p:sp>
    </p:spTree>
    <p:extLst>
      <p:ext uri="{BB962C8B-B14F-4D97-AF65-F5344CB8AC3E}">
        <p14:creationId xmlns:p14="http://schemas.microsoft.com/office/powerpoint/2010/main" val="266142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9095" y="882521"/>
            <a:ext cx="9144000" cy="2387600"/>
          </a:xfrm>
        </p:spPr>
        <p:txBody>
          <a:bodyPr>
            <a:normAutofit/>
          </a:bodyPr>
          <a:lstStyle/>
          <a:p>
            <a:pPr algn="ctr"/>
            <a:r>
              <a:rPr lang="en-IN" sz="4000" dirty="0">
                <a:latin typeface="Georgia" panose="02040502050405020303" pitchFamily="18" charset="0"/>
              </a:rPr>
              <a:t>Algorithmic Approaches to Enhance Test Case Selection: A Dynamic Programming Primer</a:t>
            </a:r>
          </a:p>
        </p:txBody>
      </p:sp>
      <p:sp>
        <p:nvSpPr>
          <p:cNvPr id="4" name="TextBox 3"/>
          <p:cNvSpPr txBox="1"/>
          <p:nvPr/>
        </p:nvSpPr>
        <p:spPr>
          <a:xfrm>
            <a:off x="7450111" y="4444584"/>
            <a:ext cx="4332158" cy="923330"/>
          </a:xfrm>
          <a:prstGeom prst="rect">
            <a:avLst/>
          </a:prstGeom>
          <a:noFill/>
        </p:spPr>
        <p:txBody>
          <a:bodyPr wrap="square" rtlCol="0">
            <a:spAutoFit/>
          </a:bodyPr>
          <a:lstStyle/>
          <a:p>
            <a:r>
              <a:rPr lang="en-US" dirty="0" smtClean="0"/>
              <a:t>B. </a:t>
            </a:r>
            <a:r>
              <a:rPr lang="en-US" dirty="0" err="1" smtClean="0"/>
              <a:t>Venkata</a:t>
            </a:r>
            <a:r>
              <a:rPr lang="en-US" dirty="0" smtClean="0"/>
              <a:t> Lahari(BL.EN.U4CSE21042)</a:t>
            </a:r>
          </a:p>
          <a:p>
            <a:r>
              <a:rPr lang="en-US" dirty="0" smtClean="0"/>
              <a:t>B. </a:t>
            </a:r>
            <a:r>
              <a:rPr lang="en-US" dirty="0" err="1" smtClean="0"/>
              <a:t>Dhathri</a:t>
            </a:r>
            <a:r>
              <a:rPr lang="en-US" dirty="0" smtClean="0"/>
              <a:t> (BL.EN.U4CSE21043)</a:t>
            </a:r>
          </a:p>
          <a:p>
            <a:r>
              <a:rPr lang="en-US" dirty="0" smtClean="0"/>
              <a:t>G. </a:t>
            </a:r>
            <a:r>
              <a:rPr lang="en-US" dirty="0" err="1" smtClean="0"/>
              <a:t>Nithin</a:t>
            </a:r>
            <a:r>
              <a:rPr lang="en-US" dirty="0" smtClean="0"/>
              <a:t> (BL.EN.U4CSE21053)</a:t>
            </a:r>
            <a:endParaRPr lang="en-IN" dirty="0"/>
          </a:p>
        </p:txBody>
      </p:sp>
    </p:spTree>
    <p:extLst>
      <p:ext uri="{BB962C8B-B14F-4D97-AF65-F5344CB8AC3E}">
        <p14:creationId xmlns:p14="http://schemas.microsoft.com/office/powerpoint/2010/main" val="3634302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FB7927-182B-9160-64C2-4C586B4641D8}"/>
              </a:ext>
            </a:extLst>
          </p:cNvPr>
          <p:cNvPicPr>
            <a:picLocks noChangeAspect="1"/>
          </p:cNvPicPr>
          <p:nvPr/>
        </p:nvPicPr>
        <p:blipFill>
          <a:blip r:embed="rId2"/>
          <a:stretch>
            <a:fillRect/>
          </a:stretch>
        </p:blipFill>
        <p:spPr>
          <a:xfrm>
            <a:off x="600689" y="1301618"/>
            <a:ext cx="10990623" cy="4254765"/>
          </a:xfrm>
          <a:prstGeom prst="rect">
            <a:avLst/>
          </a:prstGeom>
        </p:spPr>
      </p:pic>
    </p:spTree>
    <p:extLst>
      <p:ext uri="{BB962C8B-B14F-4D97-AF65-F5344CB8AC3E}">
        <p14:creationId xmlns:p14="http://schemas.microsoft.com/office/powerpoint/2010/main" val="8971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ACD846-FB0B-18C5-8FC8-385138EE0BF7}"/>
              </a:ext>
            </a:extLst>
          </p:cNvPr>
          <p:cNvSpPr>
            <a:spLocks noGrp="1"/>
          </p:cNvSpPr>
          <p:nvPr>
            <p:ph type="subTitle" idx="4294967295"/>
          </p:nvPr>
        </p:nvSpPr>
        <p:spPr>
          <a:xfrm>
            <a:off x="0" y="1028700"/>
            <a:ext cx="9332913" cy="4524375"/>
          </a:xfrm>
        </p:spPr>
        <p:txBody>
          <a:bodyPr/>
          <a:lstStyle/>
          <a:p>
            <a:pPr marL="169329"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have taken a nested loop where i represents the nrTest(row) and t represents the tMax(column)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69329" indent="0">
              <a:buNone/>
            </a:pPr>
            <a:endParaRPr lang="en-IN" dirty="0"/>
          </a:p>
        </p:txBody>
      </p:sp>
      <p:sp>
        <p:nvSpPr>
          <p:cNvPr id="5" name="Subtitle 2">
            <a:extLst>
              <a:ext uri="{FF2B5EF4-FFF2-40B4-BE49-F238E27FC236}">
                <a16:creationId xmlns:a16="http://schemas.microsoft.com/office/drawing/2014/main" id="{84DD210C-30E4-B5E2-29EA-63FF7DAF3CC8}"/>
              </a:ext>
            </a:extLst>
          </p:cNvPr>
          <p:cNvSpPr txBox="1">
            <a:spLocks/>
          </p:cNvSpPr>
          <p:nvPr/>
        </p:nvSpPr>
        <p:spPr>
          <a:xfrm>
            <a:off x="629920" y="1942958"/>
            <a:ext cx="6436080" cy="26956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Zen Kaku Gothic New"/>
              <a:buChar char="●"/>
              <a:defRPr sz="1600" b="0" i="0" u="none" strike="noStrike" cap="none">
                <a:solidFill>
                  <a:srgbClr val="242424"/>
                </a:solidFill>
                <a:latin typeface="Zen Kaku Gothic New"/>
                <a:ea typeface="Zen Kaku Gothic New"/>
                <a:cs typeface="Zen Kaku Gothic New"/>
                <a:sym typeface="Zen Kaku Gothic New"/>
              </a:defRPr>
            </a:lvl1pPr>
            <a:lvl2pPr marL="914400" marR="0" lvl="1" indent="-330200" algn="l" rtl="0">
              <a:lnSpc>
                <a:spcPct val="100000"/>
              </a:lnSpc>
              <a:spcBef>
                <a:spcPts val="0"/>
              </a:spcBef>
              <a:spcAft>
                <a:spcPts val="0"/>
              </a:spcAft>
              <a:buClr>
                <a:schemeClr val="dk1"/>
              </a:buClr>
              <a:buSzPts val="1600"/>
              <a:buFont typeface="Zen Kaku Gothic New"/>
              <a:buChar char="○"/>
              <a:defRPr sz="1600" b="0" i="0" u="none" strike="noStrike" cap="none">
                <a:solidFill>
                  <a:schemeClr val="dk1"/>
                </a:solidFill>
                <a:latin typeface="Zen Kaku Gothic New"/>
                <a:ea typeface="Zen Kaku Gothic New"/>
                <a:cs typeface="Zen Kaku Gothic New"/>
                <a:sym typeface="Zen Kaku Gothic New"/>
              </a:defRPr>
            </a:lvl2pPr>
            <a:lvl3pPr marL="1371600" marR="0" lvl="2" indent="-330200" algn="l" rtl="0">
              <a:lnSpc>
                <a:spcPct val="100000"/>
              </a:lnSpc>
              <a:spcBef>
                <a:spcPts val="0"/>
              </a:spcBef>
              <a:spcAft>
                <a:spcPts val="0"/>
              </a:spcAft>
              <a:buClr>
                <a:schemeClr val="dk1"/>
              </a:buClr>
              <a:buSzPts val="1600"/>
              <a:buFont typeface="Zen Kaku Gothic New"/>
              <a:buChar char="■"/>
              <a:defRPr sz="1600" b="0" i="0" u="none" strike="noStrike" cap="none">
                <a:solidFill>
                  <a:schemeClr val="dk1"/>
                </a:solidFill>
                <a:latin typeface="Zen Kaku Gothic New"/>
                <a:ea typeface="Zen Kaku Gothic New"/>
                <a:cs typeface="Zen Kaku Gothic New"/>
                <a:sym typeface="Zen Kaku Gothic New"/>
              </a:defRPr>
            </a:lvl3pPr>
            <a:lvl4pPr marL="1828800" marR="0" lvl="3" indent="-330200" algn="l" rtl="0">
              <a:lnSpc>
                <a:spcPct val="100000"/>
              </a:lnSpc>
              <a:spcBef>
                <a:spcPts val="0"/>
              </a:spcBef>
              <a:spcAft>
                <a:spcPts val="0"/>
              </a:spcAft>
              <a:buClr>
                <a:schemeClr val="dk1"/>
              </a:buClr>
              <a:buSzPts val="1600"/>
              <a:buFont typeface="Zen Kaku Gothic New"/>
              <a:buChar char="●"/>
              <a:defRPr sz="1600" b="0" i="0" u="none" strike="noStrike" cap="none">
                <a:solidFill>
                  <a:schemeClr val="dk1"/>
                </a:solidFill>
                <a:latin typeface="Zen Kaku Gothic New"/>
                <a:ea typeface="Zen Kaku Gothic New"/>
                <a:cs typeface="Zen Kaku Gothic New"/>
                <a:sym typeface="Zen Kaku Gothic New"/>
              </a:defRPr>
            </a:lvl4pPr>
            <a:lvl5pPr marL="2286000" marR="0" lvl="4" indent="-330200" algn="l" rtl="0">
              <a:lnSpc>
                <a:spcPct val="100000"/>
              </a:lnSpc>
              <a:spcBef>
                <a:spcPts val="0"/>
              </a:spcBef>
              <a:spcAft>
                <a:spcPts val="0"/>
              </a:spcAft>
              <a:buClr>
                <a:schemeClr val="dk1"/>
              </a:buClr>
              <a:buSzPts val="1600"/>
              <a:buFont typeface="Zen Kaku Gothic New"/>
              <a:buChar char="○"/>
              <a:defRPr sz="1600" b="0" i="0" u="none" strike="noStrike" cap="none">
                <a:solidFill>
                  <a:schemeClr val="dk1"/>
                </a:solidFill>
                <a:latin typeface="Zen Kaku Gothic New"/>
                <a:ea typeface="Zen Kaku Gothic New"/>
                <a:cs typeface="Zen Kaku Gothic New"/>
                <a:sym typeface="Zen Kaku Gothic New"/>
              </a:defRPr>
            </a:lvl5pPr>
            <a:lvl6pPr marL="2743200" marR="0" lvl="5" indent="-330200" algn="l" rtl="0">
              <a:lnSpc>
                <a:spcPct val="100000"/>
              </a:lnSpc>
              <a:spcBef>
                <a:spcPts val="0"/>
              </a:spcBef>
              <a:spcAft>
                <a:spcPts val="0"/>
              </a:spcAft>
              <a:buClr>
                <a:schemeClr val="dk1"/>
              </a:buClr>
              <a:buSzPts val="1600"/>
              <a:buFont typeface="Zen Kaku Gothic New"/>
              <a:buChar char="■"/>
              <a:defRPr sz="1600" b="0" i="0" u="none" strike="noStrike" cap="none">
                <a:solidFill>
                  <a:schemeClr val="dk1"/>
                </a:solidFill>
                <a:latin typeface="Zen Kaku Gothic New"/>
                <a:ea typeface="Zen Kaku Gothic New"/>
                <a:cs typeface="Zen Kaku Gothic New"/>
                <a:sym typeface="Zen Kaku Gothic New"/>
              </a:defRPr>
            </a:lvl6pPr>
            <a:lvl7pPr marL="3200400" marR="0" lvl="6" indent="-330200" algn="l" rtl="0">
              <a:lnSpc>
                <a:spcPct val="100000"/>
              </a:lnSpc>
              <a:spcBef>
                <a:spcPts val="0"/>
              </a:spcBef>
              <a:spcAft>
                <a:spcPts val="0"/>
              </a:spcAft>
              <a:buClr>
                <a:schemeClr val="dk1"/>
              </a:buClr>
              <a:buSzPts val="1600"/>
              <a:buFont typeface="Zen Kaku Gothic New"/>
              <a:buChar char="●"/>
              <a:defRPr sz="1600" b="0" i="0" u="none" strike="noStrike" cap="none">
                <a:solidFill>
                  <a:schemeClr val="dk1"/>
                </a:solidFill>
                <a:latin typeface="Zen Kaku Gothic New"/>
                <a:ea typeface="Zen Kaku Gothic New"/>
                <a:cs typeface="Zen Kaku Gothic New"/>
                <a:sym typeface="Zen Kaku Gothic New"/>
              </a:defRPr>
            </a:lvl7pPr>
            <a:lvl8pPr marL="3657600" marR="0" lvl="7" indent="-330200" algn="l" rtl="0">
              <a:lnSpc>
                <a:spcPct val="100000"/>
              </a:lnSpc>
              <a:spcBef>
                <a:spcPts val="0"/>
              </a:spcBef>
              <a:spcAft>
                <a:spcPts val="0"/>
              </a:spcAft>
              <a:buClr>
                <a:schemeClr val="dk1"/>
              </a:buClr>
              <a:buSzPts val="1600"/>
              <a:buFont typeface="Zen Kaku Gothic New"/>
              <a:buChar char="○"/>
              <a:defRPr sz="1600" b="0" i="0" u="none" strike="noStrike" cap="none">
                <a:solidFill>
                  <a:schemeClr val="dk1"/>
                </a:solidFill>
                <a:latin typeface="Zen Kaku Gothic New"/>
                <a:ea typeface="Zen Kaku Gothic New"/>
                <a:cs typeface="Zen Kaku Gothic New"/>
                <a:sym typeface="Zen Kaku Gothic New"/>
              </a:defRPr>
            </a:lvl8pPr>
            <a:lvl9pPr marL="4114800" marR="0" lvl="8" indent="-330200" algn="l" rtl="0">
              <a:lnSpc>
                <a:spcPct val="100000"/>
              </a:lnSpc>
              <a:spcBef>
                <a:spcPts val="0"/>
              </a:spcBef>
              <a:spcAft>
                <a:spcPts val="0"/>
              </a:spcAft>
              <a:buClr>
                <a:schemeClr val="dk1"/>
              </a:buClr>
              <a:buSzPts val="1600"/>
              <a:buFont typeface="Zen Kaku Gothic New"/>
              <a:buChar char="■"/>
              <a:defRPr sz="1600" b="0" i="0" u="none" strike="noStrike" cap="none">
                <a:solidFill>
                  <a:schemeClr val="dk1"/>
                </a:solidFill>
                <a:latin typeface="Zen Kaku Gothic New"/>
                <a:ea typeface="Zen Kaku Gothic New"/>
                <a:cs typeface="Zen Kaku Gothic New"/>
                <a:sym typeface="Zen Kaku Gothic New"/>
              </a:defRPr>
            </a:lvl9pPr>
          </a:lstStyle>
          <a:p>
            <a:pPr marL="169329" indent="0">
              <a:lnSpc>
                <a:spcPct val="107000"/>
              </a:lnSpc>
              <a:spcAft>
                <a:spcPts val="1067"/>
              </a:spcAft>
              <a:buNone/>
            </a:pP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169329" indent="0">
              <a:lnSpc>
                <a:spcPct val="107000"/>
              </a:lnSpc>
              <a:spcAft>
                <a:spcPts val="1067"/>
              </a:spcAft>
              <a:buNone/>
            </a:pPr>
            <a:r>
              <a:rPr lang="en-US" sz="2133" dirty="0">
                <a:latin typeface="Calibri" panose="020F0502020204030204" pitchFamily="34" charset="0"/>
                <a:ea typeface="Calibri" panose="020F0502020204030204" pitchFamily="34" charset="0"/>
                <a:cs typeface="Times New Roman" panose="02020603050405020304" pitchFamily="18" charset="0"/>
              </a:rPr>
              <a:t>When we start the iteration, i=1 and t=0,</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169329" indent="0">
              <a:lnSpc>
                <a:spcPct val="107000"/>
              </a:lnSpc>
              <a:spcAft>
                <a:spcPts val="1067"/>
              </a:spcAft>
              <a:buNone/>
            </a:pPr>
            <a:r>
              <a:rPr lang="en-US" sz="2133" dirty="0">
                <a:latin typeface="Calibri" panose="020F0502020204030204" pitchFamily="34" charset="0"/>
                <a:ea typeface="Calibri" panose="020F0502020204030204" pitchFamily="34" charset="0"/>
                <a:cs typeface="Times New Roman" panose="02020603050405020304" pitchFamily="18" charset="0"/>
              </a:rPr>
              <a:t>		o[i][t] = o[i-1][t]</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169329" indent="0">
              <a:lnSpc>
                <a:spcPct val="107000"/>
              </a:lnSpc>
              <a:spcAft>
                <a:spcPts val="1067"/>
              </a:spcAft>
              <a:buNone/>
            </a:pPr>
            <a:r>
              <a:rPr lang="en-US" sz="2133" dirty="0">
                <a:latin typeface="Calibri" panose="020F0502020204030204" pitchFamily="34" charset="0"/>
                <a:ea typeface="Calibri" panose="020F0502020204030204" pitchFamily="34" charset="0"/>
                <a:cs typeface="Times New Roman" panose="02020603050405020304" pitchFamily="18" charset="0"/>
              </a:rPr>
              <a:t>	      i.e o[1][0] = o[0][0]</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169329" indent="0">
              <a:lnSpc>
                <a:spcPct val="107000"/>
              </a:lnSpc>
              <a:spcAft>
                <a:spcPts val="1067"/>
              </a:spcAft>
              <a:buNone/>
            </a:pPr>
            <a:r>
              <a:rPr lang="en-US" sz="2133" dirty="0">
                <a:latin typeface="Calibri" panose="020F0502020204030204" pitchFamily="34" charset="0"/>
                <a:ea typeface="Calibri" panose="020F0502020204030204" pitchFamily="34" charset="0"/>
                <a:cs typeface="Times New Roman" panose="02020603050405020304" pitchFamily="18" charset="0"/>
              </a:rPr>
              <a:t>		o[1][0] = 0</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marL="169329" indent="0">
              <a:buNone/>
            </a:pPr>
            <a:endParaRPr lang="en-IN" sz="2133" dirty="0"/>
          </a:p>
        </p:txBody>
      </p:sp>
      <p:pic>
        <p:nvPicPr>
          <p:cNvPr id="6" name="Picture 5"/>
          <p:cNvPicPr/>
          <p:nvPr/>
        </p:nvPicPr>
        <p:blipFill>
          <a:blip r:embed="rId2"/>
          <a:stretch>
            <a:fillRect/>
          </a:stretch>
        </p:blipFill>
        <p:spPr>
          <a:xfrm>
            <a:off x="7514732" y="1808816"/>
            <a:ext cx="3636362" cy="3500302"/>
          </a:xfrm>
          <a:prstGeom prst="rect">
            <a:avLst/>
          </a:prstGeom>
        </p:spPr>
      </p:pic>
    </p:spTree>
    <p:extLst>
      <p:ext uri="{BB962C8B-B14F-4D97-AF65-F5344CB8AC3E}">
        <p14:creationId xmlns:p14="http://schemas.microsoft.com/office/powerpoint/2010/main" val="194803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73AE35-BAAF-5DDB-6CE9-247D5FBB4F8A}"/>
              </a:ext>
            </a:extLst>
          </p:cNvPr>
          <p:cNvPicPr>
            <a:picLocks noChangeAspect="1"/>
          </p:cNvPicPr>
          <p:nvPr/>
        </p:nvPicPr>
        <p:blipFill>
          <a:blip r:embed="rId2"/>
          <a:stretch>
            <a:fillRect/>
          </a:stretch>
        </p:blipFill>
        <p:spPr>
          <a:xfrm>
            <a:off x="472570" y="1260488"/>
            <a:ext cx="11246861" cy="4337025"/>
          </a:xfrm>
          <a:prstGeom prst="rect">
            <a:avLst/>
          </a:prstGeom>
        </p:spPr>
      </p:pic>
    </p:spTree>
    <p:extLst>
      <p:ext uri="{BB962C8B-B14F-4D97-AF65-F5344CB8AC3E}">
        <p14:creationId xmlns:p14="http://schemas.microsoft.com/office/powerpoint/2010/main" val="8312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741B99-EFBC-1EBB-366D-B501905E57E0}"/>
              </a:ext>
            </a:extLst>
          </p:cNvPr>
          <p:cNvSpPr>
            <a:spLocks noGrp="1"/>
          </p:cNvSpPr>
          <p:nvPr>
            <p:ph type="subTitle" idx="4294967295"/>
          </p:nvPr>
        </p:nvSpPr>
        <p:spPr>
          <a:xfrm>
            <a:off x="0" y="812800"/>
            <a:ext cx="10639425" cy="4886325"/>
          </a:xfrm>
        </p:spPr>
        <p:txBody>
          <a:bodyPr>
            <a:normAutofit fontScale="77500" lnSpcReduction="20000"/>
          </a:bodyPr>
          <a:lstStyle/>
          <a:p>
            <a:pPr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Next, we check the condition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609585" indent="609585"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time[i]&lt;=t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As we are checking for first iteration, i=1 and t=0,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609585" indent="609585"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time[1]&lt;=0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609585" indent="609585"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4&lt;=0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Which is not true so the conditional statements does </a:t>
            </a:r>
          </a:p>
          <a:p>
            <a:pPr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not get executed.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Similarly for  t=1,2,3 the values for o[i][t] i.e o[i][1], o[i][2],</a:t>
            </a:r>
          </a:p>
          <a:p>
            <a:pPr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o[i][3]=0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As conditional statement time[i]&lt;=4 won’t satisfy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pic>
        <p:nvPicPr>
          <p:cNvPr id="4" name="Picture 3"/>
          <p:cNvPicPr/>
          <p:nvPr/>
        </p:nvPicPr>
        <p:blipFill>
          <a:blip r:embed="rId2"/>
          <a:stretch>
            <a:fillRect/>
          </a:stretch>
        </p:blipFill>
        <p:spPr>
          <a:xfrm>
            <a:off x="5980923" y="1165004"/>
            <a:ext cx="4768876" cy="3015109"/>
          </a:xfrm>
          <a:prstGeom prst="rect">
            <a:avLst/>
          </a:prstGeom>
        </p:spPr>
      </p:pic>
    </p:spTree>
    <p:extLst>
      <p:ext uri="{BB962C8B-B14F-4D97-AF65-F5344CB8AC3E}">
        <p14:creationId xmlns:p14="http://schemas.microsoft.com/office/powerpoint/2010/main" val="178667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B051E4-050A-76FE-97E2-01B2EEE1C1C3}"/>
              </a:ext>
            </a:extLst>
          </p:cNvPr>
          <p:cNvPicPr>
            <a:picLocks noChangeAspect="1"/>
          </p:cNvPicPr>
          <p:nvPr/>
        </p:nvPicPr>
        <p:blipFill>
          <a:blip r:embed="rId2"/>
          <a:stretch>
            <a:fillRect/>
          </a:stretch>
        </p:blipFill>
        <p:spPr>
          <a:xfrm>
            <a:off x="568196" y="1347702"/>
            <a:ext cx="11055608" cy="4162596"/>
          </a:xfrm>
          <a:prstGeom prst="rect">
            <a:avLst/>
          </a:prstGeom>
        </p:spPr>
      </p:pic>
    </p:spTree>
    <p:extLst>
      <p:ext uri="{BB962C8B-B14F-4D97-AF65-F5344CB8AC3E}">
        <p14:creationId xmlns:p14="http://schemas.microsoft.com/office/powerpoint/2010/main" val="185174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9C3FF6-B58B-B84A-684F-460A749844B3}"/>
              </a:ext>
            </a:extLst>
          </p:cNvPr>
          <p:cNvSpPr txBox="1"/>
          <p:nvPr/>
        </p:nvSpPr>
        <p:spPr>
          <a:xfrm>
            <a:off x="-223520" y="57065"/>
            <a:ext cx="8788400" cy="6719853"/>
          </a:xfrm>
          <a:prstGeom prst="rect">
            <a:avLst/>
          </a:prstGeom>
          <a:noFill/>
        </p:spPr>
        <p:txBody>
          <a:bodyPr wrap="square" rtlCol="0">
            <a:spAutoFit/>
          </a:bodyPr>
          <a:lstStyle/>
          <a:p>
            <a:endParaRPr lang="en-IN" sz="2400" dirty="0"/>
          </a:p>
          <a:p>
            <a:pPr indent="609585">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For i=1 and t=4,</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o[i][t] = o[i-1][t]</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i.e o[1][4] = o[0][4]</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o[1][4] = 0</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indent="609585">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Next, the if condition, time[i]&lt;=t </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indent="609585">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time[1]&lt;=t</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indent="609585">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4&lt;=4</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indent="609585">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Which is true, So </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Best=o[i-1][t-time[i]]  +  cost[i]</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Best=o[1-1][4-4] + cost[1]</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Best=o[0][0] + 6</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Best=6</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a:t>
            </a:r>
            <a:endParaRPr lang="en-IN" sz="2133" dirty="0"/>
          </a:p>
        </p:txBody>
      </p:sp>
      <p:sp>
        <p:nvSpPr>
          <p:cNvPr id="8" name="TextBox 7">
            <a:extLst>
              <a:ext uri="{FF2B5EF4-FFF2-40B4-BE49-F238E27FC236}">
                <a16:creationId xmlns:a16="http://schemas.microsoft.com/office/drawing/2014/main" id="{EF3616D3-89A5-8029-5F09-A72B103276A1}"/>
              </a:ext>
            </a:extLst>
          </p:cNvPr>
          <p:cNvSpPr txBox="1"/>
          <p:nvPr/>
        </p:nvSpPr>
        <p:spPr>
          <a:xfrm>
            <a:off x="5394412" y="3647440"/>
            <a:ext cx="5394960" cy="4162486"/>
          </a:xfrm>
          <a:prstGeom prst="rect">
            <a:avLst/>
          </a:prstGeom>
          <a:noFill/>
        </p:spPr>
        <p:txBody>
          <a:bodyPr wrap="square" rtlCol="0">
            <a:spAutoFit/>
          </a:bodyPr>
          <a:lstStyle/>
          <a:p>
            <a:pPr>
              <a:lnSpc>
                <a:spcPct val="107000"/>
              </a:lnSpc>
              <a:spcAft>
                <a:spcPts val="1067"/>
              </a:spcAft>
            </a:pP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1867" dirty="0">
                <a:latin typeface="Calibri" panose="020F0502020204030204" pitchFamily="34" charset="0"/>
                <a:ea typeface="Calibri" panose="020F0502020204030204" pitchFamily="34" charset="0"/>
                <a:cs typeface="Times New Roman" panose="02020603050405020304" pitchFamily="18" charset="0"/>
              </a:rPr>
              <a:t>	</a:t>
            </a:r>
            <a:r>
              <a:rPr lang="en-US" sz="2133" dirty="0">
                <a:latin typeface="Calibri" panose="020F0502020204030204" pitchFamily="34" charset="0"/>
                <a:ea typeface="Calibri" panose="020F0502020204030204" pitchFamily="34" charset="0"/>
                <a:cs typeface="Times New Roman" panose="02020603050405020304" pitchFamily="18" charset="0"/>
              </a:rPr>
              <a:t>The next if condition o[i][t]&lt;best</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o[1][4]&lt;best</a:t>
            </a:r>
            <a:endParaRPr lang="en-IN" sz="2133"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The condition is true  So, The statement </a:t>
            </a: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o[i][t]=best is executed</a:t>
            </a:r>
          </a:p>
          <a:p>
            <a:pPr>
              <a:lnSpc>
                <a:spcPct val="107000"/>
              </a:lnSpc>
              <a:spcAft>
                <a:spcPts val="1067"/>
              </a:spcAft>
            </a:pPr>
            <a:r>
              <a:rPr lang="en-US" sz="2133" dirty="0">
                <a:latin typeface="Calibri" panose="020F0502020204030204" pitchFamily="34" charset="0"/>
                <a:ea typeface="Calibri" panose="020F0502020204030204" pitchFamily="34" charset="0"/>
                <a:cs typeface="Times New Roman" panose="02020603050405020304" pitchFamily="18" charset="0"/>
              </a:rPr>
              <a:t>	        o[1][4]=6</a:t>
            </a:r>
          </a:p>
          <a:p>
            <a:pPr>
              <a:lnSpc>
                <a:spcPct val="107000"/>
              </a:lnSpc>
              <a:spcAft>
                <a:spcPts val="1067"/>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endParaRPr lang="en-US" sz="18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endParaRPr lang="en-IN" sz="14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5807210" y="707804"/>
            <a:ext cx="4982162" cy="2818337"/>
          </a:xfrm>
          <a:prstGeom prst="rect">
            <a:avLst/>
          </a:prstGeom>
        </p:spPr>
      </p:pic>
    </p:spTree>
    <p:extLst>
      <p:ext uri="{BB962C8B-B14F-4D97-AF65-F5344CB8AC3E}">
        <p14:creationId xmlns:p14="http://schemas.microsoft.com/office/powerpoint/2010/main" val="377103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ED445-E0F2-2A6B-05C1-FA879860669E}"/>
              </a:ext>
            </a:extLst>
          </p:cNvPr>
          <p:cNvPicPr>
            <a:picLocks noChangeAspect="1"/>
          </p:cNvPicPr>
          <p:nvPr/>
        </p:nvPicPr>
        <p:blipFill>
          <a:blip r:embed="rId2"/>
          <a:stretch>
            <a:fillRect/>
          </a:stretch>
        </p:blipFill>
        <p:spPr>
          <a:xfrm>
            <a:off x="511527" y="1307688"/>
            <a:ext cx="11168947" cy="4261287"/>
          </a:xfrm>
          <a:prstGeom prst="rect">
            <a:avLst/>
          </a:prstGeom>
        </p:spPr>
      </p:pic>
    </p:spTree>
    <p:extLst>
      <p:ext uri="{BB962C8B-B14F-4D97-AF65-F5344CB8AC3E}">
        <p14:creationId xmlns:p14="http://schemas.microsoft.com/office/powerpoint/2010/main" val="235149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E3A85D-CE51-98E8-305C-D6F7703051AB}"/>
              </a:ext>
            </a:extLst>
          </p:cNvPr>
          <p:cNvSpPr>
            <a:spLocks noGrp="1"/>
          </p:cNvSpPr>
          <p:nvPr>
            <p:ph type="subTitle" idx="4294967295"/>
          </p:nvPr>
        </p:nvSpPr>
        <p:spPr>
          <a:xfrm>
            <a:off x="0" y="2058988"/>
            <a:ext cx="9169400" cy="3621087"/>
          </a:xfrm>
        </p:spPr>
        <p:txBody>
          <a:bodyPr/>
          <a:lstStyle/>
          <a:p>
            <a:pPr marL="169329" indent="0">
              <a:buNone/>
            </a:pPr>
            <a:r>
              <a:rPr lang="en-US" sz="2667" dirty="0">
                <a:latin typeface="Calibri" panose="020F0502020204030204" pitchFamily="34" charset="0"/>
                <a:ea typeface="Calibri" panose="020F0502020204030204" pitchFamily="34" charset="0"/>
                <a:cs typeface="Times New Roman" panose="02020603050405020304" pitchFamily="18" charset="0"/>
              </a:rPr>
              <a:t>Similarly, all the values in the table are filled</a:t>
            </a:r>
            <a:endParaRPr lang="en-IN" sz="2667" dirty="0">
              <a:latin typeface="Calibri" panose="020F0502020204030204" pitchFamily="34" charset="0"/>
              <a:ea typeface="Calibri" panose="020F0502020204030204" pitchFamily="34" charset="0"/>
              <a:cs typeface="Times New Roman" panose="02020603050405020304" pitchFamily="18" charset="0"/>
            </a:endParaRPr>
          </a:p>
          <a:p>
            <a:pPr marL="169329" indent="0">
              <a:buNone/>
            </a:pPr>
            <a:endParaRPr lang="en-IN" dirty="0"/>
          </a:p>
        </p:txBody>
      </p:sp>
    </p:spTree>
    <p:extLst>
      <p:ext uri="{BB962C8B-B14F-4D97-AF65-F5344CB8AC3E}">
        <p14:creationId xmlns:p14="http://schemas.microsoft.com/office/powerpoint/2010/main" val="2877034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96748E-775E-D817-BABE-6A9224E278F2}"/>
              </a:ext>
            </a:extLst>
          </p:cNvPr>
          <p:cNvPicPr>
            <a:picLocks noChangeAspect="1"/>
          </p:cNvPicPr>
          <p:nvPr/>
        </p:nvPicPr>
        <p:blipFill>
          <a:blip r:embed="rId2"/>
          <a:stretch>
            <a:fillRect/>
          </a:stretch>
        </p:blipFill>
        <p:spPr>
          <a:xfrm>
            <a:off x="727526" y="1309734"/>
            <a:ext cx="10736948" cy="4238533"/>
          </a:xfrm>
          <a:prstGeom prst="rect">
            <a:avLst/>
          </a:prstGeom>
        </p:spPr>
      </p:pic>
    </p:spTree>
    <p:extLst>
      <p:ext uri="{BB962C8B-B14F-4D97-AF65-F5344CB8AC3E}">
        <p14:creationId xmlns:p14="http://schemas.microsoft.com/office/powerpoint/2010/main" val="302107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446A30-012A-E6E7-86E5-33892B6DBA36}"/>
              </a:ext>
            </a:extLst>
          </p:cNvPr>
          <p:cNvPicPr>
            <a:picLocks noChangeAspect="1"/>
          </p:cNvPicPr>
          <p:nvPr/>
        </p:nvPicPr>
        <p:blipFill>
          <a:blip r:embed="rId2"/>
          <a:stretch>
            <a:fillRect/>
          </a:stretch>
        </p:blipFill>
        <p:spPr>
          <a:xfrm>
            <a:off x="658368" y="924560"/>
            <a:ext cx="8861552" cy="5632704"/>
          </a:xfrm>
          <a:prstGeom prst="rect">
            <a:avLst/>
          </a:prstGeom>
        </p:spPr>
      </p:pic>
      <p:sp>
        <p:nvSpPr>
          <p:cNvPr id="8" name="TextBox 7">
            <a:extLst>
              <a:ext uri="{FF2B5EF4-FFF2-40B4-BE49-F238E27FC236}">
                <a16:creationId xmlns:a16="http://schemas.microsoft.com/office/drawing/2014/main" id="{404F696F-7837-A795-52DA-2E45C520EB16}"/>
              </a:ext>
            </a:extLst>
          </p:cNvPr>
          <p:cNvSpPr txBox="1"/>
          <p:nvPr/>
        </p:nvSpPr>
        <p:spPr>
          <a:xfrm>
            <a:off x="10130845" y="4565277"/>
            <a:ext cx="1849120" cy="1629613"/>
          </a:xfrm>
          <a:prstGeom prst="rect">
            <a:avLst/>
          </a:prstGeom>
          <a:noFill/>
        </p:spPr>
        <p:txBody>
          <a:bodyPr wrap="square">
            <a:spAutoFit/>
          </a:bodyPr>
          <a:lstStyle/>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 is updated to </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t=t-time[i]</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t=10-time[5]</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t=10-3</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t=7</a:t>
            </a:r>
            <a:endParaRPr lang="en-IN" sz="14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3"/>
          <a:stretch>
            <a:fillRect/>
          </a:stretch>
        </p:blipFill>
        <p:spPr>
          <a:xfrm>
            <a:off x="6018245" y="710759"/>
            <a:ext cx="5335788" cy="2872196"/>
          </a:xfrm>
          <a:prstGeom prst="rect">
            <a:avLst/>
          </a:prstGeom>
        </p:spPr>
      </p:pic>
    </p:spTree>
    <p:extLst>
      <p:ext uri="{BB962C8B-B14F-4D97-AF65-F5344CB8AC3E}">
        <p14:creationId xmlns:p14="http://schemas.microsoft.com/office/powerpoint/2010/main" val="38500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603"/>
          </a:xfrm>
        </p:spPr>
        <p:txBody>
          <a:bodyPr/>
          <a:lstStyle/>
          <a:p>
            <a:r>
              <a:rPr lang="en-US" b="1" dirty="0" smtClean="0">
                <a:solidFill>
                  <a:srgbClr val="C00000"/>
                </a:solidFill>
                <a:latin typeface="+mn-lt"/>
              </a:rPr>
              <a:t>Abstract</a:t>
            </a:r>
            <a:endParaRPr lang="en-IN" b="1" dirty="0">
              <a:solidFill>
                <a:srgbClr val="C00000"/>
              </a:solidFill>
              <a:latin typeface="+mn-lt"/>
            </a:endParaRPr>
          </a:p>
        </p:txBody>
      </p:sp>
      <p:sp>
        <p:nvSpPr>
          <p:cNvPr id="3" name="Content Placeholder 2"/>
          <p:cNvSpPr>
            <a:spLocks noGrp="1"/>
          </p:cNvSpPr>
          <p:nvPr>
            <p:ph idx="1"/>
          </p:nvPr>
        </p:nvSpPr>
        <p:spPr>
          <a:xfrm>
            <a:off x="838200" y="1390910"/>
            <a:ext cx="10515600" cy="4351338"/>
          </a:xfrm>
        </p:spPr>
        <p:txBody>
          <a:bodyPr>
            <a:normAutofit/>
          </a:bodyPr>
          <a:lstStyle/>
          <a:p>
            <a:pPr algn="just"/>
            <a:r>
              <a:rPr lang="en-IN" sz="2400" dirty="0"/>
              <a:t>In software development, ensuring higher product quality involves extensive testing, requiring the execution of numerous test cases. However, time constraints often compel the selection of a subset of test cases. In response, a dynamic programming-based test case selection algorithm is proposed. This algorithm optimizes the choice of test cases by strategically considering factors such as coverage, critical functionality, and historical failure rates. By employing dynamic programming principles, the algorithm efficiently navigates the trade-off between exhaustive testing and time limitations, contributing to enhanced product quality within resource constraints.</a:t>
            </a:r>
          </a:p>
        </p:txBody>
      </p:sp>
    </p:spTree>
    <p:extLst>
      <p:ext uri="{BB962C8B-B14F-4D97-AF65-F5344CB8AC3E}">
        <p14:creationId xmlns:p14="http://schemas.microsoft.com/office/powerpoint/2010/main" val="2857160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93110F-E6C2-84C2-0652-40CA5BFF73AC}"/>
              </a:ext>
            </a:extLst>
          </p:cNvPr>
          <p:cNvPicPr>
            <a:picLocks noChangeAspect="1"/>
          </p:cNvPicPr>
          <p:nvPr/>
        </p:nvPicPr>
        <p:blipFill>
          <a:blip r:embed="rId2"/>
          <a:stretch>
            <a:fillRect/>
          </a:stretch>
        </p:blipFill>
        <p:spPr>
          <a:xfrm>
            <a:off x="907721" y="1395233"/>
            <a:ext cx="10410929" cy="4081007"/>
          </a:xfrm>
          <a:prstGeom prst="rect">
            <a:avLst/>
          </a:prstGeom>
        </p:spPr>
      </p:pic>
    </p:spTree>
    <p:extLst>
      <p:ext uri="{BB962C8B-B14F-4D97-AF65-F5344CB8AC3E}">
        <p14:creationId xmlns:p14="http://schemas.microsoft.com/office/powerpoint/2010/main" val="228515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2A2B08-5FDF-6B61-5E0A-40BC9431E4FF}"/>
              </a:ext>
            </a:extLst>
          </p:cNvPr>
          <p:cNvSpPr txBox="1"/>
          <p:nvPr/>
        </p:nvSpPr>
        <p:spPr>
          <a:xfrm>
            <a:off x="609600" y="711201"/>
            <a:ext cx="11450320" cy="461665"/>
          </a:xfrm>
          <a:prstGeom prst="rect">
            <a:avLst/>
          </a:prstGeom>
          <a:noFill/>
        </p:spPr>
        <p:txBody>
          <a:bodyPr wrap="square" rtlCol="0">
            <a:spAutoFit/>
          </a:bodyPr>
          <a:lstStyle/>
          <a:p>
            <a:endParaRPr lang="en-IN" sz="2400" dirty="0"/>
          </a:p>
        </p:txBody>
      </p:sp>
      <p:pic>
        <p:nvPicPr>
          <p:cNvPr id="6" name="Picture 5">
            <a:extLst>
              <a:ext uri="{FF2B5EF4-FFF2-40B4-BE49-F238E27FC236}">
                <a16:creationId xmlns:a16="http://schemas.microsoft.com/office/drawing/2014/main" id="{6CD0F26B-B72E-D152-023B-A469145D5DD1}"/>
              </a:ext>
            </a:extLst>
          </p:cNvPr>
          <p:cNvPicPr>
            <a:picLocks noChangeAspect="1"/>
          </p:cNvPicPr>
          <p:nvPr/>
        </p:nvPicPr>
        <p:blipFill>
          <a:blip r:embed="rId2"/>
          <a:stretch>
            <a:fillRect/>
          </a:stretch>
        </p:blipFill>
        <p:spPr>
          <a:xfrm>
            <a:off x="320371" y="1262820"/>
            <a:ext cx="8861552" cy="4070096"/>
          </a:xfrm>
          <a:prstGeom prst="rect">
            <a:avLst/>
          </a:prstGeom>
        </p:spPr>
      </p:pic>
      <p:sp>
        <p:nvSpPr>
          <p:cNvPr id="14" name="TextBox 13">
            <a:extLst>
              <a:ext uri="{FF2B5EF4-FFF2-40B4-BE49-F238E27FC236}">
                <a16:creationId xmlns:a16="http://schemas.microsoft.com/office/drawing/2014/main" id="{FEE90812-4340-DD65-1DFE-7FB2A677E6B9}"/>
              </a:ext>
            </a:extLst>
          </p:cNvPr>
          <p:cNvSpPr txBox="1"/>
          <p:nvPr/>
        </p:nvSpPr>
        <p:spPr>
          <a:xfrm>
            <a:off x="9856216" y="4671838"/>
            <a:ext cx="1808480" cy="1322157"/>
          </a:xfrm>
          <a:prstGeom prst="rect">
            <a:avLst/>
          </a:prstGeom>
          <a:noFill/>
        </p:spPr>
        <p:txBody>
          <a:bodyPr wrap="square">
            <a:spAutoFit/>
          </a:bodyPr>
          <a:lstStyle/>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 is updated to </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t=t-time[i]</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t=7-2</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t=5</a:t>
            </a:r>
            <a:endParaRPr lang="en-IN" sz="14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3"/>
          <a:stretch>
            <a:fillRect/>
          </a:stretch>
        </p:blipFill>
        <p:spPr>
          <a:xfrm>
            <a:off x="6919910" y="328204"/>
            <a:ext cx="4524025" cy="2750898"/>
          </a:xfrm>
          <a:prstGeom prst="rect">
            <a:avLst/>
          </a:prstGeom>
        </p:spPr>
      </p:pic>
    </p:spTree>
    <p:extLst>
      <p:ext uri="{BB962C8B-B14F-4D97-AF65-F5344CB8AC3E}">
        <p14:creationId xmlns:p14="http://schemas.microsoft.com/office/powerpoint/2010/main" val="181929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CACF17-555E-EC76-6E52-88176CC38A19}"/>
              </a:ext>
            </a:extLst>
          </p:cNvPr>
          <p:cNvPicPr>
            <a:picLocks noChangeAspect="1"/>
          </p:cNvPicPr>
          <p:nvPr/>
        </p:nvPicPr>
        <p:blipFill>
          <a:blip r:embed="rId2"/>
          <a:stretch>
            <a:fillRect/>
          </a:stretch>
        </p:blipFill>
        <p:spPr>
          <a:xfrm>
            <a:off x="913950" y="1312612"/>
            <a:ext cx="10577009" cy="4232777"/>
          </a:xfrm>
          <a:prstGeom prst="rect">
            <a:avLst/>
          </a:prstGeom>
        </p:spPr>
      </p:pic>
    </p:spTree>
    <p:extLst>
      <p:ext uri="{BB962C8B-B14F-4D97-AF65-F5344CB8AC3E}">
        <p14:creationId xmlns:p14="http://schemas.microsoft.com/office/powerpoint/2010/main" val="200589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DCB0FF-1820-9461-1CA2-41E2FD56A47D}"/>
              </a:ext>
            </a:extLst>
          </p:cNvPr>
          <p:cNvPicPr>
            <a:picLocks noChangeAspect="1"/>
          </p:cNvPicPr>
          <p:nvPr/>
        </p:nvPicPr>
        <p:blipFill>
          <a:blip r:embed="rId2"/>
          <a:stretch>
            <a:fillRect/>
          </a:stretch>
        </p:blipFill>
        <p:spPr>
          <a:xfrm>
            <a:off x="660400" y="2066544"/>
            <a:ext cx="8861552" cy="4070096"/>
          </a:xfrm>
          <a:prstGeom prst="rect">
            <a:avLst/>
          </a:prstGeom>
        </p:spPr>
      </p:pic>
      <p:pic>
        <p:nvPicPr>
          <p:cNvPr id="4" name="Picture 3"/>
          <p:cNvPicPr/>
          <p:nvPr/>
        </p:nvPicPr>
        <p:blipFill>
          <a:blip r:embed="rId3"/>
          <a:stretch>
            <a:fillRect/>
          </a:stretch>
        </p:blipFill>
        <p:spPr>
          <a:xfrm>
            <a:off x="6792686" y="279918"/>
            <a:ext cx="4533354" cy="3536302"/>
          </a:xfrm>
          <a:prstGeom prst="rect">
            <a:avLst/>
          </a:prstGeom>
        </p:spPr>
      </p:pic>
    </p:spTree>
    <p:extLst>
      <p:ext uri="{BB962C8B-B14F-4D97-AF65-F5344CB8AC3E}">
        <p14:creationId xmlns:p14="http://schemas.microsoft.com/office/powerpoint/2010/main" val="148176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CACF17-555E-EC76-6E52-88176CC38A19}"/>
              </a:ext>
            </a:extLst>
          </p:cNvPr>
          <p:cNvPicPr>
            <a:picLocks noChangeAspect="1"/>
          </p:cNvPicPr>
          <p:nvPr/>
        </p:nvPicPr>
        <p:blipFill>
          <a:blip r:embed="rId2"/>
          <a:stretch>
            <a:fillRect/>
          </a:stretch>
        </p:blipFill>
        <p:spPr>
          <a:xfrm>
            <a:off x="913950" y="1312612"/>
            <a:ext cx="10577009" cy="4232777"/>
          </a:xfrm>
          <a:prstGeom prst="rect">
            <a:avLst/>
          </a:prstGeom>
        </p:spPr>
      </p:pic>
    </p:spTree>
    <p:extLst>
      <p:ext uri="{BB962C8B-B14F-4D97-AF65-F5344CB8AC3E}">
        <p14:creationId xmlns:p14="http://schemas.microsoft.com/office/powerpoint/2010/main" val="341613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9E3FD3-83A8-5641-3933-F6AA03A1B672}"/>
              </a:ext>
            </a:extLst>
          </p:cNvPr>
          <p:cNvPicPr>
            <a:picLocks noChangeAspect="1"/>
          </p:cNvPicPr>
          <p:nvPr/>
        </p:nvPicPr>
        <p:blipFill>
          <a:blip r:embed="rId2"/>
          <a:stretch>
            <a:fillRect/>
          </a:stretch>
        </p:blipFill>
        <p:spPr>
          <a:xfrm>
            <a:off x="679704" y="1760729"/>
            <a:ext cx="8861552" cy="4383024"/>
          </a:xfrm>
          <a:prstGeom prst="rect">
            <a:avLst/>
          </a:prstGeom>
        </p:spPr>
      </p:pic>
      <p:sp>
        <p:nvSpPr>
          <p:cNvPr id="8" name="TextBox 7">
            <a:extLst>
              <a:ext uri="{FF2B5EF4-FFF2-40B4-BE49-F238E27FC236}">
                <a16:creationId xmlns:a16="http://schemas.microsoft.com/office/drawing/2014/main" id="{A2FF8058-CE74-3D45-D846-5856A0A3635C}"/>
              </a:ext>
            </a:extLst>
          </p:cNvPr>
          <p:cNvSpPr txBox="1"/>
          <p:nvPr/>
        </p:nvSpPr>
        <p:spPr>
          <a:xfrm>
            <a:off x="9541256" y="4933870"/>
            <a:ext cx="2335784" cy="1805046"/>
          </a:xfrm>
          <a:prstGeom prst="rect">
            <a:avLst/>
          </a:prstGeom>
          <a:noFill/>
        </p:spPr>
        <p:txBody>
          <a:bodyPr wrap="square">
            <a:spAutoFit/>
          </a:bodyPr>
          <a:lstStyle/>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t value is </a:t>
            </a:r>
            <a:r>
              <a:rPr lang="en-US" sz="2400" dirty="0">
                <a:latin typeface="Calibri" panose="020F0502020204030204" pitchFamily="34" charset="0"/>
                <a:ea typeface="Calibri" panose="020F0502020204030204" pitchFamily="34" charset="0"/>
                <a:cs typeface="Times New Roman" panose="02020603050405020304" pitchFamily="18" charset="0"/>
              </a:rPr>
              <a:t>updated to</a:t>
            </a: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 t=t-time[i]</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 t=5-time[2]</a:t>
            </a:r>
            <a:endParaRPr lang="en-IN" sz="1467"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67" dirty="0">
                <a:latin typeface="Calibri" panose="020F0502020204030204" pitchFamily="34" charset="0"/>
                <a:ea typeface="Calibri" panose="020F0502020204030204" pitchFamily="34" charset="0"/>
                <a:cs typeface="Times New Roman" panose="02020603050405020304" pitchFamily="18" charset="0"/>
              </a:rPr>
              <a:t> t=4</a:t>
            </a:r>
            <a:endParaRPr lang="en-IN" sz="14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3"/>
          <a:stretch>
            <a:fillRect/>
          </a:stretch>
        </p:blipFill>
        <p:spPr>
          <a:xfrm>
            <a:off x="6587411" y="706970"/>
            <a:ext cx="4738629" cy="3109250"/>
          </a:xfrm>
          <a:prstGeom prst="rect">
            <a:avLst/>
          </a:prstGeom>
        </p:spPr>
      </p:pic>
    </p:spTree>
    <p:extLst>
      <p:ext uri="{BB962C8B-B14F-4D97-AF65-F5344CB8AC3E}">
        <p14:creationId xmlns:p14="http://schemas.microsoft.com/office/powerpoint/2010/main" val="60292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F58AAE-A44D-F584-5B2A-87675941E616}"/>
              </a:ext>
            </a:extLst>
          </p:cNvPr>
          <p:cNvPicPr>
            <a:picLocks noChangeAspect="1"/>
          </p:cNvPicPr>
          <p:nvPr/>
        </p:nvPicPr>
        <p:blipFill>
          <a:blip r:embed="rId2"/>
          <a:stretch>
            <a:fillRect/>
          </a:stretch>
        </p:blipFill>
        <p:spPr>
          <a:xfrm>
            <a:off x="675204" y="1236544"/>
            <a:ext cx="10841592" cy="4384912"/>
          </a:xfrm>
          <a:prstGeom prst="rect">
            <a:avLst/>
          </a:prstGeom>
        </p:spPr>
      </p:pic>
    </p:spTree>
    <p:extLst>
      <p:ext uri="{BB962C8B-B14F-4D97-AF65-F5344CB8AC3E}">
        <p14:creationId xmlns:p14="http://schemas.microsoft.com/office/powerpoint/2010/main" val="1759224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98A0FE-C980-8DE9-AC85-D2FFA22A398A}"/>
              </a:ext>
            </a:extLst>
          </p:cNvPr>
          <p:cNvPicPr>
            <a:picLocks noChangeAspect="1"/>
          </p:cNvPicPr>
          <p:nvPr/>
        </p:nvPicPr>
        <p:blipFill>
          <a:blip r:embed="rId2"/>
          <a:stretch>
            <a:fillRect/>
          </a:stretch>
        </p:blipFill>
        <p:spPr>
          <a:xfrm>
            <a:off x="679704" y="1433576"/>
            <a:ext cx="8861552" cy="5006848"/>
          </a:xfrm>
          <a:prstGeom prst="rect">
            <a:avLst/>
          </a:prstGeom>
        </p:spPr>
      </p:pic>
      <p:pic>
        <p:nvPicPr>
          <p:cNvPr id="4" name="Picture 3"/>
          <p:cNvPicPr/>
          <p:nvPr/>
        </p:nvPicPr>
        <p:blipFill>
          <a:blip r:embed="rId3"/>
          <a:stretch>
            <a:fillRect/>
          </a:stretch>
        </p:blipFill>
        <p:spPr>
          <a:xfrm>
            <a:off x="6559419" y="597159"/>
            <a:ext cx="4719969" cy="2780523"/>
          </a:xfrm>
          <a:prstGeom prst="rect">
            <a:avLst/>
          </a:prstGeom>
        </p:spPr>
      </p:pic>
    </p:spTree>
    <p:extLst>
      <p:ext uri="{BB962C8B-B14F-4D97-AF65-F5344CB8AC3E}">
        <p14:creationId xmlns:p14="http://schemas.microsoft.com/office/powerpoint/2010/main" val="3766649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82E4A6-164D-12C6-9FC8-777888E07F1C}"/>
              </a:ext>
            </a:extLst>
          </p:cNvPr>
          <p:cNvPicPr>
            <a:picLocks noChangeAspect="1"/>
          </p:cNvPicPr>
          <p:nvPr/>
        </p:nvPicPr>
        <p:blipFill>
          <a:blip r:embed="rId2"/>
          <a:stretch>
            <a:fillRect/>
          </a:stretch>
        </p:blipFill>
        <p:spPr>
          <a:xfrm>
            <a:off x="592424" y="1191733"/>
            <a:ext cx="11007152" cy="4474535"/>
          </a:xfrm>
          <a:prstGeom prst="rect">
            <a:avLst/>
          </a:prstGeom>
        </p:spPr>
      </p:pic>
    </p:spTree>
    <p:extLst>
      <p:ext uri="{BB962C8B-B14F-4D97-AF65-F5344CB8AC3E}">
        <p14:creationId xmlns:p14="http://schemas.microsoft.com/office/powerpoint/2010/main" val="537950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33B8-BBA6-8CE4-005C-5ED075BC8054}"/>
              </a:ext>
            </a:extLst>
          </p:cNvPr>
          <p:cNvSpPr>
            <a:spLocks noGrp="1"/>
          </p:cNvSpPr>
          <p:nvPr>
            <p:ph type="title" idx="4294967295"/>
          </p:nvPr>
        </p:nvSpPr>
        <p:spPr>
          <a:xfrm>
            <a:off x="0" y="427038"/>
            <a:ext cx="10290175" cy="763587"/>
          </a:xfrm>
        </p:spPr>
        <p:txBody>
          <a:bodyPr>
            <a:normAutofit fontScale="90000"/>
          </a:bodyPr>
          <a:lstStyle/>
          <a:p>
            <a:r>
              <a:rPr lang="en-US" sz="5333"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Conclusion</a:t>
            </a:r>
            <a:endParaRPr lang="en-IN" sz="5333" dirty="0"/>
          </a:p>
        </p:txBody>
      </p:sp>
      <p:sp>
        <p:nvSpPr>
          <p:cNvPr id="3" name="Subtitle 2">
            <a:extLst>
              <a:ext uri="{FF2B5EF4-FFF2-40B4-BE49-F238E27FC236}">
                <a16:creationId xmlns:a16="http://schemas.microsoft.com/office/drawing/2014/main" id="{657E4256-6A01-18DD-8C1B-770B762E6857}"/>
              </a:ext>
            </a:extLst>
          </p:cNvPr>
          <p:cNvSpPr>
            <a:spLocks noGrp="1"/>
          </p:cNvSpPr>
          <p:nvPr>
            <p:ph type="subTitle" idx="4294967295"/>
          </p:nvPr>
        </p:nvSpPr>
        <p:spPr>
          <a:xfrm>
            <a:off x="0" y="1493838"/>
            <a:ext cx="10799763" cy="4937125"/>
          </a:xfrm>
        </p:spPr>
        <p:txBody>
          <a:bodyPr>
            <a:normAutofit fontScale="77500" lnSpcReduction="20000"/>
          </a:bodyPr>
          <a:lstStyle/>
          <a:p>
            <a:pPr marL="169329" indent="0">
              <a:buNone/>
            </a:pPr>
            <a:endParaRPr lang="en-IN" dirty="0"/>
          </a:p>
          <a:p>
            <a:pPr marL="169329" indent="0">
              <a:buNone/>
            </a:pPr>
            <a:endParaRPr lang="en-IN" dirty="0"/>
          </a:p>
          <a:p>
            <a:pPr marL="169329" indent="0">
              <a:buNone/>
            </a:pPr>
            <a:endParaRPr lang="en-IN" dirty="0"/>
          </a:p>
          <a:p>
            <a:pPr marL="169329" indent="0">
              <a:buNone/>
            </a:pPr>
            <a:endParaRPr lang="en-IN" dirty="0"/>
          </a:p>
          <a:p>
            <a:pPr marL="169329" indent="0">
              <a:buNone/>
            </a:pPr>
            <a:endParaRPr lang="en-IN" dirty="0"/>
          </a:p>
          <a:p>
            <a:pPr marL="169329" indent="0">
              <a:buNone/>
            </a:pPr>
            <a:endParaRPr lang="en-IN" dirty="0"/>
          </a:p>
          <a:p>
            <a:pPr marL="169329" indent="0">
              <a:buNone/>
            </a:pPr>
            <a:endParaRPr lang="en-IN" dirty="0"/>
          </a:p>
          <a:p>
            <a:pPr>
              <a:lnSpc>
                <a:spcPct val="107000"/>
              </a:lnSpc>
              <a:spcAft>
                <a:spcPts val="1067"/>
              </a:spcAft>
            </a:pPr>
            <a:r>
              <a:rPr lang="en-US" sz="2400" b="1" dirty="0">
                <a:latin typeface="Calibri" panose="020F0502020204030204" pitchFamily="34" charset="0"/>
                <a:ea typeface="Calibri" panose="020F0502020204030204" pitchFamily="34" charset="0"/>
                <a:cs typeface="Times New Roman" panose="02020603050405020304" pitchFamily="18" charset="0"/>
              </a:rPr>
              <a:t>Test cases 1,2,4,5 is selected.</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dirty="0">
                <a:latin typeface="Calibri" panose="020F0502020204030204" pitchFamily="34" charset="0"/>
                <a:ea typeface="Calibri" panose="020F0502020204030204" pitchFamily="34" charset="0"/>
                <a:cs typeface="Times New Roman" panose="02020603050405020304" pitchFamily="18" charset="0"/>
              </a:rPr>
              <a:t>We have given the maximum time limit as 10. When we add time of test case 1,2,4,5 the total time is 10.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latin typeface="Calibri" panose="020F0502020204030204" pitchFamily="34" charset="0"/>
                <a:ea typeface="Calibri" panose="020F0502020204030204" pitchFamily="34" charset="0"/>
                <a:cs typeface="Times New Roman" panose="02020603050405020304" pitchFamily="18" charset="0"/>
              </a:rPr>
              <a:t>Our Dynamic programming in test case selection algorithm selects the test case which has minimum time and maximum cost as all test cases cannot be executed because of time limitation.</a:t>
            </a:r>
            <a:br>
              <a:rPr lang="en-US" sz="2400" b="1" dirty="0">
                <a:latin typeface="Calibri" panose="020F0502020204030204" pitchFamily="34" charset="0"/>
                <a:ea typeface="Calibri" panose="020F0502020204030204" pitchFamily="34" charset="0"/>
                <a:cs typeface="Times New Roman" panose="02020603050405020304" pitchFamily="18" charset="0"/>
              </a:rPr>
            </a:b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169329" indent="0">
              <a:buNone/>
            </a:pPr>
            <a:endParaRPr lang="en-IN" dirty="0"/>
          </a:p>
        </p:txBody>
      </p:sp>
      <p:pic>
        <p:nvPicPr>
          <p:cNvPr id="5" name="Picture 4">
            <a:extLst>
              <a:ext uri="{FF2B5EF4-FFF2-40B4-BE49-F238E27FC236}">
                <a16:creationId xmlns:a16="http://schemas.microsoft.com/office/drawing/2014/main" id="{5CE93A95-7559-33DE-C532-8EC152686A42}"/>
              </a:ext>
            </a:extLst>
          </p:cNvPr>
          <p:cNvPicPr>
            <a:picLocks noChangeAspect="1"/>
          </p:cNvPicPr>
          <p:nvPr/>
        </p:nvPicPr>
        <p:blipFill>
          <a:blip r:embed="rId2"/>
          <a:stretch>
            <a:fillRect/>
          </a:stretch>
        </p:blipFill>
        <p:spPr>
          <a:xfrm>
            <a:off x="558801" y="1290321"/>
            <a:ext cx="6999711" cy="2363975"/>
          </a:xfrm>
          <a:prstGeom prst="rect">
            <a:avLst/>
          </a:prstGeom>
        </p:spPr>
      </p:pic>
    </p:spTree>
    <p:extLst>
      <p:ext uri="{BB962C8B-B14F-4D97-AF65-F5344CB8AC3E}">
        <p14:creationId xmlns:p14="http://schemas.microsoft.com/office/powerpoint/2010/main" val="91370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22" y="224707"/>
            <a:ext cx="10515600" cy="706672"/>
          </a:xfrm>
        </p:spPr>
        <p:txBody>
          <a:bodyPr/>
          <a:lstStyle/>
          <a:p>
            <a:r>
              <a:rPr lang="en-US" b="1" dirty="0" smtClean="0">
                <a:solidFill>
                  <a:srgbClr val="C00000"/>
                </a:solidFill>
                <a:latin typeface="+mn-lt"/>
              </a:rPr>
              <a:t>Introduction</a:t>
            </a:r>
            <a:endParaRPr lang="en-IN" b="1" dirty="0">
              <a:solidFill>
                <a:srgbClr val="C00000"/>
              </a:solidFill>
              <a:latin typeface="+mn-lt"/>
            </a:endParaRPr>
          </a:p>
        </p:txBody>
      </p:sp>
      <p:sp>
        <p:nvSpPr>
          <p:cNvPr id="3" name="Content Placeholder 2"/>
          <p:cNvSpPr>
            <a:spLocks noGrp="1"/>
          </p:cNvSpPr>
          <p:nvPr>
            <p:ph idx="1"/>
          </p:nvPr>
        </p:nvSpPr>
        <p:spPr>
          <a:xfrm>
            <a:off x="650822" y="1634270"/>
            <a:ext cx="10515600" cy="3544219"/>
          </a:xfrm>
        </p:spPr>
        <p:txBody>
          <a:bodyPr/>
          <a:lstStyle/>
          <a:p>
            <a:r>
              <a:rPr lang="en-US" dirty="0" smtClean="0"/>
              <a:t>We select the test case which has minimum time and maximum cost as all test cases cannot be executed because of time limitation.</a:t>
            </a:r>
          </a:p>
          <a:p>
            <a:r>
              <a:rPr lang="en-US" dirty="0" smtClean="0"/>
              <a:t>Selecting the correct test cases is important as </a:t>
            </a:r>
            <a:r>
              <a:rPr lang="en-US" dirty="0" err="1" smtClean="0"/>
              <a:t>testcases</a:t>
            </a:r>
            <a:r>
              <a:rPr lang="en-US" dirty="0" smtClean="0"/>
              <a:t> helps us to detect errors in our program.</a:t>
            </a:r>
            <a:endParaRPr lang="en-US" dirty="0"/>
          </a:p>
        </p:txBody>
      </p:sp>
    </p:spTree>
    <p:extLst>
      <p:ext uri="{BB962C8B-B14F-4D97-AF65-F5344CB8AC3E}">
        <p14:creationId xmlns:p14="http://schemas.microsoft.com/office/powerpoint/2010/main" val="281586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0FCD-E89A-2EB8-CC01-D8E2526619B9}"/>
              </a:ext>
            </a:extLst>
          </p:cNvPr>
          <p:cNvSpPr>
            <a:spLocks noGrp="1"/>
          </p:cNvSpPr>
          <p:nvPr>
            <p:ph type="title" idx="4294967295"/>
          </p:nvPr>
        </p:nvSpPr>
        <p:spPr>
          <a:xfrm>
            <a:off x="0" y="593725"/>
            <a:ext cx="10290175" cy="763588"/>
          </a:xfrm>
        </p:spPr>
        <p:txBody>
          <a:bodyPr/>
          <a:lstStyle/>
          <a:p>
            <a:r>
              <a:rPr lang="en-US" sz="48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Complexity</a:t>
            </a:r>
            <a:endParaRPr lang="en-IN" dirty="0"/>
          </a:p>
        </p:txBody>
      </p:sp>
      <p:sp>
        <p:nvSpPr>
          <p:cNvPr id="3" name="Subtitle 2">
            <a:extLst>
              <a:ext uri="{FF2B5EF4-FFF2-40B4-BE49-F238E27FC236}">
                <a16:creationId xmlns:a16="http://schemas.microsoft.com/office/drawing/2014/main" id="{5E9868AA-05EC-499E-1C6C-26D29C39D3B9}"/>
              </a:ext>
            </a:extLst>
          </p:cNvPr>
          <p:cNvSpPr>
            <a:spLocks noGrp="1"/>
          </p:cNvSpPr>
          <p:nvPr>
            <p:ph type="subTitle" idx="4294967295"/>
          </p:nvPr>
        </p:nvSpPr>
        <p:spPr>
          <a:xfrm>
            <a:off x="2048718" y="2427969"/>
            <a:ext cx="8426450" cy="893730"/>
          </a:xfrm>
        </p:spPr>
        <p:txBody>
          <a:bodyPr/>
          <a:lstStyle/>
          <a:p>
            <a:pPr marL="169329" indent="0">
              <a:buNone/>
            </a:pPr>
            <a:r>
              <a:rPr lang="en-IN" sz="2667" dirty="0">
                <a:solidFill>
                  <a:schemeClr val="tx1"/>
                </a:solidFill>
                <a:latin typeface="Calibri" panose="020F0502020204030204" pitchFamily="34" charset="0"/>
                <a:cs typeface="Calibri" panose="020F0502020204030204" pitchFamily="34" charset="0"/>
              </a:rPr>
              <a:t>The time complexity of our program is T(nrTests*tMax)</a:t>
            </a:r>
          </a:p>
        </p:txBody>
      </p:sp>
    </p:spTree>
    <p:extLst>
      <p:ext uri="{BB962C8B-B14F-4D97-AF65-F5344CB8AC3E}">
        <p14:creationId xmlns:p14="http://schemas.microsoft.com/office/powerpoint/2010/main" val="3308668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A764-0B5A-7E96-825B-A5307487954F}"/>
              </a:ext>
            </a:extLst>
          </p:cNvPr>
          <p:cNvSpPr>
            <a:spLocks noGrp="1"/>
          </p:cNvSpPr>
          <p:nvPr>
            <p:ph type="title" idx="4294967295"/>
          </p:nvPr>
        </p:nvSpPr>
        <p:spPr>
          <a:xfrm>
            <a:off x="4622411" y="2481943"/>
            <a:ext cx="3094005" cy="1269580"/>
          </a:xfrm>
        </p:spPr>
        <p:txBody>
          <a:bodyPr/>
          <a:lstStyle/>
          <a:p>
            <a:pPr algn="l"/>
            <a:r>
              <a:rPr lang="en-IN" dirty="0">
                <a:solidFill>
                  <a:srgbClr val="C00000"/>
                </a:solidFill>
              </a:rPr>
              <a:t>Thank </a:t>
            </a:r>
            <a:r>
              <a:rPr lang="en-IN" dirty="0" smtClean="0">
                <a:solidFill>
                  <a:srgbClr val="C00000"/>
                </a:solidFill>
              </a:rPr>
              <a:t>you</a:t>
            </a:r>
            <a:endParaRPr lang="en-IN" dirty="0">
              <a:solidFill>
                <a:srgbClr val="C00000"/>
              </a:solidFill>
            </a:endParaRPr>
          </a:p>
        </p:txBody>
      </p:sp>
    </p:spTree>
    <p:extLst>
      <p:ext uri="{BB962C8B-B14F-4D97-AF65-F5344CB8AC3E}">
        <p14:creationId xmlns:p14="http://schemas.microsoft.com/office/powerpoint/2010/main" val="362215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270587"/>
            <a:ext cx="10515600" cy="522515"/>
          </a:xfrm>
        </p:spPr>
        <p:txBody>
          <a:bodyPr>
            <a:normAutofit fontScale="90000"/>
          </a:bodyPr>
          <a:lstStyle/>
          <a:p>
            <a:r>
              <a:rPr lang="en-US" b="1" dirty="0" smtClean="0">
                <a:solidFill>
                  <a:srgbClr val="C00000"/>
                </a:solidFill>
                <a:latin typeface="+mn-lt"/>
              </a:rPr>
              <a:t>Python code</a:t>
            </a:r>
            <a:endParaRPr lang="en-IN" b="1" dirty="0">
              <a:solidFill>
                <a:srgbClr val="C00000"/>
              </a:solidFill>
              <a:latin typeface="+mn-lt"/>
            </a:endParaRPr>
          </a:p>
        </p:txBody>
      </p:sp>
      <p:pic>
        <p:nvPicPr>
          <p:cNvPr id="4" name="Content Placeholder 3"/>
          <p:cNvPicPr>
            <a:picLocks noGrp="1"/>
          </p:cNvPicPr>
          <p:nvPr>
            <p:ph idx="1"/>
          </p:nvPr>
        </p:nvPicPr>
        <p:blipFill>
          <a:blip r:embed="rId2"/>
          <a:stretch>
            <a:fillRect/>
          </a:stretch>
        </p:blipFill>
        <p:spPr>
          <a:xfrm>
            <a:off x="420594" y="1041852"/>
            <a:ext cx="4552621" cy="5517567"/>
          </a:xfrm>
          <a:prstGeom prst="rect">
            <a:avLst/>
          </a:prstGeom>
        </p:spPr>
      </p:pic>
    </p:spTree>
    <p:extLst>
      <p:ext uri="{BB962C8B-B14F-4D97-AF65-F5344CB8AC3E}">
        <p14:creationId xmlns:p14="http://schemas.microsoft.com/office/powerpoint/2010/main" val="244130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678" y="421109"/>
            <a:ext cx="10515600" cy="605259"/>
          </a:xfrm>
        </p:spPr>
        <p:txBody>
          <a:bodyPr>
            <a:normAutofit fontScale="90000"/>
          </a:bodyPr>
          <a:lstStyle/>
          <a:p>
            <a:r>
              <a:rPr lang="en-US" b="1" dirty="0" smtClean="0">
                <a:solidFill>
                  <a:srgbClr val="C00000"/>
                </a:solidFill>
                <a:latin typeface="+mn-lt"/>
              </a:rPr>
              <a:t>Output</a:t>
            </a:r>
            <a:endParaRPr lang="en-IN" b="1" dirty="0">
              <a:solidFill>
                <a:srgbClr val="C00000"/>
              </a:solidFill>
              <a:latin typeface="+mn-lt"/>
            </a:endParaRPr>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4" name="Picture 3"/>
          <p:cNvPicPr/>
          <p:nvPr/>
        </p:nvPicPr>
        <p:blipFill>
          <a:blip r:embed="rId2"/>
          <a:stretch>
            <a:fillRect/>
          </a:stretch>
        </p:blipFill>
        <p:spPr>
          <a:xfrm>
            <a:off x="569790" y="1268341"/>
            <a:ext cx="6652104" cy="4236720"/>
          </a:xfrm>
          <a:prstGeom prst="rect">
            <a:avLst/>
          </a:prstGeom>
        </p:spPr>
      </p:pic>
    </p:spTree>
    <p:extLst>
      <p:ext uri="{BB962C8B-B14F-4D97-AF65-F5344CB8AC3E}">
        <p14:creationId xmlns:p14="http://schemas.microsoft.com/office/powerpoint/2010/main" val="56438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403D-3EDC-4007-72A7-2B36A6017F34}"/>
              </a:ext>
            </a:extLst>
          </p:cNvPr>
          <p:cNvSpPr>
            <a:spLocks noGrp="1"/>
          </p:cNvSpPr>
          <p:nvPr>
            <p:ph type="title"/>
          </p:nvPr>
        </p:nvSpPr>
        <p:spPr>
          <a:xfrm>
            <a:off x="409791" y="264308"/>
            <a:ext cx="10290000" cy="763600"/>
          </a:xfrm>
        </p:spPr>
        <p:txBody>
          <a:bodyPr>
            <a:normAutofit fontScale="90000"/>
          </a:bodyPr>
          <a:lstStyle/>
          <a:p>
            <a:r>
              <a:rPr lang="en-US" sz="5333"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Problem statement:</a:t>
            </a:r>
            <a:endParaRPr lang="en-IN" sz="5333" dirty="0"/>
          </a:p>
        </p:txBody>
      </p:sp>
      <p:pic>
        <p:nvPicPr>
          <p:cNvPr id="4" name="Picture 3">
            <a:extLst>
              <a:ext uri="{FF2B5EF4-FFF2-40B4-BE49-F238E27FC236}">
                <a16:creationId xmlns:a16="http://schemas.microsoft.com/office/drawing/2014/main" id="{2FF8915D-7369-EC8D-314A-AEE7322D2AAB}"/>
              </a:ext>
            </a:extLst>
          </p:cNvPr>
          <p:cNvPicPr>
            <a:picLocks noChangeAspect="1"/>
          </p:cNvPicPr>
          <p:nvPr/>
        </p:nvPicPr>
        <p:blipFill>
          <a:blip r:embed="rId2"/>
          <a:stretch>
            <a:fillRect/>
          </a:stretch>
        </p:blipFill>
        <p:spPr>
          <a:xfrm>
            <a:off x="1298121" y="1438247"/>
            <a:ext cx="9595692" cy="2754600"/>
          </a:xfrm>
          <a:prstGeom prst="rect">
            <a:avLst/>
          </a:prstGeom>
        </p:spPr>
      </p:pic>
      <p:sp>
        <p:nvSpPr>
          <p:cNvPr id="5" name="TextBox 4">
            <a:extLst>
              <a:ext uri="{FF2B5EF4-FFF2-40B4-BE49-F238E27FC236}">
                <a16:creationId xmlns:a16="http://schemas.microsoft.com/office/drawing/2014/main" id="{1CA9F06F-AE1C-7265-BC37-3D8D2F769405}"/>
              </a:ext>
            </a:extLst>
          </p:cNvPr>
          <p:cNvSpPr txBox="1"/>
          <p:nvPr/>
        </p:nvSpPr>
        <p:spPr>
          <a:xfrm>
            <a:off x="1458967" y="4448453"/>
            <a:ext cx="9595692" cy="2677656"/>
          </a:xfrm>
          <a:prstGeom prst="rect">
            <a:avLst/>
          </a:prstGeom>
          <a:noFill/>
        </p:spPr>
        <p:txBody>
          <a:bodyPr wrap="square" rtlCol="0">
            <a:spAutoFit/>
          </a:bodyPr>
          <a:lstStyle/>
          <a:p>
            <a:r>
              <a:rPr lang="en-IN" sz="2400" dirty="0">
                <a:sym typeface="Wingdings" panose="05000000000000000000" pitchFamily="2" charset="2"/>
              </a:rPr>
              <a:t></a:t>
            </a:r>
            <a:r>
              <a:rPr lang="en-IN" sz="2400" dirty="0"/>
              <a:t>Assume there are 5 test cases and their costs and time are given.</a:t>
            </a:r>
          </a:p>
          <a:p>
            <a:r>
              <a:rPr lang="en-IN" sz="2400" dirty="0">
                <a:sym typeface="Wingdings" panose="05000000000000000000" pitchFamily="2" charset="2"/>
              </a:rPr>
              <a:t>Maximum time in which the code needs to be tested is 10.</a:t>
            </a:r>
          </a:p>
          <a:p>
            <a:r>
              <a:rPr lang="en-IN" sz="2400" dirty="0">
                <a:sym typeface="Wingdings" panose="05000000000000000000" pitchFamily="2" charset="2"/>
              </a:rPr>
              <a:t>But when we add the time in our 5 test cases the time is 14.</a:t>
            </a:r>
          </a:p>
          <a:p>
            <a:r>
              <a:rPr lang="en-IN" sz="2400" dirty="0">
                <a:sym typeface="Wingdings" panose="05000000000000000000" pitchFamily="2" charset="2"/>
              </a:rPr>
              <a:t>So ,when we have to select the testcases which when combined should give time less                    .      than or equal to 10 and also has maximum cost. </a:t>
            </a:r>
          </a:p>
          <a:p>
            <a:endParaRPr lang="en-IN" sz="2400" dirty="0"/>
          </a:p>
        </p:txBody>
      </p:sp>
    </p:spTree>
    <p:extLst>
      <p:ext uri="{BB962C8B-B14F-4D97-AF65-F5344CB8AC3E}">
        <p14:creationId xmlns:p14="http://schemas.microsoft.com/office/powerpoint/2010/main" val="232441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AE9DBE3B-8773-322A-E6FB-A1B0798BED45}"/>
              </a:ext>
            </a:extLst>
          </p:cNvPr>
          <p:cNvSpPr>
            <a:spLocks noGrp="1"/>
          </p:cNvSpPr>
          <p:nvPr>
            <p:ph idx="1"/>
          </p:nvPr>
        </p:nvSpPr>
        <p:spPr/>
        <p:txBody>
          <a:bodyPr/>
          <a:lstStyle/>
          <a:p>
            <a:pPr marL="169329" indent="0">
              <a:buNone/>
            </a:pPr>
            <a:endParaRPr lang="en-US" sz="24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169329" indent="0">
              <a:buNone/>
            </a:pPr>
            <a:endParaRPr lang="en-US" sz="24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169329" indent="0">
              <a:buNone/>
            </a:pPr>
            <a:r>
              <a:rPr lang="en-US" sz="24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We have declared a 2-dimensional matrix o[nrTest+1][tMax+1] and array time[nrTest+1] and cost[nrTest+1]</a:t>
            </a:r>
            <a:endParaRPr lang="en-IN" sz="24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169329" indent="0">
              <a:buNone/>
            </a:pPr>
            <a:endParaRPr lang="en-IN" dirty="0"/>
          </a:p>
        </p:txBody>
      </p:sp>
      <p:pic>
        <p:nvPicPr>
          <p:cNvPr id="5" name="Picture 4"/>
          <p:cNvPicPr>
            <a:picLocks noChangeAspect="1"/>
          </p:cNvPicPr>
          <p:nvPr/>
        </p:nvPicPr>
        <p:blipFill>
          <a:blip r:embed="rId2"/>
          <a:stretch>
            <a:fillRect/>
          </a:stretch>
        </p:blipFill>
        <p:spPr>
          <a:xfrm>
            <a:off x="6740106" y="3405673"/>
            <a:ext cx="4749606" cy="1214026"/>
          </a:xfrm>
          <a:prstGeom prst="rect">
            <a:avLst/>
          </a:prstGeom>
        </p:spPr>
      </p:pic>
    </p:spTree>
    <p:extLst>
      <p:ext uri="{BB962C8B-B14F-4D97-AF65-F5344CB8AC3E}">
        <p14:creationId xmlns:p14="http://schemas.microsoft.com/office/powerpoint/2010/main" val="221441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D0A54B-8CDA-1ADF-C4E3-CA25B4DA33BA}"/>
              </a:ext>
            </a:extLst>
          </p:cNvPr>
          <p:cNvPicPr>
            <a:picLocks noChangeAspect="1"/>
          </p:cNvPicPr>
          <p:nvPr/>
        </p:nvPicPr>
        <p:blipFill>
          <a:blip r:embed="rId2"/>
          <a:stretch>
            <a:fillRect/>
          </a:stretch>
        </p:blipFill>
        <p:spPr>
          <a:xfrm>
            <a:off x="632748" y="1372007"/>
            <a:ext cx="10926505" cy="4113987"/>
          </a:xfrm>
          <a:prstGeom prst="rect">
            <a:avLst/>
          </a:prstGeom>
        </p:spPr>
      </p:pic>
    </p:spTree>
    <p:extLst>
      <p:ext uri="{BB962C8B-B14F-4D97-AF65-F5344CB8AC3E}">
        <p14:creationId xmlns:p14="http://schemas.microsoft.com/office/powerpoint/2010/main" val="358342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7D07B5-2777-4BC2-EE57-37596EA1651D}"/>
              </a:ext>
            </a:extLst>
          </p:cNvPr>
          <p:cNvSpPr>
            <a:spLocks noGrp="1"/>
          </p:cNvSpPr>
          <p:nvPr>
            <p:ph type="subTitle" idx="4294967295"/>
          </p:nvPr>
        </p:nvSpPr>
        <p:spPr>
          <a:xfrm>
            <a:off x="0" y="1646238"/>
            <a:ext cx="9209088" cy="4464050"/>
          </a:xfrm>
        </p:spPr>
        <p:txBody>
          <a:bodyPr/>
          <a:lstStyle/>
          <a:p>
            <a:pPr marL="169329"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69329"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We initialize all the elements </a:t>
            </a:r>
          </a:p>
          <a:p>
            <a:pPr marL="169329"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of first row to 0 (zero)</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169329" indent="0">
              <a:buNone/>
            </a:pPr>
            <a:endParaRPr lang="en-IN" dirty="0"/>
          </a:p>
          <a:p>
            <a:pPr marL="169329" indent="0">
              <a:buNone/>
            </a:pPr>
            <a:endParaRPr lang="en-IN" dirty="0"/>
          </a:p>
        </p:txBody>
      </p:sp>
      <p:pic>
        <p:nvPicPr>
          <p:cNvPr id="5" name="Picture 4"/>
          <p:cNvPicPr/>
          <p:nvPr/>
        </p:nvPicPr>
        <p:blipFill>
          <a:blip r:embed="rId2"/>
          <a:stretch>
            <a:fillRect/>
          </a:stretch>
        </p:blipFill>
        <p:spPr>
          <a:xfrm>
            <a:off x="6204857" y="2463283"/>
            <a:ext cx="4163695" cy="1569098"/>
          </a:xfrm>
          <a:prstGeom prst="rect">
            <a:avLst/>
          </a:prstGeom>
        </p:spPr>
      </p:pic>
    </p:spTree>
    <p:extLst>
      <p:ext uri="{BB962C8B-B14F-4D97-AF65-F5344CB8AC3E}">
        <p14:creationId xmlns:p14="http://schemas.microsoft.com/office/powerpoint/2010/main" val="3488979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229</TotalTime>
  <Words>483</Words>
  <Application>Microsoft Office PowerPoint</Application>
  <PresentationFormat>Widescreen</PresentationFormat>
  <Paragraphs>88</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Georgia</vt:lpstr>
      <vt:lpstr>Poppins Black</vt:lpstr>
      <vt:lpstr>Poppins ExtraBold</vt:lpstr>
      <vt:lpstr>Times New Roman</vt:lpstr>
      <vt:lpstr>Wingdings</vt:lpstr>
      <vt:lpstr>Zen Kaku Gothic New</vt:lpstr>
      <vt:lpstr>Office Theme</vt:lpstr>
      <vt:lpstr>Algorithmic Approaches to Enhance Test Case Selection: A Dynamic Programming Primer</vt:lpstr>
      <vt:lpstr>Abstract</vt:lpstr>
      <vt:lpstr>Introduction</vt:lpstr>
      <vt:lpstr>Python code</vt:lpstr>
      <vt:lpstr>Output</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Complexity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2023-12-13T08:37:56Z</dcterms:created>
  <dcterms:modified xsi:type="dcterms:W3CDTF">2023-12-13T12:32:39Z</dcterms:modified>
</cp:coreProperties>
</file>