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3" r:id="rId3"/>
    <p:sldId id="260" r:id="rId4"/>
    <p:sldId id="259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5" r:id="rId29"/>
    <p:sldId id="286" r:id="rId30"/>
    <p:sldId id="287" r:id="rId31"/>
    <p:sldId id="293" r:id="rId32"/>
    <p:sldId id="288" r:id="rId33"/>
    <p:sldId id="294" r:id="rId34"/>
    <p:sldId id="289" r:id="rId35"/>
    <p:sldId id="295" r:id="rId36"/>
    <p:sldId id="290" r:id="rId37"/>
    <p:sldId id="296" r:id="rId38"/>
    <p:sldId id="291" r:id="rId39"/>
    <p:sldId id="297" r:id="rId40"/>
    <p:sldId id="301" r:id="rId41"/>
    <p:sldId id="298" r:id="rId42"/>
    <p:sldId id="292" r:id="rId43"/>
    <p:sldId id="299" r:id="rId44"/>
    <p:sldId id="302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1FB"/>
    <a:srgbClr val="FF3399"/>
    <a:srgbClr val="CC3399"/>
    <a:srgbClr val="70AC2E"/>
    <a:srgbClr val="C19FFF"/>
    <a:srgbClr val="CAB4EA"/>
    <a:srgbClr val="D3B5E9"/>
    <a:srgbClr val="D68B1C"/>
    <a:srgbClr val="FFE0A3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9" autoAdjust="0"/>
    <p:restoredTop sz="94660"/>
  </p:normalViewPr>
  <p:slideViewPr>
    <p:cSldViewPr>
      <p:cViewPr>
        <p:scale>
          <a:sx n="75" d="100"/>
          <a:sy n="75" d="100"/>
        </p:scale>
        <p:origin x="-116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2E171-7117-45B9-A44F-5675DE07F958}" type="datetimeFigureOut">
              <a:rPr lang="en-PH" smtClean="0"/>
              <a:t>1/19/2016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60A13-2D49-4A8E-8507-26C629F5BC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7158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680310"/>
            <a:ext cx="7772400" cy="763525"/>
          </a:xfrm>
          <a:effectLst>
            <a:outerShdw blurRad="25400" dist="38100" dir="1920000" algn="tl" rotWithShape="0">
              <a:schemeClr val="bg1"/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1596540"/>
            <a:ext cx="6400800" cy="122164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45811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1"/>
            <a:ext cx="8229600" cy="4428444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7016195" cy="4581150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8229600" cy="61082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5774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2073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774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073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/myphp/superglobals.php?action=hello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/phpko/superglobals.php?action=hello%20world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rceguardian.com/" TargetMode="External"/><Relationship Id="rId2" Type="http://schemas.openxmlformats.org/officeDocument/2006/relationships/hyperlink" Target="http://www.zen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oncube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hotscripts.com/" TargetMode="External"/><Relationship Id="rId5" Type="http://schemas.openxmlformats.org/officeDocument/2006/relationships/hyperlink" Target="http://www.zend.com/" TargetMode="External"/><Relationship Id="rId4" Type="http://schemas.openxmlformats.org/officeDocument/2006/relationships/hyperlink" Target="http://www.w3schools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1214777"/>
            <a:ext cx="777240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PHP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385" y="1749245"/>
            <a:ext cx="6400800" cy="12216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30" y="5608736"/>
            <a:ext cx="2259155" cy="120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7165" y="527605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375" y="2207360"/>
            <a:ext cx="7686797" cy="2724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800" b="1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phpinfo</a:t>
            </a:r>
            <a:r>
              <a:rPr lang="en-PH" sz="18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a </a:t>
            </a:r>
            <a:r>
              <a:rPr lang="en-PH" sz="18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php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function that outputs information about your PHP settings: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Tells you the PHP version installed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 of PHP Core variables – note that there are </a:t>
            </a:r>
            <a:r>
              <a:rPr lang="en-PH" sz="18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 </a:t>
            </a:r>
            <a:r>
              <a:rPr lang="en-PH" sz="18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Master values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The 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Local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value can be set on a page-by-page basis, by .</a:t>
            </a:r>
            <a:r>
              <a:rPr lang="en-PH" sz="18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htaccess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file, or by a 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domain configuration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The master value is the global setting as specified in the </a:t>
            </a:r>
            <a:r>
              <a:rPr lang="en-PH" sz="18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php.ini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 which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only the System Administrators have access </a:t>
            </a:r>
          </a:p>
        </p:txBody>
      </p:sp>
    </p:spTree>
    <p:extLst>
      <p:ext uri="{BB962C8B-B14F-4D97-AF65-F5344CB8AC3E}">
        <p14:creationId xmlns:p14="http://schemas.microsoft.com/office/powerpoint/2010/main" val="13922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9" y="1901951"/>
            <a:ext cx="8093365" cy="41230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8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PHP Variables 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Prefixed with a $ sign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Must start with a letter or underscore ( _ )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May contain letters, numbers, and underscore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 spaces, ampersands, percent sign, 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etc.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variable names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Case 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sensitive </a:t>
            </a:r>
          </a:p>
          <a:p>
            <a:pPr marL="0" indent="0">
              <a:buNone/>
            </a:pPr>
            <a:endParaRPr lang="en-PH" sz="18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806496"/>
              </p:ext>
            </p:extLst>
          </p:nvPr>
        </p:nvGraphicFramePr>
        <p:xfrm>
          <a:off x="1670605" y="4129819"/>
          <a:ext cx="5397500" cy="2181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/>
                <a:gridCol w="609600"/>
                <a:gridCol w="1295400"/>
                <a:gridCol w="2311400"/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Valid Variables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b="1" u="none" strike="noStrike">
                          <a:effectLst/>
                          <a:latin typeface="Century Gothic" panose="020B0502020202020204" pitchFamily="34" charset="0"/>
                        </a:rPr>
                        <a:t>Invalid Variables </a:t>
                      </a:r>
                      <a:endParaRPr lang="en-PH" sz="14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Reason why invalid 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$first_name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$first name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Space in variable name 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u="none" strike="noStrike" dirty="0">
                          <a:effectLst/>
                          <a:latin typeface="Century Gothic" panose="020B0502020202020204" pitchFamily="34" charset="0"/>
                        </a:rPr>
                        <a:t>$</a:t>
                      </a:r>
                      <a:r>
                        <a:rPr lang="en-PH" sz="1400" u="none" strike="noStrike" dirty="0" err="1">
                          <a:effectLst/>
                          <a:latin typeface="Century Gothic" panose="020B0502020202020204" pitchFamily="34" charset="0"/>
                        </a:rPr>
                        <a:t>lastname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$!LASTName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Can’t use ! in variable name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419100"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$_my_company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$ my_company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Space between $ and</a:t>
                      </a:r>
                      <a:b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my_company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419100"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$_1_solution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$1_solution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u="none" strike="noStrike" dirty="0">
                          <a:effectLst/>
                          <a:latin typeface="Century Gothic" panose="020B0502020202020204" pitchFamily="34" charset="0"/>
                        </a:rPr>
                        <a:t>Can’t start a variable name</a:t>
                      </a:r>
                      <a:br>
                        <a:rPr lang="en-PH" sz="1400" u="none" strike="noStrike" dirty="0"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PH" sz="1400" u="none" strike="noStrike" dirty="0">
                          <a:effectLst/>
                          <a:latin typeface="Century Gothic" panose="020B0502020202020204" pitchFamily="34" charset="0"/>
                        </a:rPr>
                        <a:t>using a number 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2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96540"/>
            <a:ext cx="8247988" cy="4275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PHP Constants: 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Will not change value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Created using the define() functions 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o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Ex. define(“UNIVERSITY”, “University of the Philippines”);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Must start with a letter or underscore ( _ )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May contain letters, numbers, and underscore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No spaces, ampersands, percent sign, 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etc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in variable names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By convention, constants are written in uppercase although that is not required </a:t>
            </a:r>
            <a:endParaRPr lang="en-PH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65854"/>
              </p:ext>
            </p:extLst>
          </p:nvPr>
        </p:nvGraphicFramePr>
        <p:xfrm>
          <a:off x="288025" y="4345230"/>
          <a:ext cx="8551480" cy="19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3272"/>
                <a:gridCol w="45698"/>
                <a:gridCol w="3256079"/>
                <a:gridCol w="200643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Valid Constants    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4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Invalid Constants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Reason why invalid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5230"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  <a:latin typeface="Century Gothic" panose="020B0502020202020204" pitchFamily="34" charset="0"/>
                        </a:rPr>
                        <a:t>define(“</a:t>
                      </a:r>
                      <a:r>
                        <a:rPr lang="en-PH" sz="1400" u="none" strike="noStrike" dirty="0" err="1">
                          <a:effectLst/>
                          <a:latin typeface="Century Gothic" panose="020B0502020202020204" pitchFamily="34" charset="0"/>
                        </a:rPr>
                        <a:t>first_name</a:t>
                      </a:r>
                      <a:r>
                        <a:rPr lang="en-PH" sz="1400" u="none" strike="noStrike" dirty="0">
                          <a:effectLst/>
                          <a:latin typeface="Century Gothic" panose="020B0502020202020204" pitchFamily="34" charset="0"/>
                        </a:rPr>
                        <a:t>”, </a:t>
                      </a:r>
                      <a:r>
                        <a:rPr lang="en-PH" sz="1400" u="none" strike="noStrike" dirty="0" smtClean="0">
                          <a:effectLst/>
                          <a:latin typeface="Century Gothic" panose="020B0502020202020204" pitchFamily="34" charset="0"/>
                        </a:rPr>
                        <a:t>“Harry”); 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  <a:latin typeface="Century Gothic" panose="020B0502020202020204" pitchFamily="34" charset="0"/>
                        </a:rPr>
                        <a:t> define(“first name”, </a:t>
                      </a:r>
                      <a:r>
                        <a:rPr lang="en-PH" sz="1400" u="none" strike="noStrike" dirty="0" smtClean="0">
                          <a:effectLst/>
                          <a:latin typeface="Century Gothic" panose="020B0502020202020204" pitchFamily="34" charset="0"/>
                        </a:rPr>
                        <a:t>“Harry”); 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Space in constant name 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  <a:latin typeface="Century Gothic" panose="020B0502020202020204" pitchFamily="34" charset="0"/>
                        </a:rPr>
                        <a:t>define(“LASTNAME”, </a:t>
                      </a:r>
                      <a:r>
                        <a:rPr lang="en-PH" sz="1400" u="none" strike="noStrike" dirty="0" smtClean="0">
                          <a:effectLst/>
                          <a:latin typeface="Century Gothic" panose="020B0502020202020204" pitchFamily="34" charset="0"/>
                        </a:rPr>
                        <a:t>“Potter”); 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  <a:latin typeface="Century Gothic" panose="020B0502020202020204" pitchFamily="34" charset="0"/>
                        </a:rPr>
                        <a:t> define(“!LASTNAME”, </a:t>
                      </a:r>
                      <a:r>
                        <a:rPr lang="en-PH" sz="1400" u="none" strike="noStrike" dirty="0" smtClean="0">
                          <a:effectLst/>
                          <a:latin typeface="Century Gothic" panose="020B0502020202020204" pitchFamily="34" charset="0"/>
                        </a:rPr>
                        <a:t>“Potter”); 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Can’t use ! in constant name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  <a:latin typeface="Century Gothic" panose="020B0502020202020204" pitchFamily="34" charset="0"/>
                        </a:rPr>
                        <a:t>define(“_</a:t>
                      </a:r>
                      <a:r>
                        <a:rPr lang="en-PH" sz="1400" u="none" strike="noStrike" dirty="0" err="1">
                          <a:effectLst/>
                          <a:latin typeface="Century Gothic" panose="020B0502020202020204" pitchFamily="34" charset="0"/>
                        </a:rPr>
                        <a:t>my_company</a:t>
                      </a:r>
                      <a:r>
                        <a:rPr lang="en-PH" sz="1400" u="none" strike="noStrike" dirty="0">
                          <a:effectLst/>
                          <a:latin typeface="Century Gothic" panose="020B0502020202020204" pitchFamily="34" charset="0"/>
                        </a:rPr>
                        <a:t>”, </a:t>
                      </a:r>
                      <a:r>
                        <a:rPr lang="en-PH" sz="1400" u="none" strike="noStrike" dirty="0" smtClean="0">
                          <a:effectLst/>
                          <a:latin typeface="Century Gothic" panose="020B0502020202020204" pitchFamily="34" charset="0"/>
                        </a:rPr>
                        <a:t>“CPI”); 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  <a:latin typeface="Century Gothic" panose="020B0502020202020204" pitchFamily="34" charset="0"/>
                        </a:rPr>
                        <a:t> define(“my company”, </a:t>
                      </a:r>
                      <a:r>
                        <a:rPr lang="en-PH" sz="1400" u="none" strike="noStrike" dirty="0" smtClean="0">
                          <a:effectLst/>
                          <a:latin typeface="Century Gothic" panose="020B0502020202020204" pitchFamily="34" charset="0"/>
                        </a:rPr>
                        <a:t>“CPI”); 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Space in constant name 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define(“_1_solution”, “mysolution”); 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  <a:latin typeface="Century Gothic" panose="020B0502020202020204" pitchFamily="34" charset="0"/>
                        </a:rPr>
                        <a:t> define(“1_solution”, “my solution”); 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  <a:latin typeface="Century Gothic" panose="020B0502020202020204" pitchFamily="34" charset="0"/>
                        </a:rPr>
                        <a:t>Can’t start a constant name with a number 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9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7165" y="527605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596540"/>
            <a:ext cx="8246070" cy="4886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PHP </a:t>
            </a:r>
            <a:r>
              <a:rPr lang="en-PH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Statements </a:t>
            </a:r>
            <a:endParaRPr lang="en-PH" sz="14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 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What the interpreter executes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o </a:t>
            </a:r>
            <a:r>
              <a:rPr lang="it-I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Ends in a semi-colon ( ; ) </a:t>
            </a:r>
            <a:endParaRPr lang="it-IT" sz="1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TYPES of PHP VARIABLES </a:t>
            </a:r>
          </a:p>
          <a:p>
            <a:pPr marL="0" indent="0">
              <a:buNone/>
            </a:pP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Note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: Many programming languages force you to pre-define your variable types (which </a:t>
            </a: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is called 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type-casting). In PHP, type-casting is done by the PHP interpreter. </a:t>
            </a: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PHP 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allows you to change the variable type anywhere within the program (</a:t>
            </a:r>
            <a:r>
              <a:rPr lang="en-PH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i.e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in one line </a:t>
            </a: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of the 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program, its value is a string then in another line in the same program, its value will </a:t>
            </a: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be changed 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to number) </a:t>
            </a:r>
          </a:p>
          <a:p>
            <a:pPr marL="0" indent="0">
              <a:buNone/>
            </a:pP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1</a:t>
            </a:r>
            <a:r>
              <a:rPr lang="en-PH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. NUMERIC</a:t>
            </a:r>
          </a:p>
          <a:p>
            <a:pPr marL="0" indent="0">
              <a:buNone/>
            </a:pP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2 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Types of Numeric include </a:t>
            </a:r>
          </a:p>
          <a:p>
            <a:pPr marL="0" indent="0">
              <a:buNone/>
            </a:pP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</a:t>
            </a:r>
            <a:r>
              <a:rPr lang="en-PH" sz="1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</a:t>
            </a:r>
            <a:r>
              <a:rPr lang="en-PH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PH" sz="1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INTEGER</a:t>
            </a:r>
          </a:p>
          <a:p>
            <a:pPr marL="0" indent="0">
              <a:buNone/>
            </a:pPr>
            <a:r>
              <a:rPr lang="en-PH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b</a:t>
            </a:r>
            <a:r>
              <a:rPr lang="en-PH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. REAL (floating type</a:t>
            </a:r>
            <a:r>
              <a:rPr lang="en-PH" sz="1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) </a:t>
            </a: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: by default it is a DECIMAL value i.e. in base10. </a:t>
            </a:r>
          </a:p>
          <a:p>
            <a:pPr marL="0" indent="0">
              <a:buNone/>
            </a:pP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If 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you want to store a Hexadecimal value (base16), prefix value with a 0x. If </a:t>
            </a: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you want 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it octal (base8), prefix it with a single zero ( 0 ) </a:t>
            </a:r>
          </a:p>
          <a:p>
            <a:pPr marL="0" indent="0">
              <a:buNone/>
            </a:pP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Ex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. $age = 10;</a:t>
            </a:r>
          </a:p>
          <a:p>
            <a:pPr marL="0" indent="0">
              <a:buNone/>
            </a:pP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$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GWA = 1.27;  </a:t>
            </a:r>
          </a:p>
          <a:p>
            <a:pPr marL="0" indent="0">
              <a:buNone/>
            </a:pP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$</a:t>
            </a:r>
            <a:r>
              <a:rPr lang="en-PH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hex_value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= 0xC4;</a:t>
            </a:r>
          </a:p>
          <a:p>
            <a:pPr marL="0" indent="0">
              <a:buNone/>
            </a:pP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                 $</a:t>
            </a:r>
            <a:r>
              <a:rPr lang="en-PH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octal_value</a:t>
            </a:r>
            <a:r>
              <a:rPr lang="en-PH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= </a:t>
            </a:r>
            <a:r>
              <a:rPr lang="en-PH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024;</a:t>
            </a:r>
            <a:endParaRPr lang="en-PH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9787" y="2115006"/>
            <a:ext cx="8093365" cy="4275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8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2. STRING</a:t>
            </a:r>
          </a:p>
          <a:p>
            <a:pPr marL="0" indent="0">
              <a:buNone/>
            </a:pP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Represented as pieces of texts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o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Proper term for string is a collection of bytes in a specific order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o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 contain text or binary data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o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 be declared using </a:t>
            </a:r>
            <a:r>
              <a:rPr lang="en-PH" sz="18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double quotes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 </a:t>
            </a:r>
            <a:r>
              <a:rPr lang="en-PH" sz="18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single </a:t>
            </a:r>
            <a:r>
              <a:rPr lang="en-PH" sz="18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quotes</a:t>
            </a:r>
            <a:endParaRPr lang="en-PH" sz="18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</a:t>
            </a:r>
            <a:endParaRPr lang="en-US" sz="18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9" y="1767281"/>
            <a:ext cx="8247988" cy="4275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Ex.  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&lt;?</a:t>
            </a:r>
            <a:r>
              <a:rPr lang="en-PH" sz="15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php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$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name = “My name is 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“Harry”,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at your service!”;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echo $name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?&gt; 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will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produce a parse error coz interpreter is confused with so 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many double quotes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. So escape the double quotes in 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Harry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&lt;?</a:t>
            </a:r>
            <a:r>
              <a:rPr lang="en-PH" sz="15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php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$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name = “My name is 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\“Harry\”,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at your service!”; 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echo $name;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?&gt; 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no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more 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error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will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print 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onscreen:  My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name is 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“Harry”,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at your service! </a:t>
            </a:r>
            <a:endParaRPr lang="en-US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51755" y="406905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2823" y="1596540"/>
            <a:ext cx="8112212" cy="48865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PH" sz="16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Single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quotes are interpreted literally (i.e. does not substitute value 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 variables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). Let’s compare the effect of double quotes and single quotes in 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next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program:</a:t>
            </a:r>
          </a:p>
          <a:p>
            <a:endParaRPr lang="en-PH" sz="16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&lt;?</a:t>
            </a:r>
            <a:r>
              <a:rPr lang="en-PH" sz="16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php</a:t>
            </a:r>
            <a:endParaRPr lang="en-PH" sz="16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$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 = 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“Harry”;</a:t>
            </a:r>
            <a:endParaRPr lang="en-PH" sz="16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print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“Hello, my name is $name. How are you?”;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print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“&lt;</a:t>
            </a:r>
            <a:r>
              <a:rPr lang="en-PH" sz="16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&gt;”;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print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‘Hello, my name is $name. How are you?’; 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?&gt;</a:t>
            </a:r>
            <a:endParaRPr lang="en-PH" sz="16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en-PH" sz="16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Notice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output: 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PH" sz="16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my name is 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Harry.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How are you?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Hello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my name is $name. How are you?</a:t>
            </a:r>
          </a:p>
        </p:txBody>
      </p:sp>
    </p:spTree>
    <p:extLst>
      <p:ext uri="{BB962C8B-B14F-4D97-AF65-F5344CB8AC3E}">
        <p14:creationId xmlns:p14="http://schemas.microsoft.com/office/powerpoint/2010/main" val="5350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9" y="2207359"/>
            <a:ext cx="8093365" cy="381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3. BOOLEAN</a:t>
            </a:r>
          </a:p>
          <a:p>
            <a:pPr marL="0" indent="0">
              <a:buNone/>
            </a:pPr>
            <a:r>
              <a:rPr lang="en-PH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• </a:t>
            </a:r>
            <a:r>
              <a:rPr lang="en-PH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Has 2 possible values (true or false</a:t>
            </a: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marL="0" indent="0">
              <a:buNone/>
            </a:pPr>
            <a:r>
              <a:rPr lang="en-PH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• </a:t>
            </a:r>
            <a:r>
              <a:rPr lang="en-PH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Used to control flow of control especially in conditional statements or </a:t>
            </a: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looping Statements</a:t>
            </a:r>
          </a:p>
          <a:p>
            <a:endParaRPr lang="en-PH" sz="20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PH" sz="20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169"/>
              </p:ext>
            </p:extLst>
          </p:nvPr>
        </p:nvGraphicFramePr>
        <p:xfrm>
          <a:off x="1517900" y="3795582"/>
          <a:ext cx="5497380" cy="186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5709"/>
                <a:gridCol w="369167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u="none" strike="noStrike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TRUE 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u="none" strike="noStrike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FALSE</a:t>
                      </a:r>
                      <a:endParaRPr lang="en-PH" sz="2000" b="1" i="0" u="none" strike="noStrike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u="none" strike="noStrike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$pass = true; 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u="none" strike="noStrike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$pass = false;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u="none" strike="noStrike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$pass = 1; 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u="none" strike="noStrike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$pass = 0;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u="none" strike="noStrike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$pass = 1; 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u="none" strike="noStrike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$pass = </a:t>
                      </a:r>
                      <a:r>
                        <a:rPr lang="en-PH" sz="200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‘ ’; //NULL</a:t>
                      </a:r>
                      <a:r>
                        <a:rPr lang="en-PH" sz="2000" u="none" strike="noStrike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/>
                      </a:r>
                      <a:br>
                        <a:rPr lang="en-PH" sz="2000" u="none" strike="noStrike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</a:br>
                      <a:r>
                        <a:rPr lang="en-PH" sz="2000" u="none" strike="noStrike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//i.e. no space between 2 single quotes    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0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749244"/>
            <a:ext cx="8247988" cy="4275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5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 ARRAY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PH" sz="15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Uses one variable name but can store a number of values (which we </a:t>
            </a:r>
            <a:r>
              <a:rPr lang="en-PH" sz="15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call elements</a:t>
            </a: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 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• </a:t>
            </a: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Has an index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 refer to each element in the array through the index </a:t>
            </a:r>
          </a:p>
          <a:p>
            <a:endParaRPr lang="en-PH" sz="15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5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5. OBJECT 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Self-contained collections of code and data and are the core of </a:t>
            </a:r>
            <a:r>
              <a:rPr lang="en-PH" sz="15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object-oriented programming </a:t>
            </a: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PHP</a:t>
            </a:r>
          </a:p>
          <a:p>
            <a:pPr marL="0" indent="0">
              <a:buNone/>
            </a:pPr>
            <a:endParaRPr lang="en-PH" sz="15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5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</a:t>
            </a:r>
            <a:r>
              <a:rPr lang="en-PH" sz="15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NULL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• </a:t>
            </a: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type used to specify that the variable has no value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Ex</a:t>
            </a: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 $</a:t>
            </a:r>
            <a:r>
              <a:rPr lang="en-PH" sz="15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total_applicants</a:t>
            </a: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= NULL;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$</a:t>
            </a: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skills = “”; </a:t>
            </a:r>
          </a:p>
          <a:p>
            <a:endParaRPr lang="en-PH" sz="15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5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7. RESOURCE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• </a:t>
            </a:r>
            <a:r>
              <a:rPr lang="en-PH" sz="15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References something external such as database or file connection</a:t>
            </a:r>
            <a:endParaRPr lang="en-US" sz="15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7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7165" y="406905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1" y="1596539"/>
            <a:ext cx="8847740" cy="5039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sz="15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Sample programs</a:t>
            </a:r>
          </a:p>
          <a:p>
            <a:pPr marL="0" indent="0">
              <a:buNone/>
            </a:pPr>
            <a:endParaRPr lang="en-PH" sz="15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5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5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5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5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5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5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5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5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Errors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in the 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script: </a:t>
            </a:r>
            <a:r>
              <a:rPr lang="en-PH" sz="15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referencing_variables_and_constants.php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The last print statement is in error. Since what you want is for PHP to print 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“Harry”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and 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not FIRST_NAME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, you should </a:t>
            </a:r>
            <a:r>
              <a:rPr lang="en-PH" sz="15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place the constant FIRST_NAME outside the double </a:t>
            </a:r>
            <a:r>
              <a:rPr lang="en-PH" sz="15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quotes</a:t>
            </a:r>
            <a:endParaRPr lang="en-PH" sz="15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5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Note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also that to </a:t>
            </a:r>
            <a:r>
              <a:rPr lang="en-PH" sz="15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concatenate strings, we use the period.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If period is inside the 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double quotes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, it will not be treated as a concatenation operation but will simply print the period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1944222"/>
            <a:ext cx="6530164" cy="297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9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375" y="1749245"/>
            <a:ext cx="7635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What is PHP</a:t>
            </a:r>
            <a:r>
              <a:rPr lang="en-PH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PH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PH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PH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PHP </a:t>
            </a:r>
            <a:r>
              <a:rPr lang="en-PH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was originally an acronym for Personal Home Pages, but is now a recursive acronym for PHP: Hypertext </a:t>
            </a:r>
            <a:r>
              <a:rPr lang="en-PH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Preprocessor</a:t>
            </a:r>
            <a:r>
              <a:rPr lang="en-PH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PH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PH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PHP was originally developed by the Danish Greenlander </a:t>
            </a:r>
            <a:r>
              <a:rPr lang="en-PH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Rasmus</a:t>
            </a:r>
            <a:r>
              <a:rPr lang="en-PH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PH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Lerdorf</a:t>
            </a:r>
            <a:r>
              <a:rPr lang="en-PH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and was subsequently developed as open source. PHP is not a proper web standard - but an open-source technology. PHP is neither real programming language - but PHP lets you use so-called scripting in your documents.</a:t>
            </a:r>
          </a:p>
          <a:p>
            <a:endParaRPr lang="en-PH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PH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 describe what a PHP page is, you could say that it is a file with the extension .</a:t>
            </a:r>
            <a:r>
              <a:rPr lang="en-PH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php</a:t>
            </a:r>
            <a:r>
              <a:rPr lang="en-PH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that contains a combination of HTML tags and scripts that run on a web server.</a:t>
            </a:r>
          </a:p>
        </p:txBody>
      </p:sp>
    </p:spTree>
    <p:extLst>
      <p:ext uri="{BB962C8B-B14F-4D97-AF65-F5344CB8AC3E}">
        <p14:creationId xmlns:p14="http://schemas.microsoft.com/office/powerpoint/2010/main" val="25179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9" y="2207359"/>
            <a:ext cx="8093365" cy="381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The corrected version of the above program is shown below:</a:t>
            </a: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2512770"/>
            <a:ext cx="8741065" cy="39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9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59" y="2054654"/>
            <a:ext cx="8847741" cy="4275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4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8. SUPERGLOBALS</a:t>
            </a:r>
          </a:p>
          <a:p>
            <a:pPr marL="0" indent="0">
              <a:buNone/>
            </a:pPr>
            <a:r>
              <a:rPr lang="en-PH" sz="1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• </a:t>
            </a:r>
            <a:r>
              <a:rPr lang="en-PH" sz="1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Special variables that are created and defined by the PHP interpreter</a:t>
            </a:r>
          </a:p>
          <a:p>
            <a:pPr marL="0" indent="0">
              <a:buNone/>
            </a:pPr>
            <a:r>
              <a:rPr lang="en-PH" sz="1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Includes $GLOBALS, $_GET, $_POST, $_REQUEST</a:t>
            </a:r>
          </a:p>
          <a:p>
            <a:pPr marL="0" indent="0">
              <a:buNone/>
            </a:pPr>
            <a:r>
              <a:rPr lang="en-PH" sz="1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$GLOBALS array contains all sorts of information such as the URL, </a:t>
            </a:r>
            <a:r>
              <a:rPr lang="en-PH" sz="1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environment </a:t>
            </a:r>
            <a:r>
              <a:rPr lang="en-PH" sz="1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settings, </a:t>
            </a:r>
            <a:r>
              <a:rPr lang="en-PH" sz="1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etc.</a:t>
            </a:r>
            <a:endParaRPr lang="en-PH" sz="14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$_GET array contains information passed into your script via the GET HTTP </a:t>
            </a:r>
            <a:r>
              <a:rPr lang="en-PH" sz="1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method</a:t>
            </a:r>
            <a:r>
              <a:rPr lang="en-PH" sz="1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With $_GET, values are passed to the URL </a:t>
            </a:r>
          </a:p>
          <a:p>
            <a:pPr marL="0" indent="0">
              <a:buNone/>
            </a:pPr>
            <a:r>
              <a:rPr lang="en-PH" sz="1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$_POST array contains information passed into your script via the POST </a:t>
            </a:r>
            <a:r>
              <a:rPr lang="en-PH" sz="1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 method </a:t>
            </a:r>
            <a:endParaRPr lang="en-PH" sz="14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</a:t>
            </a:r>
            <a:r>
              <a:rPr lang="en-PH" sz="1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$_REQUEST array contains all the combined information of the $_GET and </a:t>
            </a:r>
            <a:r>
              <a:rPr lang="en-PH" sz="1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$_</a:t>
            </a:r>
            <a:r>
              <a:rPr lang="en-PH" sz="1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POST arrays </a:t>
            </a:r>
          </a:p>
          <a:p>
            <a:r>
              <a:rPr lang="en-PH" sz="1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• Other </a:t>
            </a:r>
            <a:r>
              <a:rPr lang="en-PH" sz="14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superglobals</a:t>
            </a:r>
            <a:r>
              <a:rPr lang="en-PH" sz="1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are the $_SERVER, $_COOKIE, $_</a:t>
            </a:r>
            <a:r>
              <a:rPr lang="en-PH" sz="1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FILES, $_SESSION</a:t>
            </a:r>
          </a:p>
          <a:p>
            <a:pPr marL="0" indent="0">
              <a:buNone/>
            </a:pPr>
            <a:endParaRPr lang="en-PH" sz="14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Sample </a:t>
            </a:r>
            <a:r>
              <a:rPr lang="en-PH" sz="1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programs:</a:t>
            </a:r>
          </a:p>
          <a:p>
            <a:endParaRPr lang="en-PH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15" y="4650640"/>
            <a:ext cx="43719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2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40309" y="406905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971440"/>
            <a:ext cx="8246070" cy="488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 run this program open your browser and in the URL you type:</a:t>
            </a:r>
          </a:p>
          <a:p>
            <a:pPr marL="0" indent="0">
              <a:buNone/>
            </a:pPr>
            <a:r>
              <a:rPr lang="en-PH" sz="2400" dirty="0">
                <a:latin typeface="Segoe UI" pitchFamily="34" charset="0"/>
                <a:ea typeface="Segoe UI" pitchFamily="34" charset="0"/>
                <a:cs typeface="Segoe UI" pitchFamily="34" charset="0"/>
                <a:hlinkClick r:id="rId2"/>
              </a:rPr>
              <a:t>http://</a:t>
            </a:r>
            <a:r>
              <a:rPr lang="en-PH" sz="24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2"/>
              </a:rPr>
              <a:t>localhost/myphp/superglobals.php?action=hello</a:t>
            </a:r>
            <a:endParaRPr lang="en-PH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en-PH" sz="24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en-PH" sz="24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85" y="3887115"/>
            <a:ext cx="5896763" cy="21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9" y="2207359"/>
            <a:ext cx="8093365" cy="381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600" dirty="0">
                <a:latin typeface="Century Gothic" panose="020B0502020202020204" pitchFamily="34" charset="0"/>
              </a:rPr>
              <a:t>then try also</a:t>
            </a:r>
          </a:p>
          <a:p>
            <a:pPr marL="0" indent="0">
              <a:buNone/>
            </a:pPr>
            <a:r>
              <a:rPr lang="en-PH" sz="1600" dirty="0" smtClean="0">
                <a:latin typeface="Century Gothic" panose="020B0502020202020204" pitchFamily="34" charset="0"/>
              </a:rPr>
              <a:t>	</a:t>
            </a:r>
            <a:r>
              <a:rPr lang="en-PH" sz="1600" u="sng" dirty="0" smtClean="0">
                <a:solidFill>
                  <a:srgbClr val="0321FB"/>
                </a:solidFill>
                <a:latin typeface="Century Gothic" panose="020B0502020202020204" pitchFamily="34" charset="0"/>
              </a:rPr>
              <a:t>http</a:t>
            </a:r>
            <a:r>
              <a:rPr lang="en-PH" sz="1600" u="sng" dirty="0">
                <a:solidFill>
                  <a:srgbClr val="0321FB"/>
                </a:solidFill>
                <a:latin typeface="Century Gothic" panose="020B0502020202020204" pitchFamily="34" charset="0"/>
              </a:rPr>
              <a:t>://localhost/myphp/superglobals.php?action=hello </a:t>
            </a:r>
            <a:r>
              <a:rPr lang="en-PH" sz="1600" u="sng" dirty="0" smtClean="0">
                <a:solidFill>
                  <a:srgbClr val="0321FB"/>
                </a:solidFill>
                <a:latin typeface="Century Gothic" panose="020B0502020202020204" pitchFamily="34" charset="0"/>
              </a:rPr>
              <a:t>world</a:t>
            </a:r>
          </a:p>
          <a:p>
            <a:pPr marL="0" indent="0">
              <a:buNone/>
            </a:pPr>
            <a:r>
              <a:rPr lang="en-PH" sz="1600" dirty="0" smtClean="0">
                <a:latin typeface="Century Gothic" panose="020B0502020202020204" pitchFamily="34" charset="0"/>
              </a:rPr>
              <a:t>Note </a:t>
            </a:r>
            <a:r>
              <a:rPr lang="en-PH" sz="1600" dirty="0">
                <a:latin typeface="Century Gothic" panose="020B0502020202020204" pitchFamily="34" charset="0"/>
              </a:rPr>
              <a:t>that the URL will be changed to</a:t>
            </a:r>
          </a:p>
          <a:p>
            <a:pPr marL="0" indent="0">
              <a:buNone/>
            </a:pPr>
            <a:r>
              <a:rPr lang="en-PH" sz="1600" dirty="0" smtClean="0"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latin typeface="Century Gothic" panose="020B0502020202020204" pitchFamily="34" charset="0"/>
                <a:hlinkClick r:id="rId2"/>
              </a:rPr>
              <a:t>http</a:t>
            </a:r>
            <a:r>
              <a:rPr lang="en-PH" sz="1600" dirty="0">
                <a:latin typeface="Century Gothic" panose="020B0502020202020204" pitchFamily="34" charset="0"/>
                <a:hlinkClick r:id="rId2"/>
              </a:rPr>
              <a:t>://</a:t>
            </a:r>
            <a:r>
              <a:rPr lang="en-PH" sz="1600" dirty="0" smtClean="0">
                <a:latin typeface="Century Gothic" panose="020B0502020202020204" pitchFamily="34" charset="0"/>
                <a:hlinkClick r:id="rId2"/>
              </a:rPr>
              <a:t>localhost/phpko/superglobals.php?action=hello%20world</a:t>
            </a:r>
            <a:endParaRPr lang="en-PH" sz="16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latin typeface="Century Gothic" panose="020B0502020202020204" pitchFamily="34" charset="0"/>
              </a:rPr>
              <a:t>(</a:t>
            </a:r>
            <a:r>
              <a:rPr lang="en-PH" sz="1600" dirty="0">
                <a:latin typeface="Century Gothic" panose="020B0502020202020204" pitchFamily="34" charset="0"/>
              </a:rPr>
              <a:t>i.e. a %20 is inserted between hello and world)</a:t>
            </a: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90" y="3887115"/>
            <a:ext cx="6570257" cy="176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52" y="2054654"/>
            <a:ext cx="8247988" cy="4275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Next let’s try to print the contents of the $GLOBALS array using the 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print_r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()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function</a:t>
            </a:r>
          </a:p>
          <a:p>
            <a:pPr marL="0" indent="0">
              <a:buNone/>
            </a:pP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2682"/>
          <a:stretch/>
        </p:blipFill>
        <p:spPr bwMode="auto">
          <a:xfrm>
            <a:off x="1778000" y="2908300"/>
            <a:ext cx="5071850" cy="32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0731" y="403741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1596540"/>
            <a:ext cx="7016195" cy="488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This is the output of the $GLOBALS array: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5" y="1990886"/>
            <a:ext cx="5978012" cy="44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1901950"/>
            <a:ext cx="8093365" cy="381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9. VARIABLE VARIABLES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Type of variable whose value are also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variables</a:t>
            </a:r>
          </a:p>
          <a:p>
            <a:pPr marL="0" indent="0">
              <a:buNone/>
            </a:pP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The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code above will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display:</a:t>
            </a:r>
          </a:p>
          <a:p>
            <a:pPr marL="0" indent="0">
              <a:buNone/>
            </a:pP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" b="19811"/>
          <a:stretch/>
        </p:blipFill>
        <p:spPr bwMode="auto">
          <a:xfrm>
            <a:off x="2297027" y="2512770"/>
            <a:ext cx="3817625" cy="184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4956050"/>
            <a:ext cx="5574808" cy="122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7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51" y="1749246"/>
            <a:ext cx="8400693" cy="4581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OPERATORS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=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     -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the assignment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operator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+, - *, / 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-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you can use parenthesis as grouping symbols to make your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              formula more readable</a:t>
            </a: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pt-BR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              Ex</a:t>
            </a:r>
            <a:r>
              <a:rPr lang="pt-B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. $root = (-$b + (b*b – 4*a*c))/2*a;  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• %           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- modulus operator (returns the remainder when 2 numbers are divided)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              Ex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. $remainder = 10%3  (will return 1) 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• .              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- 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concatenator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. This can be combined with = sign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   Ex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. $food = $food . “burger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”; 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is the same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as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                   $food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.= “burger”;  </a:t>
            </a:r>
            <a:endParaRPr lang="en-PH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@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     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- error control operator. This is used so 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php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wont display output.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   Use with caution </a:t>
            </a: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   Ex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. @$quotient = 10/0;    this is an error but since there is a @ prefixed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 the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variable name, therefore the error wont be displayed. Makes finding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errors a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difficult process. </a:t>
            </a: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3828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375" y="1749245"/>
            <a:ext cx="8246070" cy="488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• Increment (++) and decrement (--) operators. This is placed either before or after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 variable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</a:p>
          <a:p>
            <a:pPr marL="0" indent="0">
              <a:buNone/>
            </a:pPr>
            <a:endParaRPr lang="en-PH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Prefixing: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  ++$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a will increment the value then return the value (which is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	             now incremented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       --$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a   will decrement the value then return the value (which is now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       decremented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• 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Postfixing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: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 $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a++ will return the value first then increment the value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                        $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a--   will return the value first then decrement the value 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• Comparison Operators: ==, !=, &lt;, &lt;=, &gt;, &gt;=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-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returns a Boolean value 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- 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i.e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returns either true or false 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-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or returns either 1 or 0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-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often used as conditions in conditional statements such as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IF-THEN-ELSE, or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looping statements 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• Logical operators: and, &amp;&amp;, or, ||, 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xor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, !</a:t>
            </a:r>
          </a:p>
        </p:txBody>
      </p:sp>
    </p:spTree>
    <p:extLst>
      <p:ext uri="{BB962C8B-B14F-4D97-AF65-F5344CB8AC3E}">
        <p14:creationId xmlns:p14="http://schemas.microsoft.com/office/powerpoint/2010/main" val="28056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4650640"/>
            <a:ext cx="4019048" cy="187619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648068"/>
            <a:ext cx="8648099" cy="355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3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51" y="2054654"/>
            <a:ext cx="8369273" cy="4275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PHP: Hypertext Preprocessor </a:t>
            </a:r>
            <a:endParaRPr lang="en-PH" sz="16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PHP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is </a:t>
            </a:r>
            <a:r>
              <a:rPr lang="en-PH" sz="16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dealt with before HTML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Lies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between web server and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HTML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Interpreted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language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(i.e. not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compiled)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Code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is interpreted on the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fly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Code </a:t>
            </a: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is in plain </a:t>
            </a:r>
            <a:r>
              <a:rPr lang="en-PH" sz="16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text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so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anyone with access to the web server can view it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However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, code can still be encrypted so it can’t be stolen. Programs that enables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you to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encrypt your PHP codes include </a:t>
            </a: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Zend </a:t>
            </a:r>
            <a:r>
              <a:rPr lang="en-PH" sz="16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Encoder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(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2"/>
              </a:rPr>
              <a:t>http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  <a:hlinkClick r:id="rId2"/>
              </a:rPr>
              <a:t>://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2"/>
              </a:rPr>
              <a:t>www.zend.com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), </a:t>
            </a:r>
            <a:r>
              <a:rPr lang="en-PH" sz="1600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SourceGuardian</a:t>
            </a:r>
            <a:r>
              <a:rPr lang="en-PH" sz="16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PHP </a:t>
            </a:r>
            <a:r>
              <a:rPr lang="en-PH" sz="16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Encoder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(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http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://www.sourceguardian.com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),  </a:t>
            </a:r>
            <a:r>
              <a:rPr lang="en-PH" sz="16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ionCube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6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PHP Encoder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(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  <a:hlinkClick r:id="rId4"/>
              </a:rPr>
              <a:t>http://www.ioncube.com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), 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and </a:t>
            </a: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PHP </a:t>
            </a:r>
            <a:r>
              <a:rPr lang="en-PH" sz="16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LockIt</a:t>
            </a: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(http://www.phplockit.com) </a:t>
            </a: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52" y="2054654"/>
            <a:ext cx="8247988" cy="4275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CONDITIONAL STATEMENTS</a:t>
            </a:r>
          </a:p>
          <a:p>
            <a:pPr marL="0" indent="0">
              <a:buNone/>
            </a:pPr>
            <a:endParaRPr lang="en-PH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1</a:t>
            </a: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. IF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Syntax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: a)  IF (condition)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{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Statement1;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Statement2;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:</a:t>
            </a: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}</a:t>
            </a: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) IF (condition)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Statement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119986"/>
            <a:ext cx="8281519" cy="36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00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4460" y="406905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749245"/>
            <a:ext cx="8061945" cy="4886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500" b="1" dirty="0">
                <a:solidFill>
                  <a:schemeClr val="tx1"/>
                </a:solidFill>
                <a:latin typeface="Century Gothic" panose="020B0502020202020204" pitchFamily="34" charset="0"/>
              </a:rPr>
              <a:t>2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PH" sz="15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IF – </a:t>
            </a:r>
            <a:r>
              <a:rPr lang="en-PH" sz="15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ELSE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Syntax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: a) IF (condition)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 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Statement1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Statement2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: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ELSE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{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</a:t>
            </a:r>
            <a:r>
              <a:rPr lang="en-PH" sz="15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StatementA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</a:t>
            </a:r>
            <a:r>
              <a:rPr lang="en-PH" sz="15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StatementB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 :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}</a:t>
            </a:r>
          </a:p>
          <a:p>
            <a:pPr marL="0" indent="0">
              <a:buNone/>
            </a:pP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b) IF (condition)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Statement1;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	          ELSE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Statement2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7971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96260" y="2025040"/>
            <a:ext cx="8805175" cy="3847240"/>
            <a:chOff x="296260" y="2025040"/>
            <a:chExt cx="8805175" cy="384724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60" y="2025040"/>
              <a:ext cx="8506398" cy="3847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43" t="52338" r="8379" b="34457"/>
            <a:stretch/>
          </p:blipFill>
          <p:spPr bwMode="auto">
            <a:xfrm>
              <a:off x="8695035" y="4803345"/>
              <a:ext cx="40640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5441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1461262"/>
            <a:ext cx="8093365" cy="41230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500" b="1" dirty="0">
                <a:solidFill>
                  <a:schemeClr val="tx1"/>
                </a:solidFill>
                <a:latin typeface="Century Gothic" panose="020B0502020202020204" pitchFamily="34" charset="0"/>
              </a:rPr>
              <a:t>3. ELSEIF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Syntax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: a) IF (condition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 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Statement1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; 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Statement2;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: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}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ELSEIF 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(condition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{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</a:t>
            </a:r>
            <a:r>
              <a:rPr lang="en-PH" sz="15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StatementA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</a:t>
            </a:r>
            <a:r>
              <a:rPr lang="en-PH" sz="15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StatementB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: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endParaRPr lang="en-PH" sz="15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}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 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ELSE </a:t>
            </a: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   {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</a:t>
            </a:r>
            <a:r>
              <a:rPr lang="en-PH" sz="15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Statementa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</a:t>
            </a:r>
            <a:r>
              <a:rPr lang="en-PH" sz="15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Statementb</a:t>
            </a: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PH" sz="15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: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5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   }</a:t>
            </a:r>
            <a:endParaRPr lang="en-PH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5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596540"/>
            <a:ext cx="7482545" cy="491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755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119" y="1596540"/>
            <a:ext cx="8247988" cy="4275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4</a:t>
            </a:r>
            <a:r>
              <a:rPr lang="en-PH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. NESTED IF’S</a:t>
            </a:r>
          </a:p>
          <a:p>
            <a:pPr marL="0" indent="0">
              <a:buNone/>
            </a:pP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Syntax</a:t>
            </a: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: a) IF (condition) </a:t>
            </a:r>
          </a:p>
          <a:p>
            <a:pPr marL="0" indent="0">
              <a:buNone/>
            </a:pP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IF </a:t>
            </a: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(condition)</a:t>
            </a: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{ </a:t>
            </a:r>
            <a:endParaRPr lang="en-PH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	Statement1;</a:t>
            </a: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	Statement2;</a:t>
            </a: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	:</a:t>
            </a:r>
            <a:endParaRPr lang="en-PH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}</a:t>
            </a:r>
            <a:endParaRPr lang="en-PH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H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ELSEIF </a:t>
            </a: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(condition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{</a:t>
            </a: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endParaRPr lang="en-PH" sz="115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	</a:t>
            </a:r>
            <a:r>
              <a:rPr lang="en-PH" sz="115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StatementA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	</a:t>
            </a:r>
            <a:r>
              <a:rPr lang="en-PH" sz="115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StatementB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	:</a:t>
            </a:r>
            <a:endParaRPr lang="en-PH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}</a:t>
            </a:r>
            <a:endParaRPr lang="en-PH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ELSE</a:t>
            </a:r>
            <a:endParaRPr lang="en-PH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{</a:t>
            </a:r>
            <a:endParaRPr lang="en-PH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		</a:t>
            </a:r>
            <a:r>
              <a:rPr lang="en-PH" sz="115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Statementa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	</a:t>
            </a:r>
            <a:r>
              <a:rPr lang="en-PH" sz="115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Statementb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	:</a:t>
            </a:r>
            <a:endParaRPr lang="en-PH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}</a:t>
            </a:r>
            <a:endParaRPr lang="en-PH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ELSE</a:t>
            </a:r>
            <a:endParaRPr lang="en-PH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	:</a:t>
            </a:r>
            <a:endParaRPr lang="en-PH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}</a:t>
            </a:r>
            <a:endParaRPr lang="en-PH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05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749245"/>
            <a:ext cx="5513450" cy="479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741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40614" y="222195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375" y="1749245"/>
            <a:ext cx="7787955" cy="488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0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5. SWITCH </a:t>
            </a:r>
          </a:p>
          <a:p>
            <a:pPr marL="0" indent="0">
              <a:buNone/>
            </a:pP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Syntax:        SWITCH (variable) {</a:t>
            </a:r>
          </a:p>
          <a:p>
            <a:pPr marL="0" indent="0">
              <a:buNone/>
            </a:pP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CASE “value1”:  	{statements;} </a:t>
            </a:r>
          </a:p>
          <a:p>
            <a:pPr marL="0" indent="0">
              <a:buNone/>
            </a:pP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                 break;</a:t>
            </a:r>
          </a:p>
          <a:p>
            <a:pPr marL="0" indent="0">
              <a:buNone/>
            </a:pP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CASE “value2”:      {statements;} </a:t>
            </a:r>
          </a:p>
          <a:p>
            <a:pPr marL="0" indent="0">
              <a:buNone/>
            </a:pP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	break;</a:t>
            </a:r>
          </a:p>
          <a:p>
            <a:pPr marL="0" indent="0">
              <a:buNone/>
            </a:pP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CASE “value3”:      {statements;} </a:t>
            </a:r>
          </a:p>
          <a:p>
            <a:pPr marL="0" indent="0">
              <a:buNone/>
            </a:pP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                                 break;</a:t>
            </a:r>
          </a:p>
          <a:p>
            <a:pPr marL="0" indent="0">
              <a:buNone/>
            </a:pP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default:                   {statements;}</a:t>
            </a:r>
          </a:p>
          <a:p>
            <a:pPr marL="0" indent="0">
              <a:buNone/>
            </a:pP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	break;</a:t>
            </a:r>
          </a:p>
          <a:p>
            <a:pPr marL="0" indent="0">
              <a:buNone/>
            </a:pP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     } </a:t>
            </a:r>
            <a:endParaRPr lang="en-PH" sz="20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670" y="1977903"/>
            <a:ext cx="8389625" cy="429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00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6159" y="101495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291130"/>
            <a:ext cx="6844548" cy="4396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8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What to look for:</a:t>
            </a:r>
            <a:endParaRPr lang="en-PH" sz="1800" b="1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o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Latest stable PHP version with MySQL version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o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Determine type of access (FTP/SFTP/SSH/Telnet)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o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to 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MySQL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o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What kind of hosting contract? (better if you can leave anytime in case you 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 not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like their service) </a:t>
            </a:r>
          </a:p>
          <a:p>
            <a:pPr marL="0" indent="0">
              <a:buNone/>
            </a:pP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o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 reputation of 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provider</a:t>
            </a:r>
          </a:p>
          <a:p>
            <a:pPr marL="0" indent="0">
              <a:buNone/>
            </a:pP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Installer of Apache, PHP and MySQL</a:t>
            </a:r>
          </a:p>
          <a:p>
            <a:pPr marL="0" indent="0">
              <a:buNone/>
            </a:pP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http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://www.apachefriends.org  XAMPP (Windows, Linux, Mac and 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OS; free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 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http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://www.mamp.info/en/index.html   MAMP (for installation </a:t>
            </a:r>
            <a:r>
              <a:rPr lang="en-PH" sz="1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 Apache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PH" sz="18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Mysql</a:t>
            </a:r>
            <a:r>
              <a:rPr lang="en-PH" sz="1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 PHP on a Mac OS X)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4375" y="2207360"/>
            <a:ext cx="687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7. WHILE </a:t>
            </a:r>
          </a:p>
          <a:p>
            <a:r>
              <a:rPr lang="en-PH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Syntax: 	</a:t>
            </a:r>
            <a:r>
              <a:rPr lang="en-PH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WHILE </a:t>
            </a:r>
            <a:r>
              <a:rPr lang="en-PH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(condition) {</a:t>
            </a:r>
          </a:p>
          <a:p>
            <a:r>
              <a:rPr lang="en-PH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	Statements’</a:t>
            </a:r>
          </a:p>
          <a:p>
            <a:r>
              <a:rPr lang="en-PH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	} </a:t>
            </a:r>
          </a:p>
          <a:p>
            <a:endParaRPr lang="en-PH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83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2207360"/>
            <a:ext cx="8204004" cy="3512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40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2054655"/>
            <a:ext cx="8093365" cy="381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6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6. DO WHILE </a:t>
            </a:r>
          </a:p>
          <a:p>
            <a:pPr marL="0" indent="0">
              <a:buNone/>
            </a:pPr>
            <a:r>
              <a:rPr lang="en-PH" sz="3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PH" sz="3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Syntax</a:t>
            </a:r>
            <a:r>
              <a:rPr lang="en-PH" sz="3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	</a:t>
            </a:r>
            <a:r>
              <a:rPr lang="en-PH" sz="3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 </a:t>
            </a:r>
            <a:r>
              <a:rPr lang="en-PH" sz="3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{</a:t>
            </a:r>
          </a:p>
          <a:p>
            <a:pPr marL="0" indent="0">
              <a:buNone/>
            </a:pPr>
            <a:r>
              <a:rPr lang="en-PH" sz="3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3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Statements</a:t>
            </a:r>
            <a:r>
              <a:rPr lang="en-PH" sz="3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</a:p>
          <a:p>
            <a:pPr marL="0" indent="0">
              <a:buNone/>
            </a:pPr>
            <a:r>
              <a:rPr lang="en-PH" sz="3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3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} </a:t>
            </a:r>
            <a:r>
              <a:rPr lang="en-PH" sz="3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WHILE condition </a:t>
            </a:r>
          </a:p>
        </p:txBody>
      </p:sp>
    </p:spTree>
    <p:extLst>
      <p:ext uri="{BB962C8B-B14F-4D97-AF65-F5344CB8AC3E}">
        <p14:creationId xmlns:p14="http://schemas.microsoft.com/office/powerpoint/2010/main" val="23676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2054654"/>
            <a:ext cx="7877397" cy="3512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995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4375" y="2054655"/>
            <a:ext cx="80933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8. FOR </a:t>
            </a:r>
          </a:p>
          <a:p>
            <a:r>
              <a:rPr lang="en-PH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Syntax:  		</a:t>
            </a:r>
            <a:endParaRPr lang="en-PH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PH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en-PH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) FOR (initial condition; final condition; increment) {</a:t>
            </a:r>
          </a:p>
          <a:p>
            <a:r>
              <a:rPr lang="en-PH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	Statements;</a:t>
            </a:r>
          </a:p>
          <a:p>
            <a:r>
              <a:rPr lang="en-PH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	}</a:t>
            </a:r>
          </a:p>
          <a:p>
            <a:endParaRPr lang="en-PH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PH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en-PH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)  FOR (initial condition; final condition; decrement) {</a:t>
            </a:r>
          </a:p>
          <a:p>
            <a:r>
              <a:rPr lang="en-PH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	Statements;</a:t>
            </a:r>
          </a:p>
          <a:p>
            <a:r>
              <a:rPr lang="en-PH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	}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890871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2" y="2512770"/>
            <a:ext cx="8939558" cy="234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79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655"/>
            <a:ext cx="8247988" cy="4275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Hosting </a:t>
            </a:r>
            <a:r>
              <a:rPr lang="en-PH" sz="24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PHP </a:t>
            </a:r>
            <a:r>
              <a:rPr lang="en-PH" sz="24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Application</a:t>
            </a:r>
          </a:p>
          <a:p>
            <a:pPr marL="0" indent="0">
              <a:buNone/>
            </a:pPr>
            <a:endParaRPr lang="en-PH" sz="2400" b="1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• Sample PHP hosting sites (for a fee)</a:t>
            </a:r>
          </a:p>
          <a:p>
            <a:pPr marL="0" indent="0">
              <a:buNone/>
            </a:pPr>
            <a:r>
              <a:rPr lang="en-PH" sz="2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</a:t>
            </a:r>
            <a:r>
              <a:rPr lang="en-PH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www.aws.amazon.com</a:t>
            </a:r>
          </a:p>
          <a:p>
            <a:pPr marL="0" indent="0">
              <a:buNone/>
            </a:pPr>
            <a:r>
              <a:rPr lang="en-PH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www.justhost.com</a:t>
            </a:r>
            <a:endParaRPr lang="en-PH" sz="24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www.bluehost.com</a:t>
            </a:r>
            <a:endParaRPr lang="en-PH" sz="24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www.inmotionhosting.com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9" y="2207359"/>
            <a:ext cx="8093365" cy="381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28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PH" sz="28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PHP </a:t>
            </a:r>
            <a:r>
              <a:rPr lang="en-PH" sz="28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Sources of </a:t>
            </a:r>
            <a:r>
              <a:rPr lang="en-PH" sz="28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Information</a:t>
            </a:r>
            <a:r>
              <a:rPr lang="en-PH" sz="2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0" indent="0">
              <a:buNone/>
            </a:pPr>
            <a:r>
              <a:rPr lang="en-PH" sz="2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2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"/>
              </a:rPr>
              <a:t>http</a:t>
            </a:r>
            <a:r>
              <a:rPr lang="en-PH" sz="2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"/>
              </a:rPr>
              <a:t>://</a:t>
            </a:r>
            <a:r>
              <a:rPr lang="en-PH" sz="2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"/>
              </a:rPr>
              <a:t>php.net</a:t>
            </a:r>
            <a:endParaRPr lang="en-PH" sz="28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2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2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3"/>
              </a:rPr>
              <a:t>www.stackoverflow.com</a:t>
            </a:r>
            <a:endParaRPr lang="en-PH" sz="28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2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2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4"/>
              </a:rPr>
              <a:t>www.w3schools.com</a:t>
            </a:r>
            <a:endParaRPr lang="en-PH" sz="28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2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2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5"/>
              </a:rPr>
              <a:t>http</a:t>
            </a:r>
            <a:r>
              <a:rPr lang="en-PH" sz="2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5"/>
              </a:rPr>
              <a:t>://</a:t>
            </a:r>
            <a:r>
              <a:rPr lang="en-PH" sz="2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5"/>
              </a:rPr>
              <a:t>www.zend.com</a:t>
            </a:r>
            <a:endParaRPr lang="en-PH" sz="28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2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28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6"/>
              </a:rPr>
              <a:t>http://www.hotscripts.com</a:t>
            </a:r>
            <a:endParaRPr lang="en-PH" sz="28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28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09870" y="527605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749244"/>
            <a:ext cx="8695035" cy="44284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6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PHP programming standards: 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Goal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to make code easy to read and 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understand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However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there is </a:t>
            </a:r>
            <a:r>
              <a:rPr lang="en-PH" sz="16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 accepted industry coding </a:t>
            </a:r>
            <a:r>
              <a:rPr lang="en-PH" sz="16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standard</a:t>
            </a:r>
          </a:p>
          <a:p>
            <a:pPr marL="0" indent="0">
              <a:buNone/>
            </a:pPr>
            <a:r>
              <a:rPr lang="en-PH" sz="16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Each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programmer is encouraged to come up with his own standard or if he’s a part of 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company and the company has its own standard then he is required 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follow that standard </a:t>
            </a:r>
            <a:endParaRPr lang="en-PH" sz="16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6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 comments 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but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don’t comment everything coz that would required a huge 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amount of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time. 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//  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single line comment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#</a:t>
            </a:r>
          </a:p>
          <a:p>
            <a:pPr marL="0" indent="0">
              <a:buNone/>
            </a:pPr>
            <a:endParaRPr lang="en-PH" sz="16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/*</a:t>
            </a:r>
          </a:p>
          <a:p>
            <a:pPr marL="0" indent="0">
              <a:buNone/>
            </a:pPr>
            <a:endParaRPr lang="en-PH" sz="16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: 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multi-line comment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*/</a:t>
            </a:r>
            <a:endParaRPr lang="en-PH" sz="16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Better </a:t>
            </a:r>
            <a:r>
              <a:rPr lang="en-PH" sz="16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 just make the code </a:t>
            </a:r>
            <a:r>
              <a:rPr lang="en-PH" sz="16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readable and simple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Also use </a:t>
            </a:r>
            <a:r>
              <a:rPr lang="en-PH" sz="16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indentation</a:t>
            </a:r>
          </a:p>
          <a:p>
            <a:pPr marL="0" indent="0">
              <a:buNone/>
            </a:pPr>
            <a:endParaRPr lang="en-PH" sz="16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869" y="4436645"/>
            <a:ext cx="4123035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4" y="1825597"/>
            <a:ext cx="8856891" cy="381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PHP Opening and Closing </a:t>
            </a:r>
            <a:r>
              <a:rPr lang="en-PH" sz="20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Tags</a:t>
            </a:r>
          </a:p>
          <a:p>
            <a:pPr marL="0" indent="0">
              <a:buNone/>
            </a:pPr>
            <a:endParaRPr lang="en-PH" sz="2000" b="1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20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&lt;?</a:t>
            </a:r>
            <a:r>
              <a:rPr lang="en-PH" sz="2000" b="1" dirty="0" err="1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php</a:t>
            </a:r>
            <a:endParaRPr lang="en-PH" sz="2000" b="1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PH" sz="20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  <a:p>
            <a:pPr marL="0" indent="0">
              <a:buNone/>
            </a:pPr>
            <a:r>
              <a:rPr lang="en-PH" sz="20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?&gt;</a:t>
            </a:r>
          </a:p>
          <a:p>
            <a:pPr marL="0" indent="0">
              <a:buNone/>
            </a:pPr>
            <a:endParaRPr lang="en-PH" sz="2000" b="1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en-PH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setting is always acceptable in any PHP configuration </a:t>
            </a:r>
          </a:p>
          <a:p>
            <a:pPr marL="0" indent="0">
              <a:buNone/>
            </a:pPr>
            <a:endParaRPr lang="en-PH" sz="20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PH" sz="20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Note: </a:t>
            </a:r>
            <a:r>
              <a:rPr lang="en-PH" sz="2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Every PHP </a:t>
            </a:r>
            <a:r>
              <a:rPr lang="en-PH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statement ends in a semi-colon (;)</a:t>
            </a:r>
          </a:p>
          <a:p>
            <a:endParaRPr lang="en-PH" sz="20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52" y="2054654"/>
            <a:ext cx="8247988" cy="4275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Sample PHP programs:</a:t>
            </a:r>
          </a:p>
          <a:p>
            <a:pPr marL="0" indent="0">
              <a:buNone/>
            </a:pP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&lt;?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php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//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save this as 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hello.php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in your 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htdocs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folder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echo “Hello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World!”; </a:t>
            </a:r>
            <a:endParaRPr lang="en-PH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?&gt; </a:t>
            </a: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0" indent="0">
              <a:buNone/>
            </a:pPr>
            <a:endParaRPr lang="en-PH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&lt;?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php</a:t>
            </a: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//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save this as 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info.php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in your 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htdocs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folder 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phpinfo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?&gt;</a:t>
            </a: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671</Words>
  <Application>Microsoft Office PowerPoint</Application>
  <PresentationFormat>On-screen Show (4:3)</PresentationFormat>
  <Paragraphs>403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PHP TRAINING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PowerPoint Presentation</vt:lpstr>
      <vt:lpstr>Introduction</vt:lpstr>
      <vt:lpstr>PowerPoint Presentation</vt:lpstr>
      <vt:lpstr>Introduction</vt:lpstr>
      <vt:lpstr>PowerPoint Presentation</vt:lpstr>
      <vt:lpstr>Introduction</vt:lpstr>
      <vt:lpstr>PowerPoint Presentation</vt:lpstr>
      <vt:lpstr>Introduction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Makoy</cp:lastModifiedBy>
  <cp:revision>231</cp:revision>
  <dcterms:created xsi:type="dcterms:W3CDTF">2013-08-21T19:17:07Z</dcterms:created>
  <dcterms:modified xsi:type="dcterms:W3CDTF">2016-01-19T00:06:19Z</dcterms:modified>
</cp:coreProperties>
</file>