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4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18" r:id="rId64"/>
    <p:sldId id="321" r:id="rId65"/>
    <p:sldId id="322" r:id="rId66"/>
    <p:sldId id="323" r:id="rId67"/>
    <p:sldId id="325" r:id="rId68"/>
    <p:sldId id="326" r:id="rId69"/>
    <p:sldId id="327" r:id="rId70"/>
    <p:sldId id="27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92FA2C-A83B-4319-B82F-7BB4876FF954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516B34-C964-4157-9E65-3893F2944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up.asp" TargetMode="External"/><Relationship Id="rId3" Type="http://schemas.openxmlformats.org/officeDocument/2006/relationships/hyperlink" Target="http://www.w3schools.com/tags/tag_em.asp" TargetMode="External"/><Relationship Id="rId7" Type="http://schemas.openxmlformats.org/officeDocument/2006/relationships/hyperlink" Target="http://www.w3schools.com/tags/tag_sub.asp" TargetMode="External"/><Relationship Id="rId2" Type="http://schemas.openxmlformats.org/officeDocument/2006/relationships/hyperlink" Target="http://www.w3schools.com/tags/tag_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strong.asp" TargetMode="External"/><Relationship Id="rId11" Type="http://schemas.openxmlformats.org/officeDocument/2006/relationships/hyperlink" Target="http://www.w3schools.com/tags/tag_mark.asp" TargetMode="External"/><Relationship Id="rId5" Type="http://schemas.openxmlformats.org/officeDocument/2006/relationships/hyperlink" Target="http://www.w3schools.com/tags/tag_small.asp" TargetMode="External"/><Relationship Id="rId10" Type="http://schemas.openxmlformats.org/officeDocument/2006/relationships/hyperlink" Target="http://www.w3schools.com/tags/tag_del.asp" TargetMode="External"/><Relationship Id="rId4" Type="http://schemas.openxmlformats.org/officeDocument/2006/relationships/hyperlink" Target="http://www.w3schools.com/tags/tag_i.asp" TargetMode="External"/><Relationship Id="rId9" Type="http://schemas.openxmlformats.org/officeDocument/2006/relationships/hyperlink" Target="http://www.w3schools.com/tags/tag_ins.as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i.com.ph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81200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3" b="24267"/>
          <a:stretch/>
        </p:blipFill>
        <p:spPr>
          <a:xfrm>
            <a:off x="152400" y="76200"/>
            <a:ext cx="22860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HTML </a:t>
            </a:r>
            <a:r>
              <a:rPr lang="en-PH" dirty="0"/>
              <a:t>headings are defined with the </a:t>
            </a:r>
            <a:r>
              <a:rPr lang="en-PH" b="1" dirty="0"/>
              <a:t>&lt;h1&gt;</a:t>
            </a:r>
            <a:r>
              <a:rPr lang="en-PH" dirty="0"/>
              <a:t> to </a:t>
            </a:r>
            <a:r>
              <a:rPr lang="en-PH" b="1" dirty="0"/>
              <a:t>&lt;h6&gt;</a:t>
            </a:r>
            <a:r>
              <a:rPr lang="en-PH" dirty="0"/>
              <a:t> tags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&lt;h1&gt;This is a heading&lt;/h1&gt;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&lt;h2&gt;This is a heading&lt;/h2&gt;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&lt;h3&gt;This is a heading&lt;/h3&gt;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HTML </a:t>
            </a:r>
            <a:r>
              <a:rPr lang="en-PH" dirty="0" smtClean="0"/>
              <a:t>Headings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05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HTML </a:t>
            </a:r>
            <a:r>
              <a:rPr lang="en-PH" dirty="0"/>
              <a:t>paragraphs are defined with the </a:t>
            </a:r>
            <a:r>
              <a:rPr lang="en-PH" b="1" dirty="0"/>
              <a:t>&lt;p&gt;</a:t>
            </a:r>
            <a:r>
              <a:rPr lang="en-PH" dirty="0"/>
              <a:t> tag: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&lt;p&gt;This is a paragraph.&lt;/p&gt;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&lt;p&gt;This is another paragraph.&lt;/p&gt;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HTML </a:t>
            </a:r>
            <a:r>
              <a:rPr lang="en-PH" dirty="0" smtClean="0"/>
              <a:t>Paragraphs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820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HTML links are defined with the </a:t>
            </a:r>
            <a:r>
              <a:rPr lang="en-PH" b="1" dirty="0"/>
              <a:t>&lt;a&gt;</a:t>
            </a:r>
            <a:r>
              <a:rPr lang="en-PH" dirty="0"/>
              <a:t> tag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&lt;a </a:t>
            </a:r>
            <a:r>
              <a:rPr lang="en-PH" dirty="0" err="1">
                <a:solidFill>
                  <a:srgbClr val="0070C0"/>
                </a:solidFill>
              </a:rPr>
              <a:t>href</a:t>
            </a:r>
            <a:r>
              <a:rPr lang="en-PH" dirty="0">
                <a:solidFill>
                  <a:srgbClr val="0070C0"/>
                </a:solidFill>
              </a:rPr>
              <a:t>="http://</a:t>
            </a:r>
            <a:r>
              <a:rPr lang="en-PH" dirty="0" smtClean="0">
                <a:solidFill>
                  <a:srgbClr val="0070C0"/>
                </a:solidFill>
              </a:rPr>
              <a:t>www.google.com</a:t>
            </a:r>
            <a:r>
              <a:rPr lang="en-PH" dirty="0">
                <a:solidFill>
                  <a:srgbClr val="0070C0"/>
                </a:solidFill>
              </a:rPr>
              <a:t>"&gt;This is a link&lt;/a&gt;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</a:t>
            </a:r>
            <a:r>
              <a:rPr lang="en-PH" b="0" dirty="0" smtClean="0">
                <a:effectLst/>
              </a:rPr>
              <a:t>Links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27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HTML images are defined with the </a:t>
            </a:r>
            <a:r>
              <a:rPr lang="en-PH" b="1" dirty="0"/>
              <a:t>&lt;</a:t>
            </a:r>
            <a:r>
              <a:rPr lang="en-PH" b="1" dirty="0" err="1"/>
              <a:t>img</a:t>
            </a:r>
            <a:r>
              <a:rPr lang="en-PH" b="1" dirty="0"/>
              <a:t>&gt;</a:t>
            </a:r>
            <a:r>
              <a:rPr lang="en-PH" dirty="0"/>
              <a:t> tag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The source file (</a:t>
            </a:r>
            <a:r>
              <a:rPr lang="en-PH" b="1" dirty="0" err="1"/>
              <a:t>src</a:t>
            </a:r>
            <a:r>
              <a:rPr lang="en-PH" dirty="0"/>
              <a:t>), alternative text (</a:t>
            </a:r>
            <a:r>
              <a:rPr lang="en-PH" b="1" dirty="0"/>
              <a:t>alt</a:t>
            </a:r>
            <a:r>
              <a:rPr lang="en-PH" dirty="0"/>
              <a:t>), and size (</a:t>
            </a:r>
            <a:r>
              <a:rPr lang="en-PH" b="1" dirty="0"/>
              <a:t>width</a:t>
            </a:r>
            <a:r>
              <a:rPr lang="en-PH" dirty="0"/>
              <a:t> and </a:t>
            </a:r>
            <a:r>
              <a:rPr lang="en-PH" b="1" dirty="0"/>
              <a:t>height</a:t>
            </a:r>
            <a:r>
              <a:rPr lang="en-PH" dirty="0"/>
              <a:t>) are provided as </a:t>
            </a:r>
            <a:r>
              <a:rPr lang="en-PH" b="1" dirty="0"/>
              <a:t>attributes</a:t>
            </a:r>
            <a:r>
              <a:rPr lang="en-PH" dirty="0"/>
              <a:t>: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img</a:t>
            </a:r>
            <a:r>
              <a:rPr lang="en-PH" dirty="0">
                <a:solidFill>
                  <a:srgbClr val="0070C0"/>
                </a:solidFill>
              </a:rPr>
              <a:t> </a:t>
            </a:r>
            <a:r>
              <a:rPr lang="en-PH" dirty="0" err="1">
                <a:solidFill>
                  <a:srgbClr val="0070C0"/>
                </a:solidFill>
              </a:rPr>
              <a:t>src</a:t>
            </a:r>
            <a:r>
              <a:rPr lang="en-PH" dirty="0" smtClean="0">
                <a:solidFill>
                  <a:srgbClr val="0070C0"/>
                </a:solidFill>
              </a:rPr>
              <a:t>=“myphoto.jpg</a:t>
            </a:r>
            <a:r>
              <a:rPr lang="en-PH" dirty="0">
                <a:solidFill>
                  <a:srgbClr val="0070C0"/>
                </a:solidFill>
              </a:rPr>
              <a:t>" alt</a:t>
            </a:r>
            <a:r>
              <a:rPr lang="en-PH" dirty="0" smtClean="0">
                <a:solidFill>
                  <a:srgbClr val="0070C0"/>
                </a:solidFill>
              </a:rPr>
              <a:t>=“Google.com“</a:t>
            </a:r>
            <a:endParaRPr lang="en-PH" dirty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width</a:t>
            </a:r>
            <a:r>
              <a:rPr lang="en-PH" dirty="0">
                <a:solidFill>
                  <a:srgbClr val="0070C0"/>
                </a:solidFill>
              </a:rPr>
              <a:t>="104" height="142"&gt;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</a:t>
            </a:r>
            <a:r>
              <a:rPr lang="en-PH" b="0" dirty="0" smtClean="0">
                <a:effectLst/>
              </a:rPr>
              <a:t>Images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043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Autofit/>
          </a:bodyPr>
          <a:lstStyle/>
          <a:p>
            <a:r>
              <a:rPr lang="en-PH" sz="8800" dirty="0" smtClean="0">
                <a:latin typeface="Calibri" pitchFamily="34" charset="0"/>
              </a:rPr>
              <a:t>HTML</a:t>
            </a:r>
            <a:br>
              <a:rPr lang="en-PH" sz="8800" dirty="0" smtClean="0">
                <a:latin typeface="Calibri" pitchFamily="34" charset="0"/>
              </a:rPr>
            </a:br>
            <a:r>
              <a:rPr lang="en-PH" sz="8800" dirty="0" smtClean="0">
                <a:latin typeface="Calibri" pitchFamily="34" charset="0"/>
              </a:rPr>
              <a:t>Elements</a:t>
            </a:r>
            <a:endParaRPr lang="en-PH" sz="8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HTML </a:t>
            </a:r>
            <a:r>
              <a:rPr lang="en-PH" dirty="0"/>
              <a:t>elements are written with a </a:t>
            </a:r>
            <a:r>
              <a:rPr lang="en-PH" b="1" dirty="0"/>
              <a:t>start</a:t>
            </a:r>
            <a:r>
              <a:rPr lang="en-PH" dirty="0"/>
              <a:t> tag, with an </a:t>
            </a:r>
            <a:r>
              <a:rPr lang="en-PH" b="1" dirty="0"/>
              <a:t>end</a:t>
            </a:r>
            <a:r>
              <a:rPr lang="en-PH" dirty="0"/>
              <a:t> tag, with the </a:t>
            </a:r>
            <a:r>
              <a:rPr lang="en-PH" b="1" dirty="0"/>
              <a:t>content</a:t>
            </a:r>
            <a:r>
              <a:rPr lang="en-PH" dirty="0"/>
              <a:t> in between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i="1" dirty="0">
                <a:solidFill>
                  <a:srgbClr val="0070C0"/>
                </a:solidFill>
              </a:rPr>
              <a:t>&lt;</a:t>
            </a:r>
            <a:r>
              <a:rPr lang="en-PH" i="1" dirty="0" err="1">
                <a:solidFill>
                  <a:srgbClr val="0070C0"/>
                </a:solidFill>
              </a:rPr>
              <a:t>tagname</a:t>
            </a:r>
            <a:r>
              <a:rPr lang="en-PH" i="1" dirty="0">
                <a:solidFill>
                  <a:srgbClr val="0070C0"/>
                </a:solidFill>
              </a:rPr>
              <a:t>&gt;content&lt;/</a:t>
            </a:r>
            <a:r>
              <a:rPr lang="en-PH" i="1" dirty="0" err="1">
                <a:solidFill>
                  <a:srgbClr val="0070C0"/>
                </a:solidFill>
              </a:rPr>
              <a:t>tagname</a:t>
            </a:r>
            <a:r>
              <a:rPr lang="en-PH" i="1" dirty="0" smtClean="0">
                <a:solidFill>
                  <a:srgbClr val="0070C0"/>
                </a:solidFill>
              </a:rPr>
              <a:t>&gt;</a:t>
            </a:r>
          </a:p>
          <a:p>
            <a:endParaRPr lang="en-PH" dirty="0">
              <a:solidFill>
                <a:srgbClr val="0070C0"/>
              </a:solidFill>
            </a:endParaRPr>
          </a:p>
          <a:p>
            <a:r>
              <a:rPr lang="en-PH" dirty="0"/>
              <a:t>The HTML </a:t>
            </a:r>
            <a:r>
              <a:rPr lang="en-PH" b="1" dirty="0"/>
              <a:t>element</a:t>
            </a:r>
            <a:r>
              <a:rPr lang="en-PH" dirty="0"/>
              <a:t> is everything from the start tag to the end tag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&lt;p&gt;My first HTML paragraph.&lt;/p&gt;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</a:t>
            </a:r>
            <a:r>
              <a:rPr lang="en-PH" b="0" dirty="0" smtClean="0">
                <a:effectLst/>
              </a:rPr>
              <a:t>Elements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311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229600" cy="1143000"/>
          </a:xfrm>
        </p:spPr>
        <p:txBody>
          <a:bodyPr>
            <a:noAutofit/>
          </a:bodyPr>
          <a:lstStyle/>
          <a:p>
            <a:r>
              <a:rPr lang="en-PH" sz="8800" dirty="0" smtClean="0">
                <a:latin typeface="Calibri" pitchFamily="34" charset="0"/>
              </a:rPr>
              <a:t>HTML</a:t>
            </a:r>
            <a:br>
              <a:rPr lang="en-PH" sz="8800" dirty="0" smtClean="0">
                <a:latin typeface="Calibri" pitchFamily="34" charset="0"/>
              </a:rPr>
            </a:br>
            <a:r>
              <a:rPr lang="en-PH" sz="8800" dirty="0" smtClean="0">
                <a:latin typeface="Calibri" pitchFamily="34" charset="0"/>
              </a:rPr>
              <a:t>Attributes</a:t>
            </a:r>
            <a:endParaRPr lang="en-PH" sz="8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HTML </a:t>
            </a:r>
            <a:r>
              <a:rPr lang="en-PH" dirty="0"/>
              <a:t>elements can have </a:t>
            </a:r>
            <a:r>
              <a:rPr lang="en-PH" b="1" dirty="0" smtClean="0"/>
              <a:t>attributes</a:t>
            </a:r>
          </a:p>
          <a:p>
            <a:endParaRPr lang="en-PH" dirty="0"/>
          </a:p>
          <a:p>
            <a:r>
              <a:rPr lang="en-PH" dirty="0"/>
              <a:t>Attributes provide </a:t>
            </a:r>
            <a:r>
              <a:rPr lang="en-PH" b="1" dirty="0"/>
              <a:t>additional information</a:t>
            </a:r>
            <a:r>
              <a:rPr lang="en-PH" dirty="0"/>
              <a:t> about an </a:t>
            </a:r>
            <a:r>
              <a:rPr lang="en-PH" dirty="0" smtClean="0"/>
              <a:t>element</a:t>
            </a:r>
          </a:p>
          <a:p>
            <a:endParaRPr lang="en-PH" dirty="0"/>
          </a:p>
          <a:p>
            <a:r>
              <a:rPr lang="en-PH" dirty="0"/>
              <a:t>Attributes are always specified in </a:t>
            </a:r>
            <a:r>
              <a:rPr lang="en-PH" b="1" dirty="0"/>
              <a:t>the start tag</a:t>
            </a:r>
            <a:endParaRPr lang="en-PH" dirty="0"/>
          </a:p>
          <a:p>
            <a:endParaRPr lang="en-PH" dirty="0" smtClean="0"/>
          </a:p>
          <a:p>
            <a:r>
              <a:rPr lang="en-PH" dirty="0" smtClean="0"/>
              <a:t>Attributes </a:t>
            </a:r>
            <a:r>
              <a:rPr lang="en-PH" dirty="0"/>
              <a:t>come in name/value pairs like:</a:t>
            </a:r>
            <a:r>
              <a:rPr lang="en-PH" dirty="0">
                <a:solidFill>
                  <a:srgbClr val="0070C0"/>
                </a:solidFill>
              </a:rPr>
              <a:t> </a:t>
            </a:r>
            <a:r>
              <a:rPr lang="en-PH" b="1" i="1" dirty="0">
                <a:solidFill>
                  <a:srgbClr val="0070C0"/>
                </a:solidFill>
              </a:rPr>
              <a:t>name="value</a:t>
            </a:r>
            <a:r>
              <a:rPr lang="en-PH" b="1" i="1" dirty="0" smtClean="0">
                <a:solidFill>
                  <a:srgbClr val="0070C0"/>
                </a:solidFill>
              </a:rPr>
              <a:t>"</a:t>
            </a:r>
            <a:r>
              <a:rPr lang="en-PH" i="1" dirty="0"/>
              <a:t/>
            </a:r>
            <a:br>
              <a:rPr lang="en-PH" i="1" dirty="0"/>
            </a:br>
            <a:endParaRPr lang="en-PH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HTML </a:t>
            </a:r>
            <a:r>
              <a:rPr lang="en-PH" dirty="0" smtClean="0"/>
              <a:t>Attributes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2640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HTML paragraphs are defined with the </a:t>
            </a:r>
            <a:r>
              <a:rPr lang="en-PH" b="1" dirty="0">
                <a:solidFill>
                  <a:srgbClr val="0070C0"/>
                </a:solidFill>
              </a:rPr>
              <a:t>&lt;p&gt;</a:t>
            </a:r>
            <a:r>
              <a:rPr lang="en-PH" dirty="0">
                <a:solidFill>
                  <a:srgbClr val="0070C0"/>
                </a:solidFill>
              </a:rPr>
              <a:t> </a:t>
            </a:r>
            <a:r>
              <a:rPr lang="en-PH" dirty="0"/>
              <a:t>tag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In this example, the </a:t>
            </a:r>
            <a:r>
              <a:rPr lang="en-PH" b="1" dirty="0">
                <a:solidFill>
                  <a:srgbClr val="0070C0"/>
                </a:solidFill>
              </a:rPr>
              <a:t>&lt;p&gt;</a:t>
            </a:r>
            <a:r>
              <a:rPr lang="en-PH" dirty="0"/>
              <a:t> element has a </a:t>
            </a:r>
            <a:r>
              <a:rPr lang="en-PH" b="1" dirty="0">
                <a:solidFill>
                  <a:srgbClr val="0070C0"/>
                </a:solidFill>
              </a:rPr>
              <a:t>title</a:t>
            </a:r>
            <a:r>
              <a:rPr lang="en-PH" dirty="0"/>
              <a:t> attribute. The value of the attribute is "</a:t>
            </a:r>
            <a:r>
              <a:rPr lang="en-PH" b="1" dirty="0"/>
              <a:t>About </a:t>
            </a:r>
            <a:r>
              <a:rPr lang="en-PH" b="1" dirty="0" smtClean="0"/>
              <a:t>CPI</a:t>
            </a:r>
            <a:r>
              <a:rPr lang="en-PH" dirty="0" smtClean="0"/>
              <a:t>":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&lt;p title="About </a:t>
            </a:r>
            <a:r>
              <a:rPr lang="en-PH" dirty="0" smtClean="0">
                <a:solidFill>
                  <a:srgbClr val="0070C0"/>
                </a:solidFill>
              </a:rPr>
              <a:t>CPI"&gt;</a:t>
            </a: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/>
              <a:t>Computer Professionals Inc. (CPI) is a Filipino-owned IT company with a successful history of delivering high-quality software services and solutions to a long list of satisfied customers</a:t>
            </a:r>
            <a:r>
              <a:rPr lang="en-PH" dirty="0" smtClean="0"/>
              <a:t>.</a:t>
            </a: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&lt;/p&gt;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The title </a:t>
            </a:r>
            <a:r>
              <a:rPr lang="en-PH" b="0" dirty="0" smtClean="0">
                <a:effectLst/>
              </a:rPr>
              <a:t>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7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HTML </a:t>
            </a:r>
            <a:r>
              <a:rPr lang="en-PH" dirty="0"/>
              <a:t>links are defined with the </a:t>
            </a:r>
            <a:r>
              <a:rPr lang="en-PH" b="1" dirty="0"/>
              <a:t>&lt;a&gt;</a:t>
            </a:r>
            <a:r>
              <a:rPr lang="en-PH" dirty="0"/>
              <a:t> tag. The link address is specified in the </a:t>
            </a:r>
            <a:r>
              <a:rPr lang="en-PH" b="1" dirty="0" err="1"/>
              <a:t>href</a:t>
            </a:r>
            <a:r>
              <a:rPr lang="en-PH" dirty="0"/>
              <a:t> attribute:</a:t>
            </a:r>
          </a:p>
          <a:p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>
                <a:solidFill>
                  <a:srgbClr val="0070C0"/>
                </a:solidFill>
              </a:rPr>
              <a:t>&lt;a </a:t>
            </a:r>
            <a:r>
              <a:rPr lang="en-PH" dirty="0" err="1">
                <a:solidFill>
                  <a:srgbClr val="0070C0"/>
                </a:solidFill>
              </a:rPr>
              <a:t>href</a:t>
            </a:r>
            <a:r>
              <a:rPr lang="en-PH" dirty="0">
                <a:solidFill>
                  <a:srgbClr val="0070C0"/>
                </a:solidFill>
              </a:rPr>
              <a:t>="http://</a:t>
            </a:r>
            <a:r>
              <a:rPr lang="en-PH" dirty="0" smtClean="0">
                <a:solidFill>
                  <a:srgbClr val="0070C0"/>
                </a:solidFill>
              </a:rPr>
              <a:t>www.cpi.com.ph"&gt;</a:t>
            </a:r>
            <a:r>
              <a:rPr lang="en-PH" dirty="0"/>
              <a:t>This is a link</a:t>
            </a:r>
            <a:r>
              <a:rPr lang="en-PH" dirty="0">
                <a:solidFill>
                  <a:srgbClr val="0070C0"/>
                </a:solidFill>
              </a:rPr>
              <a:t>&lt;/a&gt;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The </a:t>
            </a:r>
            <a:r>
              <a:rPr lang="en-PH" dirty="0" err="1"/>
              <a:t>href</a:t>
            </a:r>
            <a:r>
              <a:rPr lang="en-PH" dirty="0"/>
              <a:t> </a:t>
            </a:r>
            <a:r>
              <a:rPr lang="en-PH" dirty="0" smtClean="0"/>
              <a:t>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1227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  <a:p>
            <a:r>
              <a:rPr lang="en-US" dirty="0"/>
              <a:t>HTML is a </a:t>
            </a:r>
            <a:r>
              <a:rPr lang="en-US" b="1" dirty="0"/>
              <a:t>markup</a:t>
            </a:r>
            <a:r>
              <a:rPr lang="en-US" dirty="0"/>
              <a:t> language for </a:t>
            </a:r>
            <a:r>
              <a:rPr lang="en-US" b="1" dirty="0"/>
              <a:t>describing</a:t>
            </a:r>
            <a:r>
              <a:rPr lang="en-US" dirty="0"/>
              <a:t> web documents (web pages).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A markup language is a set of </a:t>
            </a:r>
            <a:r>
              <a:rPr lang="en-US" b="1" dirty="0"/>
              <a:t>markup tags</a:t>
            </a:r>
            <a:endParaRPr lang="en-US" dirty="0"/>
          </a:p>
          <a:p>
            <a:r>
              <a:rPr lang="en-US" dirty="0"/>
              <a:t>HTML documents are described by </a:t>
            </a:r>
            <a:r>
              <a:rPr lang="en-US" b="1" dirty="0"/>
              <a:t>HTML tags</a:t>
            </a:r>
            <a:endParaRPr lang="en-US" dirty="0"/>
          </a:p>
          <a:p>
            <a:r>
              <a:rPr lang="en-US" dirty="0"/>
              <a:t>Each HTML tag </a:t>
            </a:r>
            <a:r>
              <a:rPr lang="en-US" b="1" dirty="0"/>
              <a:t>describes</a:t>
            </a:r>
            <a:r>
              <a:rPr lang="en-US" dirty="0"/>
              <a:t> different document content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What is HTML?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HTML </a:t>
            </a:r>
            <a:r>
              <a:rPr lang="en-PH" dirty="0"/>
              <a:t>images are defined with the </a:t>
            </a:r>
            <a:r>
              <a:rPr lang="en-PH" b="1" dirty="0"/>
              <a:t>&lt;</a:t>
            </a:r>
            <a:r>
              <a:rPr lang="en-PH" b="1" dirty="0" err="1"/>
              <a:t>img</a:t>
            </a:r>
            <a:r>
              <a:rPr lang="en-PH" b="1" dirty="0"/>
              <a:t>&gt;</a:t>
            </a:r>
            <a:r>
              <a:rPr lang="en-PH" dirty="0"/>
              <a:t> tag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The filename of the source (</a:t>
            </a:r>
            <a:r>
              <a:rPr lang="en-PH" b="1" dirty="0" err="1"/>
              <a:t>src</a:t>
            </a:r>
            <a:r>
              <a:rPr lang="en-PH" dirty="0"/>
              <a:t>), and the size of the image (</a:t>
            </a:r>
            <a:r>
              <a:rPr lang="en-PH" b="1" dirty="0"/>
              <a:t>width</a:t>
            </a:r>
            <a:r>
              <a:rPr lang="en-PH" dirty="0"/>
              <a:t> and </a:t>
            </a:r>
            <a:r>
              <a:rPr lang="en-PH" b="1" dirty="0"/>
              <a:t>height</a:t>
            </a:r>
            <a:r>
              <a:rPr lang="en-PH" dirty="0"/>
              <a:t>) are all provided as </a:t>
            </a:r>
            <a:r>
              <a:rPr lang="en-PH" b="1" dirty="0"/>
              <a:t>attributes</a:t>
            </a:r>
            <a:r>
              <a:rPr lang="en-PH" dirty="0"/>
              <a:t>: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img</a:t>
            </a:r>
            <a:r>
              <a:rPr lang="en-PH" dirty="0">
                <a:solidFill>
                  <a:srgbClr val="0070C0"/>
                </a:solidFill>
              </a:rPr>
              <a:t> </a:t>
            </a:r>
            <a:r>
              <a:rPr lang="en-PH" dirty="0" err="1">
                <a:solidFill>
                  <a:srgbClr val="0070C0"/>
                </a:solidFill>
              </a:rPr>
              <a:t>src</a:t>
            </a:r>
            <a:r>
              <a:rPr lang="en-PH" dirty="0" smtClean="0">
                <a:solidFill>
                  <a:srgbClr val="0070C0"/>
                </a:solidFill>
              </a:rPr>
              <a:t>=“cpi-logo.png“</a:t>
            </a:r>
            <a:endParaRPr lang="en-PH" dirty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width</a:t>
            </a:r>
            <a:r>
              <a:rPr lang="en-PH" dirty="0">
                <a:solidFill>
                  <a:srgbClr val="0070C0"/>
                </a:solidFill>
              </a:rPr>
              <a:t>="104" height="142"&gt;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Size </a:t>
            </a:r>
            <a:r>
              <a:rPr lang="en-PH" dirty="0" smtClean="0"/>
              <a:t>Attributes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66579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Headings are defined with the &lt;h1&gt; to &lt;h6&gt; tags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&lt;h1&gt; defines the most important heading. &lt;h6&gt; defines the least important heading.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&lt;h1&gt;This is a heading&lt;/h1&gt;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&lt;h2&gt;This is a heading&lt;/h2&gt;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&lt;h3&gt;This is a heading&lt;/h3&gt;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</a:t>
            </a:r>
            <a:r>
              <a:rPr lang="en-PH" b="0" dirty="0" smtClean="0">
                <a:effectLst/>
              </a:rPr>
              <a:t>Headings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076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PH" dirty="0"/>
              <a:t>Use HTML headings for headings only. Don't use headings to make text </a:t>
            </a:r>
            <a:r>
              <a:rPr lang="en-PH" b="1" dirty="0"/>
              <a:t>BIG</a:t>
            </a:r>
            <a:r>
              <a:rPr lang="en-PH" dirty="0"/>
              <a:t> or </a:t>
            </a:r>
            <a:r>
              <a:rPr lang="en-PH" b="1" dirty="0"/>
              <a:t>bold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Users skim your pages by its headings. It is important to use headings to show the document structure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h1 headings should be main headings, followed by h2 headings, then the less important h3, and so on.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0" dirty="0">
                <a:effectLst/>
              </a:rPr>
              <a:t>HTML Headings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552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The </a:t>
            </a:r>
            <a:r>
              <a:rPr lang="en-PH" b="1" dirty="0">
                <a:solidFill>
                  <a:srgbClr val="0070C0"/>
                </a:solidFill>
              </a:rPr>
              <a:t>&lt;</a:t>
            </a:r>
            <a:r>
              <a:rPr lang="en-PH" b="1" dirty="0" err="1">
                <a:solidFill>
                  <a:srgbClr val="0070C0"/>
                </a:solidFill>
              </a:rPr>
              <a:t>hr</a:t>
            </a:r>
            <a:r>
              <a:rPr lang="en-PH" b="1" dirty="0">
                <a:solidFill>
                  <a:srgbClr val="0070C0"/>
                </a:solidFill>
              </a:rPr>
              <a:t>&gt;</a:t>
            </a:r>
            <a:r>
              <a:rPr lang="en-PH" dirty="0"/>
              <a:t> tag creates a horizontal line in an HTML page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The </a:t>
            </a:r>
            <a:r>
              <a:rPr lang="en-PH" dirty="0" err="1"/>
              <a:t>hr</a:t>
            </a:r>
            <a:r>
              <a:rPr lang="en-PH" dirty="0"/>
              <a:t> element can be used to separate content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&lt;p&gt;This is a paragraph.&lt;/p&gt;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hr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&lt;p&gt;This is a paragraph.&lt;/p&gt;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hr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&lt;p&gt;This is a paragraph.&lt;/p&gt;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Horizontal </a:t>
            </a:r>
            <a:r>
              <a:rPr lang="en-PH" b="0" dirty="0" smtClean="0">
                <a:effectLst/>
              </a:rPr>
              <a:t>Rules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916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HTML </a:t>
            </a:r>
            <a:r>
              <a:rPr lang="en-PH" b="1" dirty="0"/>
              <a:t>&lt;p&gt;</a:t>
            </a:r>
            <a:r>
              <a:rPr lang="en-PH" dirty="0"/>
              <a:t> element defines a </a:t>
            </a:r>
            <a:r>
              <a:rPr lang="en-PH" b="1" dirty="0"/>
              <a:t>paragraph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&lt;p&gt;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This paragraph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contains a lot of lines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in the source code,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but the browser 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ignores it.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</a:t>
            </a:r>
            <a:r>
              <a:rPr lang="en-PH" b="0" dirty="0" smtClean="0">
                <a:effectLst/>
              </a:rPr>
              <a:t>Paragraphs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50780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fontScale="92500" lnSpcReduction="10000"/>
          </a:bodyPr>
          <a:lstStyle/>
          <a:p>
            <a:r>
              <a:rPr lang="en-PH" dirty="0" smtClean="0"/>
              <a:t>The </a:t>
            </a:r>
            <a:r>
              <a:rPr lang="en-PH" dirty="0"/>
              <a:t>text </a:t>
            </a:r>
            <a:r>
              <a:rPr lang="en-PH" dirty="0" smtClean="0"/>
              <a:t>in a </a:t>
            </a:r>
            <a:r>
              <a:rPr lang="en-PH" dirty="0"/>
              <a:t>&lt;pre&gt; element is displayed in a fixed-width </a:t>
            </a:r>
            <a:r>
              <a:rPr lang="en-PH" dirty="0" smtClean="0"/>
              <a:t>font and preserves </a:t>
            </a:r>
            <a:r>
              <a:rPr lang="en-PH" dirty="0"/>
              <a:t>both spaces and line breaks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/>
              <a:t>&lt;pre&gt;</a:t>
            </a:r>
            <a:br>
              <a:rPr lang="en-PH" dirty="0"/>
            </a:br>
            <a:r>
              <a:rPr lang="en-PH" dirty="0"/>
              <a:t>  My Bonnie lies over the ocean.</a:t>
            </a:r>
            <a:br>
              <a:rPr lang="en-PH" dirty="0"/>
            </a:br>
            <a:r>
              <a:rPr lang="en-PH" dirty="0"/>
              <a:t/>
            </a:r>
            <a:br>
              <a:rPr lang="en-PH" dirty="0"/>
            </a:br>
            <a:r>
              <a:rPr lang="en-PH" dirty="0"/>
              <a:t>  My Bonnie lies over the sea.</a:t>
            </a:r>
            <a:br>
              <a:rPr lang="en-PH" dirty="0"/>
            </a:br>
            <a:r>
              <a:rPr lang="en-PH" dirty="0"/>
              <a:t/>
            </a:r>
            <a:br>
              <a:rPr lang="en-PH" dirty="0"/>
            </a:br>
            <a:r>
              <a:rPr lang="en-PH" dirty="0"/>
              <a:t>  My Bonnie lies over the ocean.</a:t>
            </a:r>
            <a:br>
              <a:rPr lang="en-PH" dirty="0"/>
            </a:br>
            <a:r>
              <a:rPr lang="en-PH" dirty="0"/>
              <a:t/>
            </a:r>
            <a:br>
              <a:rPr lang="en-PH" dirty="0"/>
            </a:br>
            <a:r>
              <a:rPr lang="en-PH" dirty="0"/>
              <a:t>  Oh, bring back my Bonnie to me.</a:t>
            </a:r>
            <a:br>
              <a:rPr lang="en-PH" dirty="0"/>
            </a:br>
            <a:r>
              <a:rPr lang="en-PH" dirty="0"/>
              <a:t>&lt;/pre&gt;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Preformatted Text </a:t>
            </a:r>
            <a:r>
              <a:rPr lang="en-PH" dirty="0" smtClean="0">
                <a:effectLst/>
              </a:rPr>
              <a:t>&lt;</a:t>
            </a:r>
            <a:r>
              <a:rPr lang="en-PH" dirty="0">
                <a:effectLst/>
              </a:rPr>
              <a:t>pre&gt; </a:t>
            </a:r>
            <a:r>
              <a:rPr lang="en-PH" dirty="0" smtClean="0">
                <a:effectLst/>
              </a:rPr>
              <a:t>Element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5976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Setting the style of an HTML element, can be done with the </a:t>
            </a:r>
            <a:r>
              <a:rPr lang="en-PH" b="1" dirty="0"/>
              <a:t>style attribute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The HTML style attribute has the following </a:t>
            </a:r>
            <a:r>
              <a:rPr lang="en-PH" b="1" dirty="0"/>
              <a:t>syntax</a:t>
            </a:r>
            <a:r>
              <a:rPr lang="en-PH" dirty="0"/>
              <a:t>: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style="</a:t>
            </a:r>
            <a:r>
              <a:rPr lang="en-PH" i="1" dirty="0" err="1">
                <a:solidFill>
                  <a:srgbClr val="0070C0"/>
                </a:solidFill>
              </a:rPr>
              <a:t>property</a:t>
            </a:r>
            <a:r>
              <a:rPr lang="en-PH" dirty="0" err="1">
                <a:solidFill>
                  <a:srgbClr val="0070C0"/>
                </a:solidFill>
              </a:rPr>
              <a:t>:</a:t>
            </a:r>
            <a:r>
              <a:rPr lang="en-PH" i="1" dirty="0" err="1">
                <a:solidFill>
                  <a:srgbClr val="0070C0"/>
                </a:solidFill>
              </a:rPr>
              <a:t>value</a:t>
            </a:r>
            <a:r>
              <a:rPr lang="en-PH" i="1" dirty="0">
                <a:solidFill>
                  <a:srgbClr val="0070C0"/>
                </a:solidFill>
              </a:rPr>
              <a:t>;</a:t>
            </a:r>
            <a:r>
              <a:rPr lang="en-PH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The HTML Style Attribute</a:t>
            </a:r>
          </a:p>
        </p:txBody>
      </p:sp>
    </p:spTree>
    <p:extLst>
      <p:ext uri="{BB962C8B-B14F-4D97-AF65-F5344CB8AC3E}">
        <p14:creationId xmlns:p14="http://schemas.microsoft.com/office/powerpoint/2010/main" val="254573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The </a:t>
            </a:r>
            <a:r>
              <a:rPr lang="en-PH" b="1" dirty="0"/>
              <a:t>background-</a:t>
            </a:r>
            <a:r>
              <a:rPr lang="en-PH" b="1" dirty="0" err="1"/>
              <a:t>color</a:t>
            </a:r>
            <a:r>
              <a:rPr lang="en-PH" dirty="0"/>
              <a:t> property defines the background </a:t>
            </a:r>
            <a:r>
              <a:rPr lang="en-PH" dirty="0" err="1"/>
              <a:t>color</a:t>
            </a:r>
            <a:r>
              <a:rPr lang="en-PH" dirty="0"/>
              <a:t> for an HTML element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/>
              <a:t>This example sets the background for a page to </a:t>
            </a:r>
            <a:r>
              <a:rPr lang="en-PH" dirty="0" err="1"/>
              <a:t>lightgrey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&lt;body style="</a:t>
            </a:r>
            <a:r>
              <a:rPr lang="en-PH" dirty="0" err="1">
                <a:solidFill>
                  <a:srgbClr val="0070C0"/>
                </a:solidFill>
              </a:rPr>
              <a:t>background-color:lightgrey</a:t>
            </a:r>
            <a:r>
              <a:rPr lang="en-PH" dirty="0" smtClean="0">
                <a:solidFill>
                  <a:srgbClr val="0070C0"/>
                </a:solidFill>
              </a:rPr>
              <a:t>;"&gt;</a:t>
            </a: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&lt;/body&gt;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Background </a:t>
            </a:r>
            <a:r>
              <a:rPr lang="en-PH" b="0" dirty="0" err="1" smtClean="0">
                <a:effectLst/>
              </a:rPr>
              <a:t>Color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62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 </a:t>
            </a:r>
            <a:r>
              <a:rPr lang="en-PH" b="1" dirty="0" err="1"/>
              <a:t>color</a:t>
            </a:r>
            <a:r>
              <a:rPr lang="en-PH" dirty="0"/>
              <a:t> property defines the text </a:t>
            </a:r>
            <a:r>
              <a:rPr lang="en-PH" dirty="0" err="1"/>
              <a:t>color</a:t>
            </a:r>
            <a:r>
              <a:rPr lang="en-PH" dirty="0"/>
              <a:t> for an HTML element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&lt;h1 style="</a:t>
            </a:r>
            <a:r>
              <a:rPr lang="en-PH" dirty="0" err="1">
                <a:solidFill>
                  <a:srgbClr val="0070C0"/>
                </a:solidFill>
              </a:rPr>
              <a:t>color:</a:t>
            </a:r>
            <a:r>
              <a:rPr lang="en-PH" b="1" dirty="0" err="1">
                <a:solidFill>
                  <a:srgbClr val="002060"/>
                </a:solidFill>
              </a:rPr>
              <a:t>blue</a:t>
            </a:r>
            <a:r>
              <a:rPr lang="en-PH" dirty="0">
                <a:solidFill>
                  <a:srgbClr val="0070C0"/>
                </a:solidFill>
              </a:rPr>
              <a:t>;"&gt;This </a:t>
            </a:r>
            <a:r>
              <a:rPr lang="en-PH" dirty="0" smtClean="0">
                <a:solidFill>
                  <a:srgbClr val="0070C0"/>
                </a:solidFill>
              </a:rPr>
              <a:t>heading is </a:t>
            </a:r>
            <a:r>
              <a:rPr lang="en-PH" dirty="0" err="1" smtClean="0">
                <a:solidFill>
                  <a:srgbClr val="0070C0"/>
                </a:solidFill>
              </a:rPr>
              <a:t>color</a:t>
            </a:r>
            <a:r>
              <a:rPr lang="en-PH" dirty="0" smtClean="0">
                <a:solidFill>
                  <a:srgbClr val="0070C0"/>
                </a:solidFill>
              </a:rPr>
              <a:t> blue.&lt;/</a:t>
            </a:r>
            <a:r>
              <a:rPr lang="en-PH" dirty="0">
                <a:solidFill>
                  <a:srgbClr val="0070C0"/>
                </a:solidFill>
              </a:rPr>
              <a:t>h1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 style="</a:t>
            </a:r>
            <a:r>
              <a:rPr lang="en-PH" dirty="0" err="1" smtClean="0">
                <a:solidFill>
                  <a:srgbClr val="0070C0"/>
                </a:solidFill>
              </a:rPr>
              <a:t>color:</a:t>
            </a:r>
            <a:r>
              <a:rPr lang="en-PH" b="1" dirty="0" err="1" smtClean="0">
                <a:solidFill>
                  <a:srgbClr val="FF0000"/>
                </a:solidFill>
              </a:rPr>
              <a:t>red</a:t>
            </a:r>
            <a:r>
              <a:rPr lang="en-PH" dirty="0" smtClean="0">
                <a:solidFill>
                  <a:srgbClr val="0070C0"/>
                </a:solidFill>
              </a:rPr>
              <a:t>;"&gt;</a:t>
            </a:r>
            <a:r>
              <a:rPr lang="en-PH" dirty="0">
                <a:solidFill>
                  <a:srgbClr val="0070C0"/>
                </a:solidFill>
              </a:rPr>
              <a:t>This </a:t>
            </a:r>
            <a:r>
              <a:rPr lang="en-PH" dirty="0" smtClean="0">
                <a:solidFill>
                  <a:srgbClr val="0070C0"/>
                </a:solidFill>
              </a:rPr>
              <a:t>paragraph is </a:t>
            </a:r>
            <a:r>
              <a:rPr lang="en-PH" dirty="0" err="1" smtClean="0">
                <a:solidFill>
                  <a:srgbClr val="0070C0"/>
                </a:solidFill>
              </a:rPr>
              <a:t>color</a:t>
            </a:r>
            <a:r>
              <a:rPr lang="en-PH" dirty="0" smtClean="0">
                <a:solidFill>
                  <a:srgbClr val="0070C0"/>
                </a:solidFill>
              </a:rPr>
              <a:t> red.&lt;/</a:t>
            </a:r>
            <a:r>
              <a:rPr lang="en-PH" dirty="0">
                <a:solidFill>
                  <a:srgbClr val="0070C0"/>
                </a:solidFill>
              </a:rPr>
              <a:t>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Text </a:t>
            </a:r>
            <a:r>
              <a:rPr lang="en-PH" b="0" dirty="0" err="1" smtClean="0">
                <a:effectLst/>
              </a:rPr>
              <a:t>Color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7798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 </a:t>
            </a:r>
            <a:r>
              <a:rPr lang="en-PH" b="1" dirty="0"/>
              <a:t>font-family</a:t>
            </a:r>
            <a:r>
              <a:rPr lang="en-PH" dirty="0"/>
              <a:t> property defines the font to be used for an HTML element</a:t>
            </a:r>
            <a:r>
              <a:rPr lang="en-PH" dirty="0" smtClean="0"/>
              <a:t>:</a:t>
            </a:r>
          </a:p>
          <a:p>
            <a:endParaRPr lang="en-PH" dirty="0">
              <a:solidFill>
                <a:srgbClr val="0070C0"/>
              </a:solidFill>
            </a:endParaRPr>
          </a:p>
          <a:p>
            <a:r>
              <a:rPr lang="en-PH" dirty="0">
                <a:solidFill>
                  <a:srgbClr val="0070C0"/>
                </a:solidFill>
              </a:rPr>
              <a:t>&lt;h1 style="</a:t>
            </a:r>
            <a:r>
              <a:rPr lang="en-PH" dirty="0" err="1">
                <a:solidFill>
                  <a:srgbClr val="0070C0"/>
                </a:solidFill>
              </a:rPr>
              <a:t>font-family:verdana</a:t>
            </a:r>
            <a:r>
              <a:rPr lang="en-PH" dirty="0">
                <a:solidFill>
                  <a:srgbClr val="0070C0"/>
                </a:solidFill>
              </a:rPr>
              <a:t>;"&gt;This is a heading&lt;/h1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 style="</a:t>
            </a:r>
            <a:r>
              <a:rPr lang="en-PH" dirty="0" err="1">
                <a:solidFill>
                  <a:srgbClr val="0070C0"/>
                </a:solidFill>
              </a:rPr>
              <a:t>font-family:courier</a:t>
            </a:r>
            <a:r>
              <a:rPr lang="en-PH" dirty="0">
                <a:solidFill>
                  <a:srgbClr val="0070C0"/>
                </a:solidFill>
              </a:rPr>
              <a:t>;"&gt;This is a paragraph.&lt;/p&gt;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</a:t>
            </a:r>
            <a:r>
              <a:rPr lang="en-PH" b="0" dirty="0" smtClean="0">
                <a:effectLst/>
              </a:rPr>
              <a:t>Fonts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74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&lt;title&gt;Page Title&lt;/title&gt;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&lt;h1&gt;My First Heading&lt;/h1&gt;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&lt;p&gt;My first paragraph.&lt;/p&gt;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HTML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 </a:t>
            </a:r>
            <a:r>
              <a:rPr lang="en-PH" b="1" dirty="0"/>
              <a:t>font-size</a:t>
            </a:r>
            <a:r>
              <a:rPr lang="en-PH" dirty="0"/>
              <a:t> property defines the text size for an HTML element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&lt;h1 style="font-size:300%;"&gt;This is a heading&lt;/h1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 style="font-size:160%;"&gt;This is a paragraph.&lt;/p&gt;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Text </a:t>
            </a:r>
            <a:r>
              <a:rPr lang="en-PH" b="0" dirty="0" smtClean="0">
                <a:effectLst/>
              </a:rPr>
              <a:t>Size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28443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 </a:t>
            </a:r>
            <a:r>
              <a:rPr lang="en-PH" b="1" dirty="0"/>
              <a:t>text-align</a:t>
            </a:r>
            <a:r>
              <a:rPr lang="en-PH" dirty="0"/>
              <a:t> property defines the horizontal text alignment for an HTML element</a:t>
            </a:r>
            <a:r>
              <a:rPr lang="en-PH" dirty="0" smtClean="0"/>
              <a:t>:</a:t>
            </a:r>
          </a:p>
          <a:p>
            <a:endParaRPr lang="en-PH" dirty="0">
              <a:solidFill>
                <a:srgbClr val="0070C0"/>
              </a:solidFill>
            </a:endParaRPr>
          </a:p>
          <a:p>
            <a:r>
              <a:rPr lang="en-PH" dirty="0">
                <a:solidFill>
                  <a:srgbClr val="0070C0"/>
                </a:solidFill>
              </a:rPr>
              <a:t>&lt;h1 style="</a:t>
            </a:r>
            <a:r>
              <a:rPr lang="en-PH" dirty="0" err="1">
                <a:solidFill>
                  <a:srgbClr val="0070C0"/>
                </a:solidFill>
              </a:rPr>
              <a:t>text-align:center</a:t>
            </a:r>
            <a:r>
              <a:rPr lang="en-PH" dirty="0">
                <a:solidFill>
                  <a:srgbClr val="0070C0"/>
                </a:solidFill>
              </a:rPr>
              <a:t>;"&gt;</a:t>
            </a:r>
            <a:r>
              <a:rPr lang="en-PH" dirty="0" err="1">
                <a:solidFill>
                  <a:srgbClr val="0070C0"/>
                </a:solidFill>
              </a:rPr>
              <a:t>Centered</a:t>
            </a:r>
            <a:r>
              <a:rPr lang="en-PH" dirty="0">
                <a:solidFill>
                  <a:srgbClr val="0070C0"/>
                </a:solidFill>
              </a:rPr>
              <a:t> Heading&lt;/h1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&lt;p&gt;This is a paragraph.&lt;/p&gt;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Text </a:t>
            </a:r>
            <a:r>
              <a:rPr lang="en-PH" b="0" dirty="0" smtClean="0">
                <a:effectLst/>
              </a:rPr>
              <a:t>Alignment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1422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 smtClean="0"/>
              <a:t>&lt;b&gt;This </a:t>
            </a:r>
            <a:r>
              <a:rPr lang="en-PH" dirty="0"/>
              <a:t>text is bold&lt;/b</a:t>
            </a:r>
            <a:r>
              <a:rPr lang="en-PH" dirty="0" smtClean="0"/>
              <a:t>&gt;.</a:t>
            </a:r>
          </a:p>
          <a:p>
            <a:r>
              <a:rPr lang="en-PH" dirty="0" smtClean="0"/>
              <a:t>&lt;strong&gt;This </a:t>
            </a:r>
            <a:r>
              <a:rPr lang="en-PH" dirty="0"/>
              <a:t>text is strong&lt;/strong</a:t>
            </a:r>
            <a:r>
              <a:rPr lang="en-PH" dirty="0" smtClean="0"/>
              <a:t>&gt;.</a:t>
            </a:r>
          </a:p>
          <a:p>
            <a:r>
              <a:rPr lang="en-PH" dirty="0"/>
              <a:t>&lt;i&gt;This text is italic&lt;/i</a:t>
            </a:r>
            <a:r>
              <a:rPr lang="en-PH" dirty="0" smtClean="0"/>
              <a:t>&gt;.</a:t>
            </a:r>
          </a:p>
          <a:p>
            <a:r>
              <a:rPr lang="en-PH" dirty="0"/>
              <a:t>&lt;</a:t>
            </a:r>
            <a:r>
              <a:rPr lang="en-PH" dirty="0" err="1"/>
              <a:t>em</a:t>
            </a:r>
            <a:r>
              <a:rPr lang="en-PH" dirty="0"/>
              <a:t>&gt;This text is emphasized&lt;/</a:t>
            </a:r>
            <a:r>
              <a:rPr lang="en-PH" dirty="0" err="1"/>
              <a:t>em</a:t>
            </a:r>
            <a:r>
              <a:rPr lang="en-PH" dirty="0" smtClean="0"/>
              <a:t>&gt;.</a:t>
            </a:r>
          </a:p>
          <a:p>
            <a:r>
              <a:rPr lang="en-PH" dirty="0"/>
              <a:t>&lt;h2&gt;HTML &lt;</a:t>
            </a:r>
            <a:r>
              <a:rPr lang="en-PH" dirty="0" smtClean="0"/>
              <a:t>small&gt;Small&lt;/</a:t>
            </a:r>
            <a:r>
              <a:rPr lang="en-PH" dirty="0"/>
              <a:t>small&gt; Formatting&lt;/h2</a:t>
            </a:r>
            <a:r>
              <a:rPr lang="en-PH" dirty="0" smtClean="0"/>
              <a:t>&gt;</a:t>
            </a:r>
          </a:p>
          <a:p>
            <a:r>
              <a:rPr lang="de-DE" dirty="0"/>
              <a:t>&lt;h2&gt;HTML &lt;mark&gt;Marked&lt;/mark&gt; Formatting&lt;/h2</a:t>
            </a:r>
            <a:r>
              <a:rPr lang="de-DE" dirty="0" smtClean="0"/>
              <a:t>&gt;</a:t>
            </a:r>
          </a:p>
          <a:p>
            <a:r>
              <a:rPr lang="en-PH" dirty="0"/>
              <a:t>&lt;p&gt;My </a:t>
            </a:r>
            <a:r>
              <a:rPr lang="en-PH" dirty="0" err="1"/>
              <a:t>favorite</a:t>
            </a:r>
            <a:r>
              <a:rPr lang="en-PH" dirty="0"/>
              <a:t> </a:t>
            </a:r>
            <a:r>
              <a:rPr lang="en-PH" dirty="0" err="1"/>
              <a:t>color</a:t>
            </a:r>
            <a:r>
              <a:rPr lang="en-PH" dirty="0"/>
              <a:t> is &lt;del&gt;blue&lt;/del&gt; red.&lt;/p</a:t>
            </a:r>
            <a:r>
              <a:rPr lang="en-PH" dirty="0" smtClean="0"/>
              <a:t>&gt;</a:t>
            </a:r>
          </a:p>
          <a:p>
            <a:r>
              <a:rPr lang="en-PH" dirty="0"/>
              <a:t>&lt;p&gt;My </a:t>
            </a:r>
            <a:r>
              <a:rPr lang="en-PH" dirty="0" err="1"/>
              <a:t>favorite</a:t>
            </a:r>
            <a:r>
              <a:rPr lang="en-PH" dirty="0"/>
              <a:t> &lt;ins&gt;</a:t>
            </a:r>
            <a:r>
              <a:rPr lang="en-PH" dirty="0" err="1"/>
              <a:t>color</a:t>
            </a:r>
            <a:r>
              <a:rPr lang="en-PH" dirty="0"/>
              <a:t>&lt;/ins&gt; is red.&lt;/p</a:t>
            </a:r>
            <a:r>
              <a:rPr lang="en-PH" dirty="0" smtClean="0"/>
              <a:t>&gt;</a:t>
            </a:r>
          </a:p>
          <a:p>
            <a:r>
              <a:rPr lang="en-PH" dirty="0"/>
              <a:t>&lt;p&gt;This is &lt;sub&gt;subscripted&lt;/sub&gt; text.&lt;/p</a:t>
            </a:r>
            <a:r>
              <a:rPr lang="en-PH" dirty="0" smtClean="0"/>
              <a:t>&gt;</a:t>
            </a:r>
          </a:p>
          <a:p>
            <a:r>
              <a:rPr lang="en-PH" dirty="0"/>
              <a:t>&lt;p&gt;This is &lt;sup&gt;superscripted&lt;/sup&gt; text.&lt;/p&gt;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0" dirty="0">
                <a:effectLst/>
              </a:rPr>
              <a:t>HTML Text Formatting </a:t>
            </a:r>
            <a:r>
              <a:rPr lang="en-PH" b="0" dirty="0" smtClean="0">
                <a:effectLst/>
              </a:rPr>
              <a:t>Elements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10888"/>
          <a:ext cx="8229600" cy="4466462"/>
        </p:xfrm>
        <a:graphic>
          <a:graphicData uri="http://schemas.openxmlformats.org/drawingml/2006/table">
            <a:tbl>
              <a:tblPr/>
              <a:tblGrid>
                <a:gridCol w="1640482"/>
                <a:gridCol w="6589118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Tag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2"/>
                        </a:rPr>
                        <a:t>&lt;b&gt;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Defines bold text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3"/>
                        </a:rPr>
                        <a:t>&lt;em&gt;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Defines emphasized text 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4"/>
                        </a:rPr>
                        <a:t>&lt;i&gt;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Defines italic text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5"/>
                        </a:rPr>
                        <a:t>&lt;small&gt;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Defines smaller text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6"/>
                        </a:rPr>
                        <a:t>&lt;strong&gt;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Defines important text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7"/>
                        </a:rPr>
                        <a:t>&lt;sub&gt;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Defines subscripted text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8"/>
                        </a:rPr>
                        <a:t>&lt;sup&gt;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Defines superscripted text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9"/>
                        </a:rPr>
                        <a:t>&lt;ins&gt;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Defines inserted text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10"/>
                        </a:rPr>
                        <a:t>&lt;del&gt;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</a:rPr>
                        <a:t>Defines deleted text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>
                          <a:effectLst/>
                          <a:hlinkClick r:id="rId11"/>
                        </a:rPr>
                        <a:t>&lt;mark&gt;</a:t>
                      </a:r>
                      <a:endParaRPr lang="en-PH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1700" dirty="0">
                          <a:effectLst/>
                        </a:rPr>
                        <a:t>Defines marked/highlighted text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552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Comment tags &lt;!-- and --&gt; are used to insert comments in HTML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Comments are not displayed by the browser, but they can help document your HTML.</a:t>
            </a:r>
          </a:p>
          <a:p>
            <a:r>
              <a:rPr lang="en-PH" dirty="0"/>
              <a:t>With comments you can place notifications and reminders in your HTML: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&lt;!-- Write your comments here --&gt;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 </a:t>
            </a:r>
            <a:r>
              <a:rPr lang="en-PH" b="0" dirty="0" smtClean="0">
                <a:effectLst/>
              </a:rPr>
              <a:t>Comments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6879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95672"/>
          </a:xfrm>
        </p:spPr>
        <p:txBody>
          <a:bodyPr>
            <a:normAutofit/>
          </a:bodyPr>
          <a:lstStyle/>
          <a:p>
            <a:r>
              <a:rPr lang="en-PH" dirty="0"/>
              <a:t>Styling can be added to HTML elements in 3 ways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/>
              <a:t>Inline - using a </a:t>
            </a:r>
            <a:r>
              <a:rPr lang="en-PH" b="1" dirty="0"/>
              <a:t>style attribute</a:t>
            </a:r>
            <a:r>
              <a:rPr lang="en-PH" dirty="0"/>
              <a:t> in HTML </a:t>
            </a:r>
            <a:r>
              <a:rPr lang="en-PH" dirty="0" smtClean="0"/>
              <a:t>elements</a:t>
            </a:r>
          </a:p>
          <a:p>
            <a:endParaRPr lang="en-PH" dirty="0"/>
          </a:p>
          <a:p>
            <a:r>
              <a:rPr lang="en-PH" dirty="0"/>
              <a:t>Internal - using a </a:t>
            </a:r>
            <a:r>
              <a:rPr lang="en-PH" b="1" dirty="0"/>
              <a:t>&lt;style&gt; element</a:t>
            </a:r>
            <a:r>
              <a:rPr lang="en-PH" dirty="0"/>
              <a:t> in the HTML &lt;head&gt; </a:t>
            </a:r>
            <a:r>
              <a:rPr lang="en-PH" dirty="0" smtClean="0"/>
              <a:t>section</a:t>
            </a:r>
          </a:p>
          <a:p>
            <a:endParaRPr lang="en-PH" dirty="0"/>
          </a:p>
          <a:p>
            <a:r>
              <a:rPr lang="en-PH" dirty="0"/>
              <a:t>External - using one or more </a:t>
            </a:r>
            <a:r>
              <a:rPr lang="en-PH" b="1" dirty="0"/>
              <a:t>external CSS files</a:t>
            </a:r>
            <a:endParaRPr lang="en-PH" dirty="0"/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effectLst/>
              </a:rPr>
              <a:t>Cascading</a:t>
            </a:r>
            <a:r>
              <a:rPr lang="en-PH" dirty="0">
                <a:effectLst/>
              </a:rPr>
              <a:t> Style Sheets </a:t>
            </a:r>
            <a:r>
              <a:rPr lang="en-PH" dirty="0" smtClean="0">
                <a:effectLst/>
              </a:rPr>
              <a:t>(CSS)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2727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Inline styling</a:t>
            </a:r>
            <a:r>
              <a:rPr lang="en-PH" dirty="0"/>
              <a:t> is used to apply a unique style to a single HTML element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/>
              <a:t>Inline styling uses the </a:t>
            </a:r>
            <a:r>
              <a:rPr lang="en-PH" b="1" dirty="0"/>
              <a:t>style</a:t>
            </a:r>
            <a:r>
              <a:rPr lang="en-PH" dirty="0"/>
              <a:t> attribute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This example changes the text </a:t>
            </a:r>
            <a:r>
              <a:rPr lang="en-PH" dirty="0" err="1"/>
              <a:t>color</a:t>
            </a:r>
            <a:r>
              <a:rPr lang="en-PH" dirty="0"/>
              <a:t> of the &lt;h1&gt; element to blue: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&lt;h1 style="</a:t>
            </a:r>
            <a:r>
              <a:rPr lang="en-PH" dirty="0" err="1">
                <a:solidFill>
                  <a:srgbClr val="0070C0"/>
                </a:solidFill>
              </a:rPr>
              <a:t>color:blue</a:t>
            </a:r>
            <a:r>
              <a:rPr lang="en-PH" dirty="0">
                <a:solidFill>
                  <a:srgbClr val="0070C0"/>
                </a:solidFill>
              </a:rPr>
              <a:t>;"&gt;This is a Blue Heading&lt;/h1&gt;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Inline Styling (Inline CSS</a:t>
            </a:r>
            <a:r>
              <a:rPr lang="en-PH" b="0" dirty="0" smtClean="0">
                <a:effectLst/>
              </a:rPr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2890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 smtClean="0"/>
              <a:t>Internal </a:t>
            </a:r>
            <a:r>
              <a:rPr lang="en-PH" dirty="0"/>
              <a:t>styling is used to define a style for one HTML page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b="1" dirty="0"/>
              <a:t>Internal styling</a:t>
            </a:r>
            <a:r>
              <a:rPr lang="en-PH" dirty="0"/>
              <a:t> is defined in the </a:t>
            </a:r>
            <a:r>
              <a:rPr lang="en-PH" b="1" dirty="0"/>
              <a:t>&lt;head&gt;</a:t>
            </a:r>
            <a:r>
              <a:rPr lang="en-PH" dirty="0"/>
              <a:t> section of an HTML page, within a </a:t>
            </a:r>
            <a:r>
              <a:rPr lang="en-PH" b="1" dirty="0"/>
              <a:t>&lt;style&gt;</a:t>
            </a:r>
            <a:r>
              <a:rPr lang="en-PH" dirty="0"/>
              <a:t> element</a:t>
            </a:r>
            <a:r>
              <a:rPr lang="en-PH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Internal Styling (Internal CSS</a:t>
            </a:r>
            <a:r>
              <a:rPr lang="en-PH" b="0" dirty="0" smtClean="0">
                <a:effectLst/>
              </a:rPr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478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PH" dirty="0" smtClean="0">
                <a:solidFill>
                  <a:srgbClr val="0070C0"/>
                </a:solidFill>
              </a:rPr>
              <a:t>&lt;</a:t>
            </a:r>
            <a:r>
              <a:rPr lang="en-PH" dirty="0">
                <a:solidFill>
                  <a:srgbClr val="0070C0"/>
                </a:solidFill>
              </a:rPr>
              <a:t>html&gt;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&lt;head&gt;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&lt;style&gt;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body {</a:t>
            </a:r>
            <a:r>
              <a:rPr lang="en-PH" dirty="0" err="1">
                <a:solidFill>
                  <a:srgbClr val="0070C0"/>
                </a:solidFill>
              </a:rPr>
              <a:t>background-color:lightgrey</a:t>
            </a:r>
            <a:r>
              <a:rPr lang="en-PH" dirty="0">
                <a:solidFill>
                  <a:srgbClr val="0070C0"/>
                </a:solidFill>
              </a:rPr>
              <a:t>;}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h1   {</a:t>
            </a:r>
            <a:r>
              <a:rPr lang="en-PH" dirty="0" err="1">
                <a:solidFill>
                  <a:srgbClr val="0070C0"/>
                </a:solidFill>
              </a:rPr>
              <a:t>color:blue</a:t>
            </a:r>
            <a:r>
              <a:rPr lang="en-PH" dirty="0">
                <a:solidFill>
                  <a:srgbClr val="0070C0"/>
                </a:solidFill>
              </a:rPr>
              <a:t>;}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p    {</a:t>
            </a:r>
            <a:r>
              <a:rPr lang="en-PH" dirty="0" err="1">
                <a:solidFill>
                  <a:srgbClr val="0070C0"/>
                </a:solidFill>
              </a:rPr>
              <a:t>color:green</a:t>
            </a:r>
            <a:r>
              <a:rPr lang="en-PH" dirty="0">
                <a:solidFill>
                  <a:srgbClr val="0070C0"/>
                </a:solidFill>
              </a:rPr>
              <a:t>;}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&lt;/style&gt;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&lt;/head&gt;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&lt;body&gt;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&lt;h1&gt;This is a heading&lt;/h1&gt;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&lt;p&gt;This is a paragraph.&lt;/p&gt;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&lt;/body&gt;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0" dirty="0">
                <a:effectLst/>
              </a:rPr>
              <a:t>Internal Styling (Internal CSS)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28105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An external style sheet is used to define the style for many pages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With an </a:t>
            </a:r>
            <a:r>
              <a:rPr lang="en-PH" b="1" dirty="0"/>
              <a:t>external style sheet</a:t>
            </a:r>
            <a:r>
              <a:rPr lang="en-PH" dirty="0"/>
              <a:t>, you can change the look of an entire web site by changing one file</a:t>
            </a:r>
            <a:r>
              <a:rPr lang="en-PH" dirty="0" smtClean="0"/>
              <a:t>!</a:t>
            </a:r>
          </a:p>
          <a:p>
            <a:endParaRPr lang="en-PH" dirty="0"/>
          </a:p>
          <a:p>
            <a:r>
              <a:rPr lang="en-PH" dirty="0"/>
              <a:t>To use an external style sheet, add a link to it in the </a:t>
            </a:r>
            <a:r>
              <a:rPr lang="en-PH" b="1" dirty="0"/>
              <a:t>&lt;head&gt;</a:t>
            </a:r>
            <a:r>
              <a:rPr lang="en-PH" dirty="0"/>
              <a:t> section of the HTML page: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External Styling (External CSS</a:t>
            </a:r>
            <a:r>
              <a:rPr lang="en-PH" b="0" dirty="0" smtClean="0">
                <a:effectLst/>
              </a:rPr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66667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&lt;</a:t>
            </a:r>
            <a:r>
              <a:rPr lang="en-PH" dirty="0">
                <a:solidFill>
                  <a:srgbClr val="0070C0"/>
                </a:solidFill>
              </a:rPr>
              <a:t>html&gt;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&lt;head&gt;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&lt;link </a:t>
            </a:r>
            <a:r>
              <a:rPr lang="en-PH" dirty="0" err="1">
                <a:solidFill>
                  <a:srgbClr val="0070C0"/>
                </a:solidFill>
              </a:rPr>
              <a:t>rel</a:t>
            </a:r>
            <a:r>
              <a:rPr lang="en-PH" dirty="0">
                <a:solidFill>
                  <a:srgbClr val="0070C0"/>
                </a:solidFill>
              </a:rPr>
              <a:t>="</a:t>
            </a:r>
            <a:r>
              <a:rPr lang="en-PH" dirty="0" err="1">
                <a:solidFill>
                  <a:srgbClr val="0070C0"/>
                </a:solidFill>
              </a:rPr>
              <a:t>stylesheet</a:t>
            </a:r>
            <a:r>
              <a:rPr lang="en-PH" dirty="0">
                <a:solidFill>
                  <a:srgbClr val="0070C0"/>
                </a:solidFill>
              </a:rPr>
              <a:t>" </a:t>
            </a:r>
            <a:r>
              <a:rPr lang="en-PH" dirty="0" err="1">
                <a:solidFill>
                  <a:srgbClr val="0070C0"/>
                </a:solidFill>
              </a:rPr>
              <a:t>href</a:t>
            </a:r>
            <a:r>
              <a:rPr lang="en-PH" dirty="0">
                <a:solidFill>
                  <a:srgbClr val="0070C0"/>
                </a:solidFill>
              </a:rPr>
              <a:t>="styles.css"&gt;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&lt;/head&gt;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&lt;body&gt;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&lt;h1&gt;This is a heading&lt;/h1&gt;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&lt;p&gt;This is a paragraph.&lt;/p&gt;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&lt;/body&gt;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0" dirty="0">
                <a:effectLst/>
              </a:rPr>
              <a:t>External Styling (External CSS)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DOCTYPE</a:t>
            </a:r>
            <a:r>
              <a:rPr lang="en-US" dirty="0"/>
              <a:t> declaration defines the document type to be HTML</a:t>
            </a:r>
          </a:p>
          <a:p>
            <a:r>
              <a:rPr lang="en-US" dirty="0"/>
              <a:t>The text between </a:t>
            </a:r>
            <a:r>
              <a:rPr lang="en-US" b="1" dirty="0"/>
              <a:t>&lt;html&gt;</a:t>
            </a:r>
            <a:r>
              <a:rPr lang="en-US" dirty="0"/>
              <a:t> and </a:t>
            </a:r>
            <a:r>
              <a:rPr lang="en-US" b="1" dirty="0"/>
              <a:t>&lt;/html&gt;</a:t>
            </a:r>
            <a:r>
              <a:rPr lang="en-US" dirty="0"/>
              <a:t> describes an HTML document</a:t>
            </a:r>
          </a:p>
          <a:p>
            <a:r>
              <a:rPr lang="en-US" dirty="0"/>
              <a:t>The text between </a:t>
            </a:r>
            <a:r>
              <a:rPr lang="en-US" b="1" dirty="0"/>
              <a:t>&lt;head&gt;</a:t>
            </a:r>
            <a:r>
              <a:rPr lang="en-US" dirty="0"/>
              <a:t> and </a:t>
            </a:r>
            <a:r>
              <a:rPr lang="en-US" b="1" dirty="0"/>
              <a:t>&lt;/head&gt;</a:t>
            </a:r>
            <a:r>
              <a:rPr lang="en-US" dirty="0"/>
              <a:t> provides information about the document</a:t>
            </a:r>
          </a:p>
          <a:p>
            <a:r>
              <a:rPr lang="en-US" dirty="0"/>
              <a:t>The text between </a:t>
            </a:r>
            <a:r>
              <a:rPr lang="en-US" b="1" dirty="0"/>
              <a:t>&lt;title&gt;</a:t>
            </a:r>
            <a:r>
              <a:rPr lang="en-US" dirty="0"/>
              <a:t> and </a:t>
            </a:r>
            <a:r>
              <a:rPr lang="en-US" b="1" dirty="0"/>
              <a:t>&lt;/title&gt;</a:t>
            </a:r>
            <a:r>
              <a:rPr lang="en-US" dirty="0"/>
              <a:t> provides a title for the document</a:t>
            </a:r>
          </a:p>
          <a:p>
            <a:r>
              <a:rPr lang="en-US" dirty="0"/>
              <a:t>The text between </a:t>
            </a:r>
            <a:r>
              <a:rPr lang="en-US" b="1" dirty="0"/>
              <a:t>&lt;body&gt;</a:t>
            </a:r>
            <a:r>
              <a:rPr lang="en-US" dirty="0"/>
              <a:t> and </a:t>
            </a:r>
            <a:r>
              <a:rPr lang="en-US" b="1" dirty="0"/>
              <a:t>&lt;/body&gt;</a:t>
            </a:r>
            <a:r>
              <a:rPr lang="en-US" dirty="0"/>
              <a:t> describes the visible page content</a:t>
            </a:r>
          </a:p>
          <a:p>
            <a:r>
              <a:rPr lang="en-US" dirty="0"/>
              <a:t>The text between </a:t>
            </a:r>
            <a:r>
              <a:rPr lang="en-US" b="1" dirty="0"/>
              <a:t>&lt;h1&gt;</a:t>
            </a:r>
            <a:r>
              <a:rPr lang="en-US" dirty="0"/>
              <a:t> and </a:t>
            </a:r>
            <a:r>
              <a:rPr lang="en-US" b="1" dirty="0"/>
              <a:t>&lt;/h1&gt;</a:t>
            </a:r>
            <a:r>
              <a:rPr lang="en-US" dirty="0"/>
              <a:t> describes a heading</a:t>
            </a:r>
          </a:p>
          <a:p>
            <a:r>
              <a:rPr lang="en-US" dirty="0"/>
              <a:t>The text between </a:t>
            </a:r>
            <a:r>
              <a:rPr lang="en-US" b="1" dirty="0"/>
              <a:t>&lt;p&gt;</a:t>
            </a:r>
            <a:r>
              <a:rPr lang="en-US" dirty="0"/>
              <a:t> and </a:t>
            </a:r>
            <a:r>
              <a:rPr lang="en-US" b="1" dirty="0"/>
              <a:t>&lt;/p&gt;</a:t>
            </a:r>
            <a:r>
              <a:rPr lang="en-US" dirty="0"/>
              <a:t> describes a paragraph</a:t>
            </a:r>
          </a:p>
          <a:p>
            <a:r>
              <a:rPr lang="en-US" dirty="0"/>
              <a:t>Using this description, a web browser can display a document with a heading and a paragraph.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Example </a:t>
            </a:r>
            <a:r>
              <a:rPr lang="en-US" b="1" dirty="0" smtClean="0"/>
              <a:t>Explained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>
                <a:solidFill>
                  <a:srgbClr val="0070C0"/>
                </a:solidFill>
              </a:rPr>
              <a:t>body {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background-</a:t>
            </a:r>
            <a:r>
              <a:rPr lang="en-PH" dirty="0" err="1">
                <a:solidFill>
                  <a:srgbClr val="0070C0"/>
                </a:solidFill>
              </a:rPr>
              <a:t>color</a:t>
            </a:r>
            <a:r>
              <a:rPr lang="en-PH" dirty="0">
                <a:solidFill>
                  <a:srgbClr val="0070C0"/>
                </a:solidFill>
              </a:rPr>
              <a:t>: </a:t>
            </a:r>
            <a:r>
              <a:rPr lang="en-PH" dirty="0" err="1">
                <a:solidFill>
                  <a:srgbClr val="0070C0"/>
                </a:solidFill>
              </a:rPr>
              <a:t>lightgrey</a:t>
            </a:r>
            <a:r>
              <a:rPr lang="en-PH" dirty="0">
                <a:solidFill>
                  <a:srgbClr val="0070C0"/>
                </a:solidFill>
              </a:rPr>
              <a:t>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}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h1 {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</a:t>
            </a:r>
            <a:r>
              <a:rPr lang="en-PH" dirty="0" err="1">
                <a:solidFill>
                  <a:srgbClr val="0070C0"/>
                </a:solidFill>
              </a:rPr>
              <a:t>color</a:t>
            </a:r>
            <a:r>
              <a:rPr lang="en-PH" dirty="0">
                <a:solidFill>
                  <a:srgbClr val="0070C0"/>
                </a:solidFill>
              </a:rPr>
              <a:t>: blue;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}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p {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</a:t>
            </a:r>
            <a:r>
              <a:rPr lang="en-PH" dirty="0" err="1">
                <a:solidFill>
                  <a:srgbClr val="0070C0"/>
                </a:solidFill>
              </a:rPr>
              <a:t>color:green</a:t>
            </a:r>
            <a:r>
              <a:rPr lang="en-PH" dirty="0">
                <a:solidFill>
                  <a:srgbClr val="0070C0"/>
                </a:solidFill>
              </a:rPr>
              <a:t>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External Styling (External CSS</a:t>
            </a:r>
            <a:r>
              <a:rPr lang="en-PH" b="0" dirty="0" smtClean="0">
                <a:effectLst/>
              </a:rPr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7090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solidFill>
                  <a:srgbClr val="0070C0"/>
                </a:solidFill>
              </a:rPr>
              <a:t>p </a:t>
            </a:r>
            <a:r>
              <a:rPr lang="en-PH" dirty="0" smtClean="0">
                <a:solidFill>
                  <a:srgbClr val="0070C0"/>
                </a:solidFill>
              </a:rPr>
              <a:t>{</a:t>
            </a:r>
          </a:p>
          <a:p>
            <a:pPr marL="109728" indent="0">
              <a:buNone/>
            </a:pP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 smtClean="0">
                <a:solidFill>
                  <a:srgbClr val="0070C0"/>
                </a:solidFill>
              </a:rPr>
              <a:t>      </a:t>
            </a:r>
            <a:r>
              <a:rPr lang="en-PH" dirty="0" err="1" smtClean="0">
                <a:solidFill>
                  <a:srgbClr val="0070C0"/>
                </a:solidFill>
              </a:rPr>
              <a:t>color</a:t>
            </a:r>
            <a:r>
              <a:rPr lang="en-PH" dirty="0">
                <a:solidFill>
                  <a:srgbClr val="0070C0"/>
                </a:solidFill>
              </a:rPr>
              <a:t>: blue;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 </a:t>
            </a:r>
            <a:r>
              <a:rPr lang="en-PH" dirty="0" smtClean="0">
                <a:solidFill>
                  <a:srgbClr val="0070C0"/>
                </a:solidFill>
              </a:rPr>
              <a:t>   font-family</a:t>
            </a:r>
            <a:r>
              <a:rPr lang="en-PH" dirty="0">
                <a:solidFill>
                  <a:srgbClr val="0070C0"/>
                </a:solidFill>
              </a:rPr>
              <a:t>: </a:t>
            </a:r>
            <a:r>
              <a:rPr lang="en-PH" dirty="0" err="1">
                <a:solidFill>
                  <a:srgbClr val="0070C0"/>
                </a:solidFill>
              </a:rPr>
              <a:t>verdana</a:t>
            </a:r>
            <a:r>
              <a:rPr lang="en-PH" dirty="0">
                <a:solidFill>
                  <a:srgbClr val="0070C0"/>
                </a:solidFill>
              </a:rPr>
              <a:t>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 </a:t>
            </a:r>
            <a:r>
              <a:rPr lang="en-PH" dirty="0" smtClean="0">
                <a:solidFill>
                  <a:srgbClr val="0070C0"/>
                </a:solidFill>
              </a:rPr>
              <a:t>   font-size</a:t>
            </a:r>
            <a:r>
              <a:rPr lang="en-PH" dirty="0">
                <a:solidFill>
                  <a:srgbClr val="0070C0"/>
                </a:solidFill>
              </a:rPr>
              <a:t>: 300%;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</a:t>
            </a:r>
            <a:r>
              <a:rPr lang="en-PH" dirty="0" smtClean="0">
                <a:solidFill>
                  <a:srgbClr val="0070C0"/>
                </a:solidFill>
              </a:rPr>
              <a:t>   border</a:t>
            </a:r>
            <a:r>
              <a:rPr lang="en-PH" dirty="0">
                <a:solidFill>
                  <a:srgbClr val="0070C0"/>
                </a:solidFill>
              </a:rPr>
              <a:t>: 1px solid black</a:t>
            </a:r>
            <a:r>
              <a:rPr lang="en-PH" dirty="0" smtClean="0">
                <a:solidFill>
                  <a:srgbClr val="0070C0"/>
                </a:solidFill>
              </a:rPr>
              <a:t>;</a:t>
            </a:r>
          </a:p>
          <a:p>
            <a:pPr marL="109728" indent="0">
              <a:buNone/>
            </a:pPr>
            <a:r>
              <a:rPr lang="en-PH" dirty="0" smtClean="0">
                <a:solidFill>
                  <a:srgbClr val="0070C0"/>
                </a:solidFill>
              </a:rPr>
              <a:t>  </a:t>
            </a:r>
            <a:r>
              <a:rPr lang="en-PH" dirty="0">
                <a:solidFill>
                  <a:srgbClr val="0070C0"/>
                </a:solidFill>
              </a:rPr>
              <a:t>    </a:t>
            </a:r>
            <a:r>
              <a:rPr lang="en-PH" dirty="0" smtClean="0">
                <a:solidFill>
                  <a:srgbClr val="0070C0"/>
                </a:solidFill>
              </a:rPr>
              <a:t> padding</a:t>
            </a:r>
            <a:r>
              <a:rPr lang="en-PH" dirty="0">
                <a:solidFill>
                  <a:srgbClr val="0070C0"/>
                </a:solidFill>
              </a:rPr>
              <a:t>: 10px</a:t>
            </a:r>
            <a:r>
              <a:rPr lang="en-PH" dirty="0" smtClean="0">
                <a:solidFill>
                  <a:srgbClr val="0070C0"/>
                </a:solidFill>
              </a:rPr>
              <a:t>;</a:t>
            </a:r>
          </a:p>
          <a:p>
            <a:pPr marL="109728" indent="0">
              <a:buNone/>
            </a:pPr>
            <a:r>
              <a:rPr lang="en-PH" dirty="0" smtClean="0">
                <a:solidFill>
                  <a:srgbClr val="0070C0"/>
                </a:solidFill>
              </a:rPr>
              <a:t>  </a:t>
            </a:r>
            <a:r>
              <a:rPr lang="en-PH" dirty="0">
                <a:solidFill>
                  <a:srgbClr val="0070C0"/>
                </a:solidFill>
              </a:rPr>
              <a:t>   </a:t>
            </a:r>
            <a:r>
              <a:rPr lang="en-PH" dirty="0" smtClean="0">
                <a:solidFill>
                  <a:srgbClr val="0070C0"/>
                </a:solidFill>
              </a:rPr>
              <a:t> </a:t>
            </a:r>
            <a:r>
              <a:rPr lang="en-PH" dirty="0">
                <a:solidFill>
                  <a:srgbClr val="0070C0"/>
                </a:solidFill>
              </a:rPr>
              <a:t> margin: 30px</a:t>
            </a:r>
            <a:r>
              <a:rPr lang="en-PH" dirty="0" smtClean="0">
                <a:solidFill>
                  <a:srgbClr val="0070C0"/>
                </a:solidFill>
              </a:rPr>
              <a:t>;</a:t>
            </a: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More examples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62017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All the examples above use CSS to style HTML elements in a general way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To define a special style for one special element, first add an id attribute to the element:</a:t>
            </a:r>
          </a:p>
          <a:p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>
                <a:solidFill>
                  <a:srgbClr val="0070C0"/>
                </a:solidFill>
              </a:rPr>
              <a:t>&lt;p id</a:t>
            </a:r>
            <a:r>
              <a:rPr lang="en-PH" dirty="0" smtClean="0">
                <a:solidFill>
                  <a:srgbClr val="0070C0"/>
                </a:solidFill>
              </a:rPr>
              <a:t>=“name"&gt;Juan </a:t>
            </a:r>
            <a:r>
              <a:rPr lang="en-PH" dirty="0" err="1" smtClean="0">
                <a:solidFill>
                  <a:srgbClr val="0070C0"/>
                </a:solidFill>
              </a:rPr>
              <a:t>dela</a:t>
            </a:r>
            <a:r>
              <a:rPr lang="en-PH" dirty="0" smtClean="0">
                <a:solidFill>
                  <a:srgbClr val="0070C0"/>
                </a:solidFill>
              </a:rPr>
              <a:t> Cruz&lt;/</a:t>
            </a:r>
            <a:r>
              <a:rPr lang="en-PH" dirty="0">
                <a:solidFill>
                  <a:srgbClr val="0070C0"/>
                </a:solidFill>
              </a:rPr>
              <a:t>p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pPr marL="109728" indent="0">
              <a:buNone/>
            </a:pPr>
            <a:endParaRPr lang="en-PH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The id </a:t>
            </a:r>
            <a:r>
              <a:rPr lang="en-PH" b="0" dirty="0" smtClean="0">
                <a:effectLst/>
              </a:rPr>
              <a:t>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32389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CSS:</a:t>
            </a:r>
          </a:p>
          <a:p>
            <a:endParaRPr lang="en-PH" dirty="0"/>
          </a:p>
          <a:p>
            <a:r>
              <a:rPr lang="en-PH" dirty="0"/>
              <a:t>p</a:t>
            </a:r>
            <a:r>
              <a:rPr lang="en-PH" dirty="0" smtClean="0"/>
              <a:t> #name</a:t>
            </a:r>
            <a:r>
              <a:rPr lang="en-PH" dirty="0"/>
              <a:t> {</a:t>
            </a:r>
            <a:br>
              <a:rPr lang="en-PH" dirty="0"/>
            </a:br>
            <a:r>
              <a:rPr lang="en-PH" dirty="0"/>
              <a:t>    </a:t>
            </a:r>
            <a:r>
              <a:rPr lang="en-PH" dirty="0" err="1"/>
              <a:t>color</a:t>
            </a:r>
            <a:r>
              <a:rPr lang="en-PH" dirty="0"/>
              <a:t>: </a:t>
            </a:r>
            <a:r>
              <a:rPr lang="en-PH" dirty="0" smtClean="0"/>
              <a:t>blue;</a:t>
            </a:r>
          </a:p>
          <a:p>
            <a:pPr marL="109728" indent="0">
              <a:buNone/>
            </a:pPr>
            <a:r>
              <a:rPr lang="en-PH" dirty="0"/>
              <a:t> </a:t>
            </a:r>
            <a:r>
              <a:rPr lang="en-PH" dirty="0" smtClean="0"/>
              <a:t>     font-weight: bold;</a:t>
            </a:r>
            <a:r>
              <a:rPr lang="en-PH" dirty="0"/>
              <a:t/>
            </a:r>
            <a:br>
              <a:rPr lang="en-PH" dirty="0"/>
            </a:br>
            <a:r>
              <a:rPr lang="en-PH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0" dirty="0">
                <a:effectLst/>
              </a:rPr>
              <a:t>The id 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59486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To define a style for a special type (class) of elements, add a class attribute to the element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&lt;p class="error"&gt;I am different&lt;/p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endParaRPr lang="en-PH" dirty="0"/>
          </a:p>
          <a:p>
            <a:r>
              <a:rPr lang="en-PH" b="1" dirty="0" smtClean="0"/>
              <a:t>CSS:</a:t>
            </a:r>
          </a:p>
          <a:p>
            <a:endParaRPr lang="en-PH" dirty="0">
              <a:solidFill>
                <a:srgbClr val="0070C0"/>
              </a:solidFill>
            </a:endParaRPr>
          </a:p>
          <a:p>
            <a:r>
              <a:rPr lang="en-PH" dirty="0" err="1">
                <a:solidFill>
                  <a:srgbClr val="0070C0"/>
                </a:solidFill>
              </a:rPr>
              <a:t>p.error</a:t>
            </a:r>
            <a:r>
              <a:rPr lang="en-PH" dirty="0">
                <a:solidFill>
                  <a:srgbClr val="0070C0"/>
                </a:solidFill>
              </a:rPr>
              <a:t> {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</a:t>
            </a:r>
            <a:r>
              <a:rPr lang="en-PH" dirty="0" err="1">
                <a:solidFill>
                  <a:srgbClr val="0070C0"/>
                </a:solidFill>
              </a:rPr>
              <a:t>color</a:t>
            </a:r>
            <a:r>
              <a:rPr lang="en-PH" dirty="0">
                <a:solidFill>
                  <a:srgbClr val="0070C0"/>
                </a:solidFill>
              </a:rPr>
              <a:t>: red;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The class </a:t>
            </a:r>
            <a:r>
              <a:rPr lang="en-PH" b="0" dirty="0" smtClean="0">
                <a:effectLst/>
              </a:rPr>
              <a:t>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7303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PH" sz="3200" dirty="0" smtClean="0"/>
          </a:p>
          <a:p>
            <a:pPr marL="109728" indent="0">
              <a:buNone/>
            </a:pPr>
            <a:r>
              <a:rPr lang="en-PH" sz="3200" dirty="0" smtClean="0"/>
              <a:t>Use</a:t>
            </a:r>
            <a:r>
              <a:rPr lang="en-PH" sz="3200" dirty="0"/>
              <a:t> </a:t>
            </a:r>
            <a:r>
              <a:rPr lang="en-PH" sz="3200" b="1" dirty="0"/>
              <a:t>id</a:t>
            </a:r>
            <a:r>
              <a:rPr lang="en-PH" sz="3200" dirty="0"/>
              <a:t> to address a </a:t>
            </a:r>
            <a:r>
              <a:rPr lang="en-PH" sz="3200" b="1" dirty="0"/>
              <a:t>single</a:t>
            </a:r>
            <a:r>
              <a:rPr lang="en-PH" sz="3200" dirty="0"/>
              <a:t> </a:t>
            </a:r>
            <a:r>
              <a:rPr lang="en-PH" sz="3200" dirty="0" smtClean="0"/>
              <a:t>element.</a:t>
            </a:r>
          </a:p>
          <a:p>
            <a:pPr marL="109728" indent="0">
              <a:buNone/>
            </a:pPr>
            <a:endParaRPr lang="en-PH" sz="3200" dirty="0"/>
          </a:p>
          <a:p>
            <a:pPr marL="109728" indent="0">
              <a:buNone/>
            </a:pPr>
            <a:r>
              <a:rPr lang="en-PH" sz="3200" dirty="0" smtClean="0"/>
              <a:t>Use</a:t>
            </a:r>
            <a:r>
              <a:rPr lang="en-PH" sz="3200" dirty="0"/>
              <a:t> </a:t>
            </a:r>
            <a:r>
              <a:rPr lang="en-PH" sz="3200" b="1" dirty="0"/>
              <a:t>class</a:t>
            </a:r>
            <a:r>
              <a:rPr lang="en-PH" sz="3200" dirty="0"/>
              <a:t> to address </a:t>
            </a:r>
            <a:r>
              <a:rPr lang="en-PH" sz="3200" b="1" dirty="0"/>
              <a:t>groups</a:t>
            </a:r>
            <a:r>
              <a:rPr lang="en-PH" sz="3200" dirty="0"/>
              <a:t> of elements.</a:t>
            </a:r>
          </a:p>
          <a:p>
            <a:endParaRPr lang="en-PH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FF0000"/>
                </a:solidFill>
              </a:rPr>
              <a:t>Reminder!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74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PH" dirty="0"/>
              <a:t>HTML links are hyperlinks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A hyperlink is a text or an image you can click on, and jump to another document.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&lt;a </a:t>
            </a:r>
            <a:r>
              <a:rPr lang="en-PH" dirty="0" err="1">
                <a:solidFill>
                  <a:srgbClr val="0070C0"/>
                </a:solidFill>
              </a:rPr>
              <a:t>href</a:t>
            </a:r>
            <a:r>
              <a:rPr lang="en-PH" dirty="0">
                <a:solidFill>
                  <a:srgbClr val="0070C0"/>
                </a:solidFill>
              </a:rPr>
              <a:t>="</a:t>
            </a:r>
            <a:r>
              <a:rPr lang="en-PH" i="1" dirty="0" err="1">
                <a:solidFill>
                  <a:srgbClr val="0070C0"/>
                </a:solidFill>
              </a:rPr>
              <a:t>url</a:t>
            </a:r>
            <a:r>
              <a:rPr lang="en-PH" dirty="0">
                <a:solidFill>
                  <a:srgbClr val="0070C0"/>
                </a:solidFill>
              </a:rPr>
              <a:t>"&gt;</a:t>
            </a:r>
            <a:r>
              <a:rPr lang="en-PH" i="1" dirty="0">
                <a:solidFill>
                  <a:srgbClr val="0070C0"/>
                </a:solidFill>
              </a:rPr>
              <a:t>link text</a:t>
            </a:r>
            <a:r>
              <a:rPr lang="en-PH" dirty="0">
                <a:solidFill>
                  <a:srgbClr val="0070C0"/>
                </a:solidFill>
              </a:rPr>
              <a:t>&lt;/a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endParaRPr lang="en-PH" dirty="0">
              <a:solidFill>
                <a:srgbClr val="0070C0"/>
              </a:solidFill>
            </a:endParaRPr>
          </a:p>
          <a:p>
            <a:r>
              <a:rPr lang="en-PH" b="1" dirty="0" smtClean="0"/>
              <a:t>Example:</a:t>
            </a:r>
          </a:p>
          <a:p>
            <a:endParaRPr lang="en-PH" dirty="0">
              <a:solidFill>
                <a:srgbClr val="0070C0"/>
              </a:solidFill>
            </a:endParaRPr>
          </a:p>
          <a:p>
            <a:r>
              <a:rPr lang="en-PH" dirty="0">
                <a:solidFill>
                  <a:srgbClr val="0070C0"/>
                </a:solidFill>
              </a:rPr>
              <a:t>&lt;a </a:t>
            </a:r>
            <a:r>
              <a:rPr lang="en-PH" dirty="0" err="1">
                <a:solidFill>
                  <a:srgbClr val="0070C0"/>
                </a:solidFill>
              </a:rPr>
              <a:t>href</a:t>
            </a:r>
            <a:r>
              <a:rPr lang="en-PH" dirty="0" smtClean="0">
                <a:solidFill>
                  <a:srgbClr val="0070C0"/>
                </a:solidFill>
              </a:rPr>
              <a:t>="http://www.cpi.com.ph/"&gt;CPI Web Page&lt;/</a:t>
            </a:r>
            <a:r>
              <a:rPr lang="en-PH" dirty="0">
                <a:solidFill>
                  <a:srgbClr val="0070C0"/>
                </a:solidFill>
              </a:rPr>
              <a:t>a&gt;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HTML Links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2624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 </a:t>
            </a:r>
            <a:r>
              <a:rPr lang="en-PH" b="1" dirty="0"/>
              <a:t>target</a:t>
            </a:r>
            <a:r>
              <a:rPr lang="en-PH" dirty="0"/>
              <a:t> attribute specifies where to open the linked document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This example will open the linked document in a new browser window or in a new tab:</a:t>
            </a:r>
          </a:p>
          <a:p>
            <a:endParaRPr lang="en-PH" dirty="0" smtClean="0"/>
          </a:p>
          <a:p>
            <a:r>
              <a:rPr lang="en-PH" dirty="0">
                <a:solidFill>
                  <a:srgbClr val="0070C0"/>
                </a:solidFill>
              </a:rPr>
              <a:t>&lt;a </a:t>
            </a:r>
            <a:r>
              <a:rPr lang="en-PH" dirty="0" err="1" smtClean="0">
                <a:solidFill>
                  <a:srgbClr val="0070C0"/>
                </a:solidFill>
              </a:rPr>
              <a:t>href</a:t>
            </a:r>
            <a:r>
              <a:rPr lang="en-PH" dirty="0" smtClean="0">
                <a:solidFill>
                  <a:srgbClr val="0070C0"/>
                </a:solidFill>
              </a:rPr>
              <a:t>=</a:t>
            </a:r>
            <a:r>
              <a:rPr lang="en-PH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PH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PH" dirty="0" smtClean="0">
                <a:solidFill>
                  <a:srgbClr val="0070C0"/>
                </a:solidFill>
                <a:hlinkClick r:id="rId2"/>
              </a:rPr>
              <a:t>www.cpi.com.ph/</a:t>
            </a:r>
            <a:endParaRPr lang="en-PH" dirty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target</a:t>
            </a:r>
            <a:r>
              <a:rPr lang="en-PH" dirty="0">
                <a:solidFill>
                  <a:srgbClr val="0070C0"/>
                </a:solidFill>
              </a:rPr>
              <a:t>="_blank</a:t>
            </a:r>
            <a:r>
              <a:rPr lang="en-PH" dirty="0" smtClean="0">
                <a:solidFill>
                  <a:srgbClr val="0070C0"/>
                </a:solidFill>
              </a:rPr>
              <a:t>"&gt;Computer Professionals, Inc.&lt;a</a:t>
            </a:r>
            <a:r>
              <a:rPr lang="en-PH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0" dirty="0">
                <a:effectLst/>
              </a:rPr>
              <a:t>HTML Links - The target </a:t>
            </a:r>
            <a:r>
              <a:rPr lang="en-PH" b="0" dirty="0" smtClean="0">
                <a:effectLst/>
              </a:rPr>
              <a:t>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5362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015154"/>
              </p:ext>
            </p:extLst>
          </p:nvPr>
        </p:nvGraphicFramePr>
        <p:xfrm>
          <a:off x="457200" y="1295400"/>
          <a:ext cx="8229600" cy="474843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 dirty="0">
                          <a:effectLst/>
                        </a:rPr>
                        <a:t>_blank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>
                          <a:effectLst/>
                        </a:rPr>
                        <a:t>Opens the linked document in a new window or tab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28096"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 dirty="0">
                          <a:effectLst/>
                        </a:rPr>
                        <a:t>_self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>
                          <a:effectLst/>
                        </a:rPr>
                        <a:t>Opens the linked document in the same frame as it was clicked (this is default)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>
                          <a:effectLst/>
                        </a:rPr>
                        <a:t>_parent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>
                          <a:effectLst/>
                        </a:rPr>
                        <a:t>Opens the linked document in the parent frame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>
                          <a:effectLst/>
                        </a:rPr>
                        <a:t>_top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>
                          <a:effectLst/>
                        </a:rPr>
                        <a:t>Opens the linked document in the full body of the window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 i="1">
                          <a:effectLst/>
                        </a:rPr>
                        <a:t>framename</a:t>
                      </a:r>
                      <a:endParaRPr lang="en-PH" sz="22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200" dirty="0">
                          <a:effectLst/>
                        </a:rPr>
                        <a:t>Opens the linked document in a named frame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0" dirty="0">
                <a:effectLst/>
              </a:rPr>
              <a:t>HTML Links - The target 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14769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92500" lnSpcReduction="10000"/>
          </a:bodyPr>
          <a:lstStyle/>
          <a:p>
            <a:r>
              <a:rPr lang="en-PH" dirty="0">
                <a:solidFill>
                  <a:srgbClr val="0070C0"/>
                </a:solidFill>
              </a:rPr>
              <a:t>&lt;style&gt;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a:link    {</a:t>
            </a:r>
            <a:r>
              <a:rPr lang="en-PH" dirty="0" err="1">
                <a:solidFill>
                  <a:srgbClr val="0070C0"/>
                </a:solidFill>
              </a:rPr>
              <a:t>color:green</a:t>
            </a:r>
            <a:r>
              <a:rPr lang="en-PH" dirty="0">
                <a:solidFill>
                  <a:srgbClr val="0070C0"/>
                </a:solidFill>
              </a:rPr>
              <a:t>; </a:t>
            </a:r>
            <a:r>
              <a:rPr lang="en-PH" dirty="0" err="1">
                <a:solidFill>
                  <a:srgbClr val="0070C0"/>
                </a:solidFill>
              </a:rPr>
              <a:t>background-color:transparent</a:t>
            </a:r>
            <a:r>
              <a:rPr lang="en-PH" dirty="0">
                <a:solidFill>
                  <a:srgbClr val="0070C0"/>
                </a:solidFill>
              </a:rPr>
              <a:t>; </a:t>
            </a:r>
            <a:r>
              <a:rPr lang="en-PH" dirty="0" err="1" smtClean="0">
                <a:solidFill>
                  <a:srgbClr val="0070C0"/>
                </a:solidFill>
              </a:rPr>
              <a:t>text-decoration:none</a:t>
            </a:r>
            <a:r>
              <a:rPr lang="en-PH" dirty="0" smtClean="0">
                <a:solidFill>
                  <a:srgbClr val="0070C0"/>
                </a:solidFill>
              </a:rPr>
              <a:t>;}</a:t>
            </a:r>
          </a:p>
          <a:p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a:visited {</a:t>
            </a:r>
            <a:r>
              <a:rPr lang="en-PH" dirty="0" err="1">
                <a:solidFill>
                  <a:srgbClr val="0070C0"/>
                </a:solidFill>
              </a:rPr>
              <a:t>color:pink</a:t>
            </a:r>
            <a:r>
              <a:rPr lang="en-PH" dirty="0">
                <a:solidFill>
                  <a:srgbClr val="0070C0"/>
                </a:solidFill>
              </a:rPr>
              <a:t>; </a:t>
            </a:r>
            <a:r>
              <a:rPr lang="en-PH" dirty="0" err="1">
                <a:solidFill>
                  <a:srgbClr val="0070C0"/>
                </a:solidFill>
              </a:rPr>
              <a:t>background-color:transparent</a:t>
            </a:r>
            <a:r>
              <a:rPr lang="en-PH" dirty="0">
                <a:solidFill>
                  <a:srgbClr val="0070C0"/>
                </a:solidFill>
              </a:rPr>
              <a:t>; </a:t>
            </a:r>
            <a:r>
              <a:rPr lang="en-PH" dirty="0" err="1" smtClean="0">
                <a:solidFill>
                  <a:srgbClr val="0070C0"/>
                </a:solidFill>
              </a:rPr>
              <a:t>text-decoration:none</a:t>
            </a:r>
            <a:r>
              <a:rPr lang="en-PH" dirty="0" smtClean="0">
                <a:solidFill>
                  <a:srgbClr val="0070C0"/>
                </a:solidFill>
              </a:rPr>
              <a:t>;}</a:t>
            </a:r>
          </a:p>
          <a:p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a:hover   {</a:t>
            </a:r>
            <a:r>
              <a:rPr lang="en-PH" dirty="0" err="1">
                <a:solidFill>
                  <a:srgbClr val="0070C0"/>
                </a:solidFill>
              </a:rPr>
              <a:t>color:red</a:t>
            </a:r>
            <a:r>
              <a:rPr lang="en-PH" dirty="0">
                <a:solidFill>
                  <a:srgbClr val="0070C0"/>
                </a:solidFill>
              </a:rPr>
              <a:t>; </a:t>
            </a:r>
            <a:r>
              <a:rPr lang="en-PH" dirty="0" err="1">
                <a:solidFill>
                  <a:srgbClr val="0070C0"/>
                </a:solidFill>
              </a:rPr>
              <a:t>background-color:transparent</a:t>
            </a:r>
            <a:r>
              <a:rPr lang="en-PH" dirty="0">
                <a:solidFill>
                  <a:srgbClr val="0070C0"/>
                </a:solidFill>
              </a:rPr>
              <a:t>; </a:t>
            </a:r>
            <a:r>
              <a:rPr lang="en-PH" dirty="0" err="1" smtClean="0">
                <a:solidFill>
                  <a:srgbClr val="0070C0"/>
                </a:solidFill>
              </a:rPr>
              <a:t>text-decoration:underline</a:t>
            </a:r>
            <a:r>
              <a:rPr lang="en-PH" dirty="0" smtClean="0">
                <a:solidFill>
                  <a:srgbClr val="0070C0"/>
                </a:solidFill>
              </a:rPr>
              <a:t>;}</a:t>
            </a:r>
          </a:p>
          <a:p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a:active  {</a:t>
            </a:r>
            <a:r>
              <a:rPr lang="en-PH" dirty="0" err="1">
                <a:solidFill>
                  <a:srgbClr val="0070C0"/>
                </a:solidFill>
              </a:rPr>
              <a:t>color:yellow</a:t>
            </a:r>
            <a:r>
              <a:rPr lang="en-PH" dirty="0">
                <a:solidFill>
                  <a:srgbClr val="0070C0"/>
                </a:solidFill>
              </a:rPr>
              <a:t>; </a:t>
            </a:r>
            <a:r>
              <a:rPr lang="en-PH" dirty="0" err="1">
                <a:solidFill>
                  <a:srgbClr val="0070C0"/>
                </a:solidFill>
              </a:rPr>
              <a:t>background-color:transparent</a:t>
            </a:r>
            <a:r>
              <a:rPr lang="en-PH" dirty="0">
                <a:solidFill>
                  <a:srgbClr val="0070C0"/>
                </a:solidFill>
              </a:rPr>
              <a:t>; </a:t>
            </a:r>
            <a:r>
              <a:rPr lang="en-PH" dirty="0" err="1" smtClean="0">
                <a:solidFill>
                  <a:srgbClr val="0070C0"/>
                </a:solidFill>
              </a:rPr>
              <a:t>text-decoration:underline</a:t>
            </a:r>
            <a:r>
              <a:rPr lang="en-PH" dirty="0" smtClean="0">
                <a:solidFill>
                  <a:srgbClr val="0070C0"/>
                </a:solidFill>
              </a:rPr>
              <a:t>;}</a:t>
            </a: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&lt;/style&gt;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Link Styling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145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tags are </a:t>
            </a:r>
            <a:r>
              <a:rPr lang="en-US" b="1" dirty="0"/>
              <a:t>keywords</a:t>
            </a:r>
            <a:r>
              <a:rPr lang="en-US" dirty="0"/>
              <a:t> (tag names) surrounded by </a:t>
            </a:r>
            <a:r>
              <a:rPr lang="en-US" b="1" dirty="0"/>
              <a:t>angle brackets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HTML tags normally come </a:t>
            </a:r>
            <a:r>
              <a:rPr lang="en-US" b="1" dirty="0"/>
              <a:t>in pairs</a:t>
            </a:r>
            <a:r>
              <a:rPr lang="en-US" dirty="0"/>
              <a:t> like &lt;p&gt; and &lt;/p&gt;</a:t>
            </a:r>
          </a:p>
          <a:p>
            <a:r>
              <a:rPr lang="en-US" dirty="0"/>
              <a:t>The first tag in a pair is the </a:t>
            </a:r>
            <a:r>
              <a:rPr lang="en-US" b="1" dirty="0"/>
              <a:t>start tag,</a:t>
            </a:r>
            <a:r>
              <a:rPr lang="en-US" dirty="0"/>
              <a:t> the second tag is the </a:t>
            </a:r>
            <a:r>
              <a:rPr lang="en-US" b="1" dirty="0"/>
              <a:t>end tag</a:t>
            </a:r>
            <a:endParaRPr lang="en-US" dirty="0"/>
          </a:p>
          <a:p>
            <a:r>
              <a:rPr lang="en-US" dirty="0"/>
              <a:t>The end tag is written like the start tag, but with a </a:t>
            </a:r>
            <a:r>
              <a:rPr lang="en-US" b="1" dirty="0"/>
              <a:t>slash</a:t>
            </a:r>
            <a:r>
              <a:rPr lang="en-US" dirty="0"/>
              <a:t> before the tag name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HTML </a:t>
            </a:r>
            <a:r>
              <a:rPr lang="en-US" b="1" dirty="0" smtClean="0"/>
              <a:t>Tags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&lt;</a:t>
            </a:r>
            <a:r>
              <a:rPr lang="en-PH" dirty="0">
                <a:solidFill>
                  <a:srgbClr val="0070C0"/>
                </a:solidFill>
              </a:rPr>
              <a:t>a </a:t>
            </a:r>
            <a:r>
              <a:rPr lang="en-PH" dirty="0" err="1">
                <a:solidFill>
                  <a:srgbClr val="0070C0"/>
                </a:solidFill>
              </a:rPr>
              <a:t>href</a:t>
            </a:r>
            <a:r>
              <a:rPr lang="en-PH" dirty="0" smtClean="0">
                <a:solidFill>
                  <a:srgbClr val="0070C0"/>
                </a:solidFill>
              </a:rPr>
              <a:t>=“www.cpi.com.ph"&gt;</a:t>
            </a:r>
          </a:p>
          <a:p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</a:t>
            </a:r>
            <a:r>
              <a:rPr lang="en-PH" dirty="0" err="1">
                <a:solidFill>
                  <a:srgbClr val="0070C0"/>
                </a:solidFill>
              </a:rPr>
              <a:t>img</a:t>
            </a:r>
            <a:r>
              <a:rPr lang="en-PH" dirty="0">
                <a:solidFill>
                  <a:srgbClr val="0070C0"/>
                </a:solidFill>
              </a:rPr>
              <a:t> </a:t>
            </a:r>
            <a:r>
              <a:rPr lang="en-PH" dirty="0" err="1">
                <a:solidFill>
                  <a:srgbClr val="0070C0"/>
                </a:solidFill>
              </a:rPr>
              <a:t>src</a:t>
            </a:r>
            <a:r>
              <a:rPr lang="en-PH" dirty="0" smtClean="0">
                <a:solidFill>
                  <a:srgbClr val="0070C0"/>
                </a:solidFill>
              </a:rPr>
              <a:t>=“cpi-logo.png“</a:t>
            </a:r>
            <a:endParaRPr lang="en-PH" dirty="0">
              <a:solidFill>
                <a:srgbClr val="0070C0"/>
              </a:solidFill>
            </a:endParaRPr>
          </a:p>
          <a:p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 smtClean="0">
                <a:solidFill>
                  <a:srgbClr val="0070C0"/>
                </a:solidFill>
              </a:rPr>
              <a:t>   title=“CPI Site“&gt;</a:t>
            </a: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&lt;/</a:t>
            </a:r>
            <a:r>
              <a:rPr lang="en-PH" dirty="0">
                <a:solidFill>
                  <a:srgbClr val="0070C0"/>
                </a:solidFill>
              </a:rPr>
              <a:t>a&gt;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Links - Image as </a:t>
            </a:r>
            <a:r>
              <a:rPr lang="en-PH" b="0" dirty="0" smtClean="0">
                <a:effectLst/>
              </a:rPr>
              <a:t>Link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96802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>
                <a:solidFill>
                  <a:srgbClr val="0070C0"/>
                </a:solidFill>
              </a:rPr>
              <a:t>&lt;table style="width:100%"&gt;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   &lt;td&gt;Jill&lt;/td&gt;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&lt;td&gt;Smith&lt;/td&gt; 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&lt;td&gt;50&lt;/td&gt;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&lt;/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&lt;td&gt;Eve&lt;/td&gt;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&lt;td&gt;Jackson&lt;/td&gt; 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&lt;td&gt;94&lt;/td&gt;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&lt;/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&lt;/table&gt;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effectLst/>
              </a:rPr>
              <a:t>HTML </a:t>
            </a:r>
            <a:r>
              <a:rPr lang="en-PH" dirty="0" smtClean="0">
                <a:effectLst/>
              </a:rPr>
              <a:t>Tables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2854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Example explained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/>
              <a:t>Tables are defined with the </a:t>
            </a:r>
            <a:r>
              <a:rPr lang="en-PH" b="1" dirty="0"/>
              <a:t>&lt;table&gt;</a:t>
            </a:r>
            <a:r>
              <a:rPr lang="en-PH" dirty="0"/>
              <a:t> tag.</a:t>
            </a:r>
          </a:p>
          <a:p>
            <a:r>
              <a:rPr lang="en-PH" dirty="0"/>
              <a:t>Tables are divided into </a:t>
            </a:r>
            <a:r>
              <a:rPr lang="en-PH" b="1" dirty="0"/>
              <a:t>table rows</a:t>
            </a:r>
            <a:r>
              <a:rPr lang="en-PH" dirty="0"/>
              <a:t> with the </a:t>
            </a:r>
            <a:r>
              <a:rPr lang="en-PH" b="1" dirty="0"/>
              <a:t>&lt;</a:t>
            </a:r>
            <a:r>
              <a:rPr lang="en-PH" b="1" dirty="0" err="1"/>
              <a:t>tr</a:t>
            </a:r>
            <a:r>
              <a:rPr lang="en-PH" b="1" dirty="0"/>
              <a:t>&gt;</a:t>
            </a:r>
            <a:r>
              <a:rPr lang="en-PH" dirty="0"/>
              <a:t> tag.</a:t>
            </a:r>
          </a:p>
          <a:p>
            <a:r>
              <a:rPr lang="en-PH" dirty="0"/>
              <a:t>Table rows are divided into </a:t>
            </a:r>
            <a:r>
              <a:rPr lang="en-PH" b="1" dirty="0"/>
              <a:t>table data</a:t>
            </a:r>
            <a:r>
              <a:rPr lang="en-PH" dirty="0"/>
              <a:t> with the </a:t>
            </a:r>
            <a:r>
              <a:rPr lang="en-PH" b="1" dirty="0"/>
              <a:t>&lt;td&gt;</a:t>
            </a:r>
            <a:r>
              <a:rPr lang="en-PH" dirty="0"/>
              <a:t> tag.</a:t>
            </a:r>
          </a:p>
          <a:p>
            <a:r>
              <a:rPr lang="en-PH" dirty="0"/>
              <a:t>A table row can also be divided into </a:t>
            </a:r>
            <a:r>
              <a:rPr lang="en-PH" b="1" dirty="0"/>
              <a:t>table headings</a:t>
            </a:r>
            <a:r>
              <a:rPr lang="en-PH" dirty="0"/>
              <a:t> with the </a:t>
            </a:r>
            <a:r>
              <a:rPr lang="en-PH" b="1" dirty="0"/>
              <a:t>&lt;</a:t>
            </a:r>
            <a:r>
              <a:rPr lang="en-PH" b="1" dirty="0" err="1"/>
              <a:t>th</a:t>
            </a:r>
            <a:r>
              <a:rPr lang="en-PH" b="1" dirty="0"/>
              <a:t>&gt;</a:t>
            </a:r>
            <a:r>
              <a:rPr lang="en-PH" dirty="0"/>
              <a:t> tag.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HTML Tables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43725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If you do not specify a border for the table, it will be displayed without borders.</a:t>
            </a:r>
          </a:p>
          <a:p>
            <a:endParaRPr lang="en-PH" dirty="0" smtClean="0"/>
          </a:p>
          <a:p>
            <a:r>
              <a:rPr lang="en-PH" dirty="0" smtClean="0"/>
              <a:t>A </a:t>
            </a:r>
            <a:r>
              <a:rPr lang="en-PH" dirty="0"/>
              <a:t>border can be added using the border attribute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 smtClean="0">
                <a:solidFill>
                  <a:srgbClr val="0070C0"/>
                </a:solidFill>
              </a:rPr>
              <a:t>&lt;</a:t>
            </a:r>
            <a:r>
              <a:rPr lang="en-PH" dirty="0">
                <a:solidFill>
                  <a:srgbClr val="0070C0"/>
                </a:solidFill>
              </a:rPr>
              <a:t>table border="1" style="width:100</a:t>
            </a:r>
            <a:r>
              <a:rPr lang="en-PH" dirty="0" smtClean="0">
                <a:solidFill>
                  <a:srgbClr val="0070C0"/>
                </a:solidFill>
              </a:rPr>
              <a:t>%"&gt;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&lt;/table&gt;</a:t>
            </a:r>
            <a:endParaRPr lang="en-PH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Table with a Border </a:t>
            </a:r>
            <a:r>
              <a:rPr lang="en-PH" b="0" dirty="0" smtClean="0">
                <a:effectLst/>
              </a:rPr>
              <a:t>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07882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table</a:t>
            </a:r>
            <a:r>
              <a:rPr lang="en-PH" dirty="0">
                <a:solidFill>
                  <a:srgbClr val="0070C0"/>
                </a:solidFill>
              </a:rPr>
              <a:t>, 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, td {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border: 1px solid black</a:t>
            </a:r>
            <a:r>
              <a:rPr lang="en-PH" dirty="0" smtClean="0">
                <a:solidFill>
                  <a:srgbClr val="0070C0"/>
                </a:solidFill>
              </a:rPr>
              <a:t>;</a:t>
            </a: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}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, td {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padding: 15px;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0" dirty="0">
                <a:effectLst/>
              </a:rPr>
              <a:t>Table with a Border 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7808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Table headings are defined with the </a:t>
            </a:r>
            <a:r>
              <a:rPr lang="en-PH" b="1" dirty="0"/>
              <a:t>&lt;</a:t>
            </a:r>
            <a:r>
              <a:rPr lang="en-PH" b="1" dirty="0" err="1"/>
              <a:t>th</a:t>
            </a:r>
            <a:r>
              <a:rPr lang="en-PH" b="1" dirty="0"/>
              <a:t>&gt;</a:t>
            </a:r>
            <a:r>
              <a:rPr lang="en-PH" dirty="0"/>
              <a:t> tag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By default, all major browsers display table headings as bold and </a:t>
            </a:r>
            <a:r>
              <a:rPr lang="en-PH" dirty="0" err="1"/>
              <a:t>centered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r>
              <a:rPr lang="en-PH" dirty="0" err="1">
                <a:solidFill>
                  <a:srgbClr val="0070C0"/>
                </a:solidFill>
              </a:rPr>
              <a:t>Firstname</a:t>
            </a:r>
            <a:r>
              <a:rPr lang="en-PH" dirty="0">
                <a:solidFill>
                  <a:srgbClr val="0070C0"/>
                </a:solidFill>
              </a:rPr>
              <a:t>&lt;/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r>
              <a:rPr lang="en-PH" dirty="0" err="1">
                <a:solidFill>
                  <a:srgbClr val="0070C0"/>
                </a:solidFill>
              </a:rPr>
              <a:t>Lastname</a:t>
            </a:r>
            <a:r>
              <a:rPr lang="en-PH" dirty="0">
                <a:solidFill>
                  <a:srgbClr val="0070C0"/>
                </a:solidFill>
              </a:rPr>
              <a:t>&lt;/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 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&gt;Points&lt;/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 smtClean="0">
                <a:solidFill>
                  <a:srgbClr val="0070C0"/>
                </a:solidFill>
              </a:rPr>
              <a:t>&lt;/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endParaRPr lang="en-PH" dirty="0" smtClean="0">
              <a:solidFill>
                <a:srgbClr val="0070C0"/>
              </a:solidFill>
            </a:endParaRP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 Table </a:t>
            </a:r>
            <a:r>
              <a:rPr lang="en-PH" b="0" dirty="0" smtClean="0">
                <a:effectLst/>
              </a:rPr>
              <a:t>Headings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100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>
                <a:solidFill>
                  <a:srgbClr val="0070C0"/>
                </a:solidFill>
              </a:rPr>
              <a:t>&lt;table style="width:100%"&gt;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&gt;Name&lt;/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 </a:t>
            </a:r>
            <a:r>
              <a:rPr lang="en-PH" dirty="0" err="1">
                <a:solidFill>
                  <a:srgbClr val="0070C0"/>
                </a:solidFill>
              </a:rPr>
              <a:t>colspan</a:t>
            </a:r>
            <a:r>
              <a:rPr lang="en-PH" dirty="0">
                <a:solidFill>
                  <a:srgbClr val="0070C0"/>
                </a:solidFill>
              </a:rPr>
              <a:t>="2"&gt;Telephone&lt;/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&lt;/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&lt;td&gt;Bill Gates&lt;/td&gt;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&lt;td&gt;555 77 854&lt;/td&gt;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&lt;td&gt;555 77 855&lt;/td&gt;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&lt;/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&lt;/table&gt;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 smtClean="0">
                <a:effectLst/>
              </a:rPr>
              <a:t>Cells </a:t>
            </a:r>
            <a:r>
              <a:rPr lang="en-PH" b="0" dirty="0">
                <a:effectLst/>
              </a:rPr>
              <a:t>that Span Many </a:t>
            </a:r>
            <a:r>
              <a:rPr lang="en-PH" b="0" dirty="0" smtClean="0">
                <a:effectLst/>
              </a:rPr>
              <a:t>Columns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843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92500" lnSpcReduction="10000"/>
          </a:bodyPr>
          <a:lstStyle/>
          <a:p>
            <a:r>
              <a:rPr lang="en-PH" dirty="0">
                <a:solidFill>
                  <a:srgbClr val="0070C0"/>
                </a:solidFill>
              </a:rPr>
              <a:t>&lt;table style="width:100%"&gt;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&gt;Name:&lt;/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&lt;td&gt;Bill Gates&lt;/td&gt;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&lt;/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 </a:t>
            </a:r>
            <a:r>
              <a:rPr lang="en-PH" dirty="0" err="1">
                <a:solidFill>
                  <a:srgbClr val="0070C0"/>
                </a:solidFill>
              </a:rPr>
              <a:t>rowspan</a:t>
            </a:r>
            <a:r>
              <a:rPr lang="en-PH" dirty="0">
                <a:solidFill>
                  <a:srgbClr val="0070C0"/>
                </a:solidFill>
              </a:rPr>
              <a:t>="2"&gt;Telephone:&lt;/</a:t>
            </a:r>
            <a:r>
              <a:rPr lang="en-PH" dirty="0" err="1">
                <a:solidFill>
                  <a:srgbClr val="0070C0"/>
                </a:solidFill>
              </a:rPr>
              <a:t>th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&lt;td&gt;555 77 854&lt;/td&gt;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&lt;/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 &lt;td&gt;555 77 855&lt;/td&gt;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&lt;/</a:t>
            </a:r>
            <a:r>
              <a:rPr lang="en-PH" dirty="0" err="1">
                <a:solidFill>
                  <a:srgbClr val="0070C0"/>
                </a:solidFill>
              </a:rPr>
              <a:t>tr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&lt;/table&gt;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Cells that Span Many </a:t>
            </a:r>
            <a:r>
              <a:rPr lang="en-PH" b="0" dirty="0" smtClean="0">
                <a:effectLst/>
              </a:rPr>
              <a:t>Rows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3140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 smtClean="0"/>
              <a:t>&lt;</a:t>
            </a:r>
            <a:r>
              <a:rPr lang="en-PH" dirty="0"/>
              <a:t>table style="width:100%"&gt;</a:t>
            </a:r>
            <a:br>
              <a:rPr lang="en-PH" dirty="0"/>
            </a:br>
            <a:r>
              <a:rPr lang="en-PH" dirty="0"/>
              <a:t>  </a:t>
            </a:r>
            <a:r>
              <a:rPr lang="en-PH" dirty="0">
                <a:solidFill>
                  <a:srgbClr val="0070C0"/>
                </a:solidFill>
              </a:rPr>
              <a:t>&lt;caption&gt;Monthly savings&lt;/caption&gt;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 smtClean="0"/>
              <a:t>&lt;</a:t>
            </a:r>
            <a:r>
              <a:rPr lang="en-PH" dirty="0" err="1" smtClean="0"/>
              <a:t>tr</a:t>
            </a:r>
            <a:r>
              <a:rPr lang="en-PH" dirty="0" smtClean="0"/>
              <a:t>&gt;</a:t>
            </a:r>
          </a:p>
          <a:p>
            <a:r>
              <a:rPr lang="en-PH" dirty="0" smtClean="0"/>
              <a:t>&lt;td&gt;….&lt;/td&gt;</a:t>
            </a:r>
          </a:p>
          <a:p>
            <a:r>
              <a:rPr lang="en-PH" dirty="0" smtClean="0"/>
              <a:t>&lt;/</a:t>
            </a:r>
            <a:r>
              <a:rPr lang="en-PH" dirty="0" err="1" smtClean="0"/>
              <a:t>tr</a:t>
            </a:r>
            <a:r>
              <a:rPr lang="en-PH" dirty="0" smtClean="0"/>
              <a:t>&gt;</a:t>
            </a:r>
          </a:p>
          <a:p>
            <a:r>
              <a:rPr lang="en-PH" dirty="0" smtClean="0"/>
              <a:t>&lt;/table&gt;</a:t>
            </a: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 smtClean="0">
                <a:effectLst/>
              </a:rPr>
              <a:t>Table </a:t>
            </a:r>
            <a:r>
              <a:rPr lang="en-PH" b="0" dirty="0">
                <a:effectLst/>
              </a:rPr>
              <a:t>With a </a:t>
            </a:r>
            <a:r>
              <a:rPr lang="en-PH" b="0" dirty="0" smtClean="0">
                <a:effectLst/>
              </a:rPr>
              <a:t>Caption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9410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HTML </a:t>
            </a:r>
            <a:r>
              <a:rPr lang="en-PH" b="0" dirty="0" smtClean="0">
                <a:effectLst/>
              </a:rPr>
              <a:t>Lists</a:t>
            </a:r>
            <a:endParaRPr lang="en-P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8"/>
          <a:stretch/>
        </p:blipFill>
        <p:spPr bwMode="auto">
          <a:xfrm>
            <a:off x="304800" y="1828800"/>
            <a:ext cx="851694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31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 web browser (Chrome, IE, Firefox, Safari) is to read HTML documents and display them.</a:t>
            </a:r>
          </a:p>
          <a:p>
            <a:r>
              <a:rPr lang="en-US" dirty="0"/>
              <a:t>The browser does not display the HTML tags, but uses them to determine how to display the document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Web </a:t>
            </a:r>
            <a:r>
              <a:rPr lang="en-US" b="1" dirty="0" smtClean="0"/>
              <a:t>Browsers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An unordered list starts with the </a:t>
            </a:r>
            <a:r>
              <a:rPr lang="en-PH" b="1" dirty="0"/>
              <a:t>&lt;</a:t>
            </a:r>
            <a:r>
              <a:rPr lang="en-PH" b="1" dirty="0" err="1"/>
              <a:t>ul</a:t>
            </a:r>
            <a:r>
              <a:rPr lang="en-PH" b="1" dirty="0"/>
              <a:t>&gt;</a:t>
            </a:r>
            <a:r>
              <a:rPr lang="en-PH" dirty="0"/>
              <a:t> tag. Each list item starts with the </a:t>
            </a:r>
            <a:r>
              <a:rPr lang="en-PH" b="1" dirty="0"/>
              <a:t>&lt;li&gt;</a:t>
            </a:r>
            <a:r>
              <a:rPr lang="en-PH" dirty="0"/>
              <a:t> tag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The list items will be marked with bullets (small black circles):</a:t>
            </a:r>
          </a:p>
          <a:p>
            <a:endParaRPr lang="en-PH" dirty="0"/>
          </a:p>
          <a:p>
            <a:r>
              <a:rPr lang="it-IT" dirty="0">
                <a:solidFill>
                  <a:srgbClr val="0070C0"/>
                </a:solidFill>
              </a:rPr>
              <a:t>&lt;ul&gt;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&lt;li&gt;Coffee&lt;/li&gt;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&lt;li&gt;Tea&lt;/li&gt;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&lt;li&gt;Milk&lt;/li&gt;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&lt;/ul&gt;</a:t>
            </a:r>
            <a:endParaRPr lang="en-PH" dirty="0">
              <a:solidFill>
                <a:srgbClr val="0070C0"/>
              </a:solidFill>
            </a:endParaRP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Unordered HTML </a:t>
            </a:r>
            <a:r>
              <a:rPr lang="en-PH" b="0" dirty="0" smtClean="0">
                <a:effectLst/>
              </a:rPr>
              <a:t>Lists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34155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46813"/>
              </p:ext>
            </p:extLst>
          </p:nvPr>
        </p:nvGraphicFramePr>
        <p:xfrm>
          <a:off x="381000" y="1371600"/>
          <a:ext cx="8229600" cy="438267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 dirty="0">
                          <a:effectLst/>
                        </a:rPr>
                        <a:t>Style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>
                          <a:effectLst/>
                        </a:rPr>
                        <a:t>list-style-type:disc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>
                          <a:effectLst/>
                        </a:rPr>
                        <a:t>The list items will be marked with bullets (default)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>
                          <a:effectLst/>
                        </a:rPr>
                        <a:t>list-style-type:circle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>
                          <a:effectLst/>
                        </a:rPr>
                        <a:t>The list items will be marked with circles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>
                          <a:effectLst/>
                        </a:rPr>
                        <a:t>list-style-type:square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>
                          <a:effectLst/>
                        </a:rPr>
                        <a:t>The list items will be marked with squares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>
                          <a:effectLst/>
                        </a:rPr>
                        <a:t>list-style-type:none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400" dirty="0">
                          <a:effectLst/>
                        </a:rPr>
                        <a:t>The list items will not be marked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Unordered </a:t>
            </a:r>
            <a:r>
              <a:rPr lang="en-PH" b="0" dirty="0" smtClean="0">
                <a:effectLst/>
              </a:rPr>
              <a:t>Lists </a:t>
            </a:r>
            <a:r>
              <a:rPr lang="en-PH" b="0" dirty="0">
                <a:effectLst/>
              </a:rPr>
              <a:t>- </a:t>
            </a:r>
            <a:r>
              <a:rPr lang="en-PH" b="0" dirty="0" smtClean="0">
                <a:effectLst/>
              </a:rPr>
              <a:t>Styles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51846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 smtClean="0">
              <a:solidFill>
                <a:srgbClr val="0070C0"/>
              </a:solidFill>
            </a:endParaRPr>
          </a:p>
          <a:p>
            <a:endParaRPr lang="it-IT" sz="2800" dirty="0">
              <a:solidFill>
                <a:srgbClr val="0070C0"/>
              </a:solidFill>
            </a:endParaRPr>
          </a:p>
          <a:p>
            <a:r>
              <a:rPr lang="it-IT" sz="2800" dirty="0" smtClean="0">
                <a:solidFill>
                  <a:srgbClr val="0070C0"/>
                </a:solidFill>
              </a:rPr>
              <a:t>&lt;</a:t>
            </a:r>
            <a:r>
              <a:rPr lang="it-IT" sz="2800" dirty="0">
                <a:solidFill>
                  <a:srgbClr val="0070C0"/>
                </a:solidFill>
              </a:rPr>
              <a:t>ul style="list-style-type:disc"&gt;</a:t>
            </a:r>
            <a:br>
              <a:rPr lang="it-IT" sz="2800" dirty="0">
                <a:solidFill>
                  <a:srgbClr val="0070C0"/>
                </a:solidFill>
              </a:rPr>
            </a:br>
            <a:r>
              <a:rPr lang="it-IT" sz="2800" dirty="0">
                <a:solidFill>
                  <a:srgbClr val="0070C0"/>
                </a:solidFill>
              </a:rPr>
              <a:t>  &lt;li&gt;Coffee&lt;/li&gt;</a:t>
            </a:r>
            <a:br>
              <a:rPr lang="it-IT" sz="2800" dirty="0">
                <a:solidFill>
                  <a:srgbClr val="0070C0"/>
                </a:solidFill>
              </a:rPr>
            </a:br>
            <a:r>
              <a:rPr lang="it-IT" sz="2800" dirty="0">
                <a:solidFill>
                  <a:srgbClr val="0070C0"/>
                </a:solidFill>
              </a:rPr>
              <a:t>  &lt;li&gt;Tea&lt;/li&gt;</a:t>
            </a:r>
            <a:br>
              <a:rPr lang="it-IT" sz="2800" dirty="0">
                <a:solidFill>
                  <a:srgbClr val="0070C0"/>
                </a:solidFill>
              </a:rPr>
            </a:br>
            <a:r>
              <a:rPr lang="it-IT" sz="2800" dirty="0">
                <a:solidFill>
                  <a:srgbClr val="0070C0"/>
                </a:solidFill>
              </a:rPr>
              <a:t>  &lt;li&gt;Milk&lt;/li&gt;</a:t>
            </a:r>
            <a:br>
              <a:rPr lang="it-IT" sz="2800" dirty="0">
                <a:solidFill>
                  <a:srgbClr val="0070C0"/>
                </a:solidFill>
              </a:rPr>
            </a:br>
            <a:r>
              <a:rPr lang="it-IT" sz="2800" dirty="0">
                <a:solidFill>
                  <a:srgbClr val="0070C0"/>
                </a:solidFill>
              </a:rPr>
              <a:t>&lt;/ul&gt;</a:t>
            </a:r>
            <a:endParaRPr lang="en-PH" sz="28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UL Example: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5335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An ordered list starts with the </a:t>
            </a:r>
            <a:r>
              <a:rPr lang="en-PH" b="1" dirty="0"/>
              <a:t>&lt;</a:t>
            </a:r>
            <a:r>
              <a:rPr lang="en-PH" b="1" dirty="0" err="1"/>
              <a:t>ol</a:t>
            </a:r>
            <a:r>
              <a:rPr lang="en-PH" b="1" dirty="0"/>
              <a:t>&gt;</a:t>
            </a:r>
            <a:r>
              <a:rPr lang="en-PH" dirty="0"/>
              <a:t> tag. Each list item starts with the </a:t>
            </a:r>
            <a:r>
              <a:rPr lang="en-PH" b="1" dirty="0"/>
              <a:t>&lt;li&gt;</a:t>
            </a:r>
            <a:r>
              <a:rPr lang="en-PH" dirty="0"/>
              <a:t> tag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The list items will be marked with numbers:</a:t>
            </a:r>
          </a:p>
          <a:p>
            <a:endParaRPr lang="en-PH" dirty="0" smtClean="0">
              <a:solidFill>
                <a:srgbClr val="0070C0"/>
              </a:solidFill>
            </a:endParaRPr>
          </a:p>
          <a:p>
            <a:r>
              <a:rPr lang="it-IT" dirty="0">
                <a:solidFill>
                  <a:srgbClr val="0070C0"/>
                </a:solidFill>
              </a:rPr>
              <a:t>&lt;ol&gt;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&lt;li&gt;Coffee&lt;/li&gt;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&lt;li&gt;Tea&lt;/li&gt;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&lt;li&gt;Milk&lt;/li&gt;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&lt;/ol&gt;</a:t>
            </a:r>
            <a:endParaRPr lang="en-PH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Ordered HTML </a:t>
            </a:r>
            <a:r>
              <a:rPr lang="en-PH" b="0" dirty="0" smtClean="0">
                <a:effectLst/>
              </a:rPr>
              <a:t>Lists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41376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97601"/>
              </p:ext>
            </p:extLst>
          </p:nvPr>
        </p:nvGraphicFramePr>
        <p:xfrm>
          <a:off x="457200" y="1447800"/>
          <a:ext cx="8229600" cy="422288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Type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Description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 dirty="0">
                          <a:effectLst/>
                        </a:rPr>
                        <a:t>type="1"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type="A"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type="a"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type="I"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>
                          <a:effectLst/>
                        </a:rPr>
                        <a:t>type="i"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2000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0" dirty="0">
                <a:effectLst/>
              </a:rPr>
              <a:t>Ordered </a:t>
            </a:r>
            <a:r>
              <a:rPr lang="en-PH" b="0" dirty="0" smtClean="0">
                <a:effectLst/>
              </a:rPr>
              <a:t>Lists </a:t>
            </a:r>
            <a:r>
              <a:rPr lang="en-PH" b="0" dirty="0">
                <a:effectLst/>
              </a:rPr>
              <a:t>- The Type </a:t>
            </a:r>
            <a:r>
              <a:rPr lang="en-PH" b="0" dirty="0" smtClean="0">
                <a:effectLst/>
              </a:rPr>
              <a:t>Attribute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7155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>
              <a:solidFill>
                <a:srgbClr val="0070C0"/>
              </a:solidFill>
            </a:endParaRPr>
          </a:p>
          <a:p>
            <a:endParaRPr lang="it-IT" dirty="0">
              <a:solidFill>
                <a:srgbClr val="0070C0"/>
              </a:solidFill>
            </a:endParaRPr>
          </a:p>
          <a:p>
            <a:r>
              <a:rPr lang="it-IT" dirty="0" smtClean="0">
                <a:solidFill>
                  <a:srgbClr val="0070C0"/>
                </a:solidFill>
              </a:rPr>
              <a:t>&lt;</a:t>
            </a:r>
            <a:r>
              <a:rPr lang="it-IT" dirty="0">
                <a:solidFill>
                  <a:srgbClr val="0070C0"/>
                </a:solidFill>
              </a:rPr>
              <a:t>ol type="1"&gt;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&lt;li&gt;Coffee&lt;/li&gt;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&lt;li&gt;Tea&lt;/li&gt;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&lt;li&gt;Milk&lt;/li&gt;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&lt;/ol&gt;</a:t>
            </a:r>
            <a:endParaRPr lang="en-PH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OL Example: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5979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&lt;ul&gt;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&lt;li&gt;Coffee&lt;/li&gt;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&lt;li&gt;Tea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   &lt;ul&gt;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    &lt;li&gt;Black tea&lt;/li&gt;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    &lt;li&gt;Green tea&lt;/li&gt;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  &lt;/ul&gt;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  &lt;li&gt;Milk&lt;/li&gt;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&lt;/ul&gt;</a:t>
            </a:r>
            <a:endParaRPr lang="en-PH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Nested HTML </a:t>
            </a:r>
            <a:r>
              <a:rPr lang="en-PH" b="0" dirty="0" smtClean="0">
                <a:effectLst/>
              </a:rPr>
              <a:t>Lists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5254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HTML lists can be styled in many different ways with CSS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One popular way, is to style a list to be displayed horizontally:</a:t>
            </a:r>
          </a:p>
          <a:p>
            <a:pPr marL="109728" indent="0">
              <a:buNone/>
            </a:pPr>
            <a:endParaRPr lang="en-PH" dirty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&lt;</a:t>
            </a:r>
            <a:r>
              <a:rPr lang="en-PH" dirty="0">
                <a:solidFill>
                  <a:srgbClr val="0070C0"/>
                </a:solidFill>
              </a:rPr>
              <a:t>style&gt;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b="1" dirty="0" smtClean="0">
                <a:solidFill>
                  <a:srgbClr val="0070C0"/>
                </a:solidFill>
              </a:rPr>
              <a:t>li</a:t>
            </a:r>
            <a:r>
              <a:rPr lang="en-PH" dirty="0" smtClean="0">
                <a:solidFill>
                  <a:srgbClr val="0070C0"/>
                </a:solidFill>
              </a:rPr>
              <a:t> </a:t>
            </a:r>
            <a:r>
              <a:rPr lang="en-PH" dirty="0">
                <a:solidFill>
                  <a:srgbClr val="0070C0"/>
                </a:solidFill>
              </a:rPr>
              <a:t>{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    </a:t>
            </a:r>
            <a:r>
              <a:rPr lang="en-PH" dirty="0" err="1">
                <a:solidFill>
                  <a:srgbClr val="0070C0"/>
                </a:solidFill>
              </a:rPr>
              <a:t>display:inline</a:t>
            </a:r>
            <a:r>
              <a:rPr lang="en-PH" dirty="0">
                <a:solidFill>
                  <a:srgbClr val="0070C0"/>
                </a:solidFill>
              </a:rPr>
              <a:t>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}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&lt;/style&gt;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Horizontal </a:t>
            </a:r>
            <a:r>
              <a:rPr lang="en-PH" b="0" dirty="0" smtClean="0">
                <a:effectLst/>
              </a:rPr>
              <a:t>Lists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288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&lt;div&gt; element is a </a:t>
            </a:r>
            <a:r>
              <a:rPr lang="en-PH" b="1" dirty="0"/>
              <a:t>block-level element</a:t>
            </a:r>
            <a:r>
              <a:rPr lang="en-PH" dirty="0"/>
              <a:t> that is often used as a container for other HTML elements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The &lt;div&gt; element has no required attributes, but </a:t>
            </a:r>
            <a:r>
              <a:rPr lang="en-PH" b="1" dirty="0"/>
              <a:t>style</a:t>
            </a:r>
            <a:r>
              <a:rPr lang="en-PH" dirty="0"/>
              <a:t> and </a:t>
            </a:r>
            <a:r>
              <a:rPr lang="en-PH" b="1" dirty="0"/>
              <a:t>class</a:t>
            </a:r>
            <a:r>
              <a:rPr lang="en-PH" dirty="0"/>
              <a:t> are common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When used together with CSS, the &lt;div&gt; element can be used to style blocks of content: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0" dirty="0">
                <a:effectLst/>
              </a:rPr>
              <a:t>The &lt;div&gt; </a:t>
            </a:r>
            <a:r>
              <a:rPr lang="en-PH" b="0" dirty="0" smtClean="0">
                <a:effectLst/>
              </a:rPr>
              <a:t>Element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08319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>
                <a:solidFill>
                  <a:srgbClr val="0070C0"/>
                </a:solidFill>
              </a:rPr>
              <a:t>&lt;div style="</a:t>
            </a:r>
            <a:r>
              <a:rPr lang="en-PH" dirty="0" err="1">
                <a:solidFill>
                  <a:srgbClr val="0070C0"/>
                </a:solidFill>
              </a:rPr>
              <a:t>background-color:black</a:t>
            </a:r>
            <a:r>
              <a:rPr lang="en-PH" dirty="0">
                <a:solidFill>
                  <a:srgbClr val="0070C0"/>
                </a:solidFill>
              </a:rPr>
              <a:t>; </a:t>
            </a:r>
            <a:r>
              <a:rPr lang="en-PH" dirty="0" err="1">
                <a:solidFill>
                  <a:srgbClr val="0070C0"/>
                </a:solidFill>
              </a:rPr>
              <a:t>color:white</a:t>
            </a:r>
            <a:r>
              <a:rPr lang="en-PH" dirty="0">
                <a:solidFill>
                  <a:srgbClr val="0070C0"/>
                </a:solidFill>
              </a:rPr>
              <a:t>; padding:20px;"&gt;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smtClean="0">
                <a:solidFill>
                  <a:srgbClr val="0070C0"/>
                </a:solidFill>
              </a:rPr>
              <a:t>h2&gt;Manila&lt;/</a:t>
            </a:r>
            <a:r>
              <a:rPr lang="en-PH" dirty="0">
                <a:solidFill>
                  <a:srgbClr val="0070C0"/>
                </a:solidFill>
              </a:rPr>
              <a:t>h2&gt;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 smtClean="0">
                <a:solidFill>
                  <a:srgbClr val="0070C0"/>
                </a:solidFill>
              </a:rPr>
              <a:t>&lt;p&gt;Manila</a:t>
            </a:r>
            <a:r>
              <a:rPr lang="en-PH" dirty="0">
                <a:solidFill>
                  <a:srgbClr val="0070C0"/>
                </a:solidFill>
              </a:rPr>
              <a:t> is the capital city of the Philippines. It is the home to extensive commerce and seats the executive and judicial branches of the Filipino government.</a:t>
            </a:r>
            <a:r>
              <a:rPr lang="en-PH" dirty="0" smtClean="0">
                <a:solidFill>
                  <a:srgbClr val="0070C0"/>
                </a:solidFill>
              </a:rPr>
              <a:t>&lt;/</a:t>
            </a:r>
            <a:r>
              <a:rPr lang="en-PH" dirty="0">
                <a:solidFill>
                  <a:srgbClr val="0070C0"/>
                </a:solidFill>
              </a:rPr>
              <a:t>p&gt;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&lt;/div&gt;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379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5"/>
          <a:stretch/>
        </p:blipFill>
        <p:spPr bwMode="auto">
          <a:xfrm>
            <a:off x="25400" y="76200"/>
            <a:ext cx="906938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2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i="1" dirty="0" smtClean="0">
                <a:latin typeface="Calibri" pitchFamily="34" charset="0"/>
              </a:rPr>
              <a:t>Sources:</a:t>
            </a:r>
          </a:p>
          <a:p>
            <a:endParaRPr lang="en-PH" sz="2800" i="1" dirty="0">
              <a:latin typeface="Calibri" pitchFamily="34" charset="0"/>
            </a:endParaRPr>
          </a:p>
          <a:p>
            <a:r>
              <a:rPr lang="en-PH" sz="2800" i="1" dirty="0" smtClean="0">
                <a:latin typeface="Calibri" pitchFamily="34" charset="0"/>
              </a:rPr>
              <a:t>-php.net</a:t>
            </a:r>
          </a:p>
          <a:p>
            <a:r>
              <a:rPr lang="en-PH" sz="2800" i="1" dirty="0" smtClean="0">
                <a:latin typeface="Calibri" pitchFamily="34" charset="0"/>
              </a:rPr>
              <a:t>-w3schools.com</a:t>
            </a:r>
          </a:p>
        </p:txBody>
      </p:sp>
    </p:spTree>
    <p:extLst>
      <p:ext uri="{BB962C8B-B14F-4D97-AF65-F5344CB8AC3E}">
        <p14:creationId xmlns:p14="http://schemas.microsoft.com/office/powerpoint/2010/main" val="7530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All </a:t>
            </a:r>
            <a:r>
              <a:rPr lang="en-PH" dirty="0"/>
              <a:t>HTML documents must start with a type declaration: </a:t>
            </a:r>
            <a:r>
              <a:rPr lang="en-PH" b="1" dirty="0"/>
              <a:t>&lt;!DOCTYPE html</a:t>
            </a:r>
            <a:r>
              <a:rPr lang="en-PH" b="1" dirty="0" smtClean="0"/>
              <a:t>&gt;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The HTML document itself begins with </a:t>
            </a:r>
            <a:r>
              <a:rPr lang="en-PH" b="1" dirty="0"/>
              <a:t>&lt;html&gt;</a:t>
            </a:r>
            <a:r>
              <a:rPr lang="en-PH" dirty="0"/>
              <a:t> and ends with </a:t>
            </a:r>
            <a:r>
              <a:rPr lang="en-PH" b="1" dirty="0"/>
              <a:t>&lt;/html</a:t>
            </a:r>
            <a:r>
              <a:rPr lang="en-PH" b="1" dirty="0" smtClean="0"/>
              <a:t>&gt;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r>
              <a:rPr lang="en-PH" dirty="0"/>
              <a:t>The visible part of the HTML document is between </a:t>
            </a:r>
            <a:r>
              <a:rPr lang="en-PH" b="1" dirty="0"/>
              <a:t>&lt;body&gt;</a:t>
            </a:r>
            <a:r>
              <a:rPr lang="en-PH" dirty="0"/>
              <a:t> and </a:t>
            </a:r>
            <a:r>
              <a:rPr lang="en-PH" b="1" dirty="0"/>
              <a:t>&lt;/body&gt;</a:t>
            </a:r>
            <a:r>
              <a:rPr lang="en-PH" dirty="0"/>
              <a:t>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HTML Documents</a:t>
            </a:r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28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solidFill>
                  <a:srgbClr val="0070C0"/>
                </a:solidFill>
              </a:rPr>
              <a:t>&lt;!DOCTYPE html&gt;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&lt;html&gt;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&lt;body&gt;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&lt;h1&gt;My First Heading&lt;/h1&gt;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&lt;p&gt;My first paragraph.&lt;/p&gt;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/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&lt;/body&gt;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03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</TotalTime>
  <Words>1023</Words>
  <Application>Microsoft Office PowerPoint</Application>
  <PresentationFormat>On-screen Show (4:3)</PresentationFormat>
  <Paragraphs>388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Concourse</vt:lpstr>
      <vt:lpstr>PowerPoint Presentation</vt:lpstr>
      <vt:lpstr>What is HTML?</vt:lpstr>
      <vt:lpstr>HTML Example</vt:lpstr>
      <vt:lpstr>Example Explained</vt:lpstr>
      <vt:lpstr>HTML Tags</vt:lpstr>
      <vt:lpstr>Web Browsers</vt:lpstr>
      <vt:lpstr>PowerPoint Presentation</vt:lpstr>
      <vt:lpstr>HTML Documents </vt:lpstr>
      <vt:lpstr>Example</vt:lpstr>
      <vt:lpstr>HTML Headings</vt:lpstr>
      <vt:lpstr>HTML Paragraphs</vt:lpstr>
      <vt:lpstr>HTML Links</vt:lpstr>
      <vt:lpstr>HTML Images</vt:lpstr>
      <vt:lpstr>HTML Elements</vt:lpstr>
      <vt:lpstr>HTML Elements</vt:lpstr>
      <vt:lpstr>HTML Attributes</vt:lpstr>
      <vt:lpstr>HTML Attributes</vt:lpstr>
      <vt:lpstr>The title Attribute</vt:lpstr>
      <vt:lpstr>The href Attribute</vt:lpstr>
      <vt:lpstr>Size Attributes</vt:lpstr>
      <vt:lpstr>HTML Headings</vt:lpstr>
      <vt:lpstr>HTML Headings</vt:lpstr>
      <vt:lpstr>HTML Horizontal Rules</vt:lpstr>
      <vt:lpstr>HTML Paragraphs</vt:lpstr>
      <vt:lpstr>Preformatted Text &lt;pre&gt; Element</vt:lpstr>
      <vt:lpstr>The HTML Style Attribute</vt:lpstr>
      <vt:lpstr>HTML Background Color</vt:lpstr>
      <vt:lpstr>HTML Text Color</vt:lpstr>
      <vt:lpstr>HTML Fonts</vt:lpstr>
      <vt:lpstr>HTML Text Size</vt:lpstr>
      <vt:lpstr>HTML Text Alignment</vt:lpstr>
      <vt:lpstr>HTML Text Formatting Elements</vt:lpstr>
      <vt:lpstr>HTML Comments</vt:lpstr>
      <vt:lpstr>Cascading Style Sheets (CSS)</vt:lpstr>
      <vt:lpstr>Inline Styling (Inline CSS)</vt:lpstr>
      <vt:lpstr>Internal Styling (Internal CSS)</vt:lpstr>
      <vt:lpstr>Internal Styling (Internal CSS)</vt:lpstr>
      <vt:lpstr>External Styling (External CSS)</vt:lpstr>
      <vt:lpstr>External Styling (External CSS)</vt:lpstr>
      <vt:lpstr>External Styling (External CSS)</vt:lpstr>
      <vt:lpstr>More examples</vt:lpstr>
      <vt:lpstr>The id Attribute</vt:lpstr>
      <vt:lpstr>The id Attribute</vt:lpstr>
      <vt:lpstr>The class Attribute</vt:lpstr>
      <vt:lpstr>Reminder!</vt:lpstr>
      <vt:lpstr>HTML Links</vt:lpstr>
      <vt:lpstr>HTML Links - The target Attribute</vt:lpstr>
      <vt:lpstr>HTML Links - The target Attribute</vt:lpstr>
      <vt:lpstr>Link Styling</vt:lpstr>
      <vt:lpstr>HTML Links - Image as Link</vt:lpstr>
      <vt:lpstr>HTML Tables</vt:lpstr>
      <vt:lpstr>HTML Tables</vt:lpstr>
      <vt:lpstr>Table with a Border Attribute</vt:lpstr>
      <vt:lpstr>Table with a Border Attribute</vt:lpstr>
      <vt:lpstr>HTML Table Headings</vt:lpstr>
      <vt:lpstr>Cells that Span Many Columns</vt:lpstr>
      <vt:lpstr>Cells that Span Many Rows</vt:lpstr>
      <vt:lpstr>Table With a Caption</vt:lpstr>
      <vt:lpstr>HTML Lists</vt:lpstr>
      <vt:lpstr>Unordered HTML Lists</vt:lpstr>
      <vt:lpstr>Unordered Lists - Styles</vt:lpstr>
      <vt:lpstr>UL Example:</vt:lpstr>
      <vt:lpstr>Ordered HTML Lists</vt:lpstr>
      <vt:lpstr>Ordered Lists - The Type Attribute</vt:lpstr>
      <vt:lpstr>OL Example:</vt:lpstr>
      <vt:lpstr>Nested HTML Lists</vt:lpstr>
      <vt:lpstr>Horizontal Lists</vt:lpstr>
      <vt:lpstr>The &lt;div&gt; Element</vt:lpstr>
      <vt:lpstr>Example: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PC1</dc:creator>
  <cp:lastModifiedBy>Makoy</cp:lastModifiedBy>
  <cp:revision>107</cp:revision>
  <dcterms:created xsi:type="dcterms:W3CDTF">2015-11-12T00:02:46Z</dcterms:created>
  <dcterms:modified xsi:type="dcterms:W3CDTF">2016-01-18T00:36:28Z</dcterms:modified>
</cp:coreProperties>
</file>