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Bebas Neue"/>
      <p:regular r:id="rId26"/>
    </p:embeddedFont>
    <p:embeddedFont>
      <p:font typeface="Della Respira"/>
      <p:regular r:id="rId27"/>
    </p:embeddedFont>
    <p:embeddedFont>
      <p:font typeface="Arial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a3NOJYNFOAGfUeZ187xBJSLUG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slide" Target="slides/slide20.xml"/><Relationship Id="rId28" Type="http://schemas.openxmlformats.org/officeDocument/2006/relationships/font" Target="fonts/ArialBlack-regular.fntdata"/><Relationship Id="rId27" Type="http://schemas.openxmlformats.org/officeDocument/2006/relationships/font" Target="fonts/DellaRespi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Focus studying on science, history, historical figures, and movies and entertainment – they make up over two thirds of questions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Don't waste your time on </a:t>
            </a:r>
            <a:r>
              <a:rPr b="1" lang="en-US"/>
              <a:t>somename</a:t>
            </a:r>
            <a:r>
              <a:rPr lang="en-US"/>
              <a:t>, war history, world geography, and cities – only 1 in 13 questions are about these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The narrow spread of average cluster value makes size the more critical factor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Dr. Race makes a great Jeopardy! Study buddy – both her questions fell into top clusters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Science, History, Historical figures, and Movies and Entertainment</a:t>
            </a:r>
            <a:endParaRPr/>
          </a:p>
        </p:txBody>
      </p:sp>
      <p:sp>
        <p:nvSpPr>
          <p:cNvPr id="300" name="Google Shape;30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Science, History, Historical figures, and Movies and Entertainment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67%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in 3</a:t>
            </a:r>
            <a:endParaRPr/>
          </a:p>
        </p:txBody>
      </p:sp>
      <p:sp>
        <p:nvSpPr>
          <p:cNvPr id="316" name="Google Shape;31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Dark jeopardy blue hex #1F16B4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Purple #9B0EAA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Orange #FCA11D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Pink #ec0370</a:t>
            </a:r>
            <a:endParaRPr/>
          </a:p>
        </p:txBody>
      </p:sp>
      <p:sp>
        <p:nvSpPr>
          <p:cNvPr id="336" name="Google Shape;33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ctrTitle"/>
          </p:nvPr>
        </p:nvSpPr>
        <p:spPr>
          <a:xfrm>
            <a:off x="914400" y="3592533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60000" fadeDir="5400012" kx="0" rotWithShape="0" algn="bl" stA="25000" stPos="0" sy="-100000" ky="0"/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EOPARTY Answer">
  <p:cSld name="JEOPARTY Answ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43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198" name="Google Shape;198;p4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fmla="val 194" name="adj1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43"/>
          <p:cNvSpPr txBox="1"/>
          <p:nvPr>
            <p:ph type="title"/>
          </p:nvPr>
        </p:nvSpPr>
        <p:spPr>
          <a:xfrm>
            <a:off x="1376100" y="1331100"/>
            <a:ext cx="9442400" cy="4208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2700000" dist="38100">
              <a:schemeClr val="dk1">
                <a:alpha val="9098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4533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4533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4533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4533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4533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4533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4533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4533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4533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01" name="Google Shape;201;p43"/>
          <p:cNvSpPr txBox="1"/>
          <p:nvPr/>
        </p:nvSpPr>
        <p:spPr>
          <a:xfrm>
            <a:off x="4526400" y="5771467"/>
            <a:ext cx="3139200" cy="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333"/>
              <a:buFont typeface="Della Respira"/>
              <a:buNone/>
            </a:pPr>
            <a:r>
              <a:rPr lang="en-US" sz="1333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333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2" name="Google Shape;202;p43">
            <a:hlinkClick action="ppaction://hlinksldjump" r:id="rId2"/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19553" name="adj1"/>
            </a:avLst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44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205" name="Google Shape;205;p4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fmla="val 204" name="adj1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44"/>
          <p:cNvSpPr txBox="1"/>
          <p:nvPr>
            <p:ph idx="1" type="body"/>
          </p:nvPr>
        </p:nvSpPr>
        <p:spPr>
          <a:xfrm>
            <a:off x="1083967" y="5367067"/>
            <a:ext cx="10024000" cy="5248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2700000" dist="28575">
              <a:schemeClr val="dk1">
                <a:alpha val="9098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08" name="Google Shape;208;p44"/>
          <p:cNvSpPr txBox="1"/>
          <p:nvPr>
            <p:ph idx="12" type="sldNum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indent="0" lvl="1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indent="0" lvl="2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indent="0" lvl="3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indent="0" lvl="4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indent="0" lvl="5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indent="0" lvl="6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indent="0" lvl="7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indent="0" lvl="8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>
            <p:ph idx="12" type="sldNum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indent="0" lvl="1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indent="0" lvl="2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indent="0" lvl="3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indent="0" lvl="4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indent="0" lvl="5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indent="0" lvl="6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indent="0" lvl="7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indent="0" lvl="8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0" name="Google Shape;22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9" name="Google Shape;249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1" name="Google Shape;251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ctrTitle"/>
          </p:nvPr>
        </p:nvSpPr>
        <p:spPr>
          <a:xfrm>
            <a:off x="914400" y="3567033"/>
            <a:ext cx="10363200" cy="807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7000" fadeDir="5400012" kx="0" rotWithShape="0" algn="bl" stA="35000" stPos="0" sy="-100000" ky="0"/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/>
        </p:txBody>
      </p:sp>
      <p:sp>
        <p:nvSpPr>
          <p:cNvPr id="107" name="Google Shape;107;p35"/>
          <p:cNvSpPr txBox="1"/>
          <p:nvPr>
            <p:ph idx="1" type="subTitle"/>
          </p:nvPr>
        </p:nvSpPr>
        <p:spPr>
          <a:xfrm>
            <a:off x="914400" y="4509111"/>
            <a:ext cx="10363200" cy="538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2700000" dist="28575">
              <a:schemeClr val="dk1">
                <a:alpha val="9098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3" name="Google Shape;263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64" name="Google Shape;26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1" name="Google Shape;2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36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10" name="Google Shape;110;p3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fmla="val 204" name="adj1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6"/>
          <p:cNvSpPr txBox="1"/>
          <p:nvPr>
            <p:ph idx="1" type="body"/>
          </p:nvPr>
        </p:nvSpPr>
        <p:spPr>
          <a:xfrm>
            <a:off x="1849400" y="2882400"/>
            <a:ext cx="8493200" cy="1093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2700000" dist="28575">
              <a:schemeClr val="dk1">
                <a:alpha val="9098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000"/>
              <a:buChar char="➢"/>
              <a:defRPr sz="4000"/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4000"/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4000"/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4000"/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4000"/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4000"/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4000"/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4000"/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4000"/>
            </a:lvl9pPr>
          </a:lstStyle>
          <a:p/>
        </p:txBody>
      </p:sp>
      <p:sp>
        <p:nvSpPr>
          <p:cNvPr id="113" name="Google Shape;113;p36"/>
          <p:cNvSpPr txBox="1"/>
          <p:nvPr/>
        </p:nvSpPr>
        <p:spPr>
          <a:xfrm>
            <a:off x="4791200" y="10418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800"/>
              <a:buFont typeface="Della Respira"/>
              <a:buNone/>
            </a:pPr>
            <a:r>
              <a:rPr lang="en-US" sz="128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128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4" name="Google Shape;114;p36"/>
          <p:cNvSpPr txBox="1"/>
          <p:nvPr>
            <p:ph idx="12" type="sldNum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indent="0" lvl="1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indent="0" lvl="2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indent="0" lvl="3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indent="0" lvl="4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indent="0" lvl="5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indent="0" lvl="6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indent="0" lvl="7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indent="0" lvl="8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37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17" name="Google Shape;117;p3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fmla="val 204" name="adj1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37"/>
          <p:cNvSpPr txBox="1"/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2700000" dist="38100">
              <a:schemeClr val="dk1">
                <a:alpha val="9098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0" name="Google Shape;120;p37"/>
          <p:cNvSpPr txBox="1"/>
          <p:nvPr>
            <p:ph idx="1" type="body"/>
          </p:nvPr>
        </p:nvSpPr>
        <p:spPr>
          <a:xfrm>
            <a:off x="1363367" y="1967760"/>
            <a:ext cx="9465200" cy="3653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2700000" dist="28575">
              <a:schemeClr val="dk1">
                <a:alpha val="9098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➢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2" type="sldNum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indent="0" lvl="1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indent="0" lvl="2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indent="0" lvl="3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indent="0" lvl="4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indent="0" lvl="5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indent="0" lvl="6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indent="0" lvl="7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indent="0" lvl="8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8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24" name="Google Shape;124;p3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fmla="val 204" name="adj1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38"/>
          <p:cNvSpPr txBox="1"/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2700000" dist="38100">
              <a:schemeClr val="dk1">
                <a:alpha val="9098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" type="body"/>
          </p:nvPr>
        </p:nvSpPr>
        <p:spPr>
          <a:xfrm>
            <a:off x="1363383" y="1967767"/>
            <a:ext cx="4422400" cy="35864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2700000" dist="28575">
              <a:schemeClr val="dk1">
                <a:alpha val="9098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➢"/>
              <a:defRPr sz="2667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/>
        </p:txBody>
      </p:sp>
      <p:sp>
        <p:nvSpPr>
          <p:cNvPr id="128" name="Google Shape;128;p38"/>
          <p:cNvSpPr txBox="1"/>
          <p:nvPr>
            <p:ph idx="2" type="body"/>
          </p:nvPr>
        </p:nvSpPr>
        <p:spPr>
          <a:xfrm>
            <a:off x="6406181" y="1967767"/>
            <a:ext cx="4422400" cy="35864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2700000" dist="28575">
              <a:schemeClr val="dk1">
                <a:alpha val="9098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➢"/>
              <a:defRPr sz="2667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/>
        </p:txBody>
      </p:sp>
      <p:sp>
        <p:nvSpPr>
          <p:cNvPr id="129" name="Google Shape;129;p38"/>
          <p:cNvSpPr txBox="1"/>
          <p:nvPr>
            <p:ph idx="12" type="sldNum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indent="0" lvl="1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indent="0" lvl="2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indent="0" lvl="3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indent="0" lvl="4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indent="0" lvl="5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indent="0" lvl="6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indent="0" lvl="7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indent="0" lvl="8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39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32" name="Google Shape;132;p39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9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fmla="val 204" name="adj1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39"/>
          <p:cNvSpPr txBox="1"/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2700000" dist="38100">
              <a:schemeClr val="dk1">
                <a:alpha val="9098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5" name="Google Shape;135;p39"/>
          <p:cNvSpPr txBox="1"/>
          <p:nvPr>
            <p:ph idx="1" type="body"/>
          </p:nvPr>
        </p:nvSpPr>
        <p:spPr>
          <a:xfrm>
            <a:off x="1342016" y="1967767"/>
            <a:ext cx="2948400" cy="36756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2700000" dist="28575">
              <a:schemeClr val="dk1">
                <a:alpha val="9098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  <p:sp>
        <p:nvSpPr>
          <p:cNvPr id="136" name="Google Shape;136;p39"/>
          <p:cNvSpPr txBox="1"/>
          <p:nvPr>
            <p:ph idx="2" type="body"/>
          </p:nvPr>
        </p:nvSpPr>
        <p:spPr>
          <a:xfrm>
            <a:off x="4600345" y="1967767"/>
            <a:ext cx="2948400" cy="36756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2700000" dist="28575">
              <a:schemeClr val="dk1">
                <a:alpha val="9098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  <p:sp>
        <p:nvSpPr>
          <p:cNvPr id="137" name="Google Shape;137;p39"/>
          <p:cNvSpPr txBox="1"/>
          <p:nvPr>
            <p:ph idx="3" type="body"/>
          </p:nvPr>
        </p:nvSpPr>
        <p:spPr>
          <a:xfrm>
            <a:off x="7858675" y="1967767"/>
            <a:ext cx="2948400" cy="36756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2700000" dist="28575">
              <a:schemeClr val="dk1">
                <a:alpha val="9098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  <p:sp>
        <p:nvSpPr>
          <p:cNvPr id="138" name="Google Shape;138;p39"/>
          <p:cNvSpPr txBox="1"/>
          <p:nvPr>
            <p:ph idx="12" type="sldNum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indent="0" lvl="1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indent="0" lvl="2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indent="0" lvl="3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indent="0" lvl="4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indent="0" lvl="5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indent="0" lvl="6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indent="0" lvl="7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indent="0" lvl="8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40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41" name="Google Shape;141;p4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fmla="val 204" name="adj1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40"/>
          <p:cNvSpPr txBox="1"/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2700000" dist="38100">
              <a:schemeClr val="dk1">
                <a:alpha val="9098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4" name="Google Shape;144;p40"/>
          <p:cNvSpPr txBox="1"/>
          <p:nvPr>
            <p:ph idx="12" type="sldNum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indent="0" lvl="1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indent="0" lvl="2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indent="0" lvl="3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indent="0" lvl="4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indent="0" lvl="5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indent="0" lvl="6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indent="0" lvl="7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indent="0" lvl="8" marL="0" algn="ctr">
              <a:buClr>
                <a:schemeClr val="lt1"/>
              </a:buClr>
              <a:buSzPts val="1733"/>
              <a:buFont typeface="Della Respira"/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EOPARTY Panel">
  <p:cSld name="JEOPARTY Panel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1"/>
          <p:cNvSpPr/>
          <p:nvPr/>
        </p:nvSpPr>
        <p:spPr>
          <a:xfrm>
            <a:off x="647081" y="646470"/>
            <a:ext cx="10903256" cy="55776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1"/>
          <p:cNvSpPr txBox="1"/>
          <p:nvPr>
            <p:ph type="title"/>
          </p:nvPr>
        </p:nvSpPr>
        <p:spPr>
          <a:xfrm>
            <a:off x="927600" y="0"/>
            <a:ext cx="10336800" cy="646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2700000" dist="38100">
              <a:schemeClr val="dk1">
                <a:alpha val="9098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148" name="Google Shape;148;p41"/>
          <p:cNvGrpSpPr/>
          <p:nvPr/>
        </p:nvGrpSpPr>
        <p:grpSpPr>
          <a:xfrm>
            <a:off x="763627" y="763565"/>
            <a:ext cx="1687652" cy="5357745"/>
            <a:chOff x="572700" y="572684"/>
            <a:chExt cx="1251349" cy="4018309"/>
          </a:xfrm>
        </p:grpSpPr>
        <p:sp>
          <p:nvSpPr>
            <p:cNvPr id="149" name="Google Shape;149;p41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1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1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1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1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1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41"/>
          <p:cNvGrpSpPr/>
          <p:nvPr/>
        </p:nvGrpSpPr>
        <p:grpSpPr>
          <a:xfrm>
            <a:off x="2557070" y="763565"/>
            <a:ext cx="1687652" cy="5357745"/>
            <a:chOff x="1922099" y="572684"/>
            <a:chExt cx="1251349" cy="4018309"/>
          </a:xfrm>
        </p:grpSpPr>
        <p:sp>
          <p:nvSpPr>
            <p:cNvPr id="156" name="Google Shape;156;p41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1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1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1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1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1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41"/>
          <p:cNvGrpSpPr/>
          <p:nvPr/>
        </p:nvGrpSpPr>
        <p:grpSpPr>
          <a:xfrm>
            <a:off x="4350513" y="763565"/>
            <a:ext cx="1687652" cy="5357745"/>
            <a:chOff x="3271498" y="572684"/>
            <a:chExt cx="1251349" cy="4018309"/>
          </a:xfrm>
        </p:grpSpPr>
        <p:sp>
          <p:nvSpPr>
            <p:cNvPr id="163" name="Google Shape;163;p41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1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1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1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1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1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41"/>
          <p:cNvGrpSpPr/>
          <p:nvPr/>
        </p:nvGrpSpPr>
        <p:grpSpPr>
          <a:xfrm>
            <a:off x="6143957" y="763565"/>
            <a:ext cx="1687652" cy="5357745"/>
            <a:chOff x="4620897" y="572684"/>
            <a:chExt cx="1251349" cy="4018309"/>
          </a:xfrm>
        </p:grpSpPr>
        <p:sp>
          <p:nvSpPr>
            <p:cNvPr id="170" name="Google Shape;170;p41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1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1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1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1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1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41"/>
          <p:cNvGrpSpPr/>
          <p:nvPr/>
        </p:nvGrpSpPr>
        <p:grpSpPr>
          <a:xfrm>
            <a:off x="7937399" y="763565"/>
            <a:ext cx="1687652" cy="5357745"/>
            <a:chOff x="5970296" y="572684"/>
            <a:chExt cx="1251349" cy="4018309"/>
          </a:xfrm>
        </p:grpSpPr>
        <p:sp>
          <p:nvSpPr>
            <p:cNvPr id="177" name="Google Shape;177;p41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1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1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1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1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41"/>
          <p:cNvGrpSpPr/>
          <p:nvPr/>
        </p:nvGrpSpPr>
        <p:grpSpPr>
          <a:xfrm>
            <a:off x="9730842" y="763565"/>
            <a:ext cx="1687652" cy="5357745"/>
            <a:chOff x="7319696" y="572684"/>
            <a:chExt cx="1251349" cy="4018309"/>
          </a:xfrm>
        </p:grpSpPr>
        <p:sp>
          <p:nvSpPr>
            <p:cNvPr id="184" name="Google Shape;184;p41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1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1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1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1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1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EOPARTY Category">
  <p:cSld name="JEOPARTY Categor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2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192" name="Google Shape;192;p4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fmla="val 194" name="adj1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42"/>
          <p:cNvSpPr txBox="1"/>
          <p:nvPr>
            <p:ph type="title"/>
          </p:nvPr>
        </p:nvSpPr>
        <p:spPr>
          <a:xfrm>
            <a:off x="2022700" y="1999300"/>
            <a:ext cx="8149200" cy="9172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2700000" dist="38100">
              <a:schemeClr val="dk1">
                <a:alpha val="9098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b="1" sz="4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b="1" sz="4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b="1" sz="4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b="1" sz="4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b="1" sz="4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b="1" sz="4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b="1" sz="4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b="1" sz="4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b="1" sz="4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95" name="Google Shape;195;p42"/>
          <p:cNvSpPr txBox="1"/>
          <p:nvPr>
            <p:ph idx="1" type="subTitle"/>
          </p:nvPr>
        </p:nvSpPr>
        <p:spPr>
          <a:xfrm>
            <a:off x="2022700" y="2664600"/>
            <a:ext cx="8164800" cy="21064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2700000" dist="28575">
              <a:schemeClr val="dk1">
                <a:alpha val="9098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-157632" y="-311434"/>
            <a:ext cx="12319432" cy="4014557"/>
            <a:chOff x="-118224" y="-233576"/>
            <a:chExt cx="9239574" cy="3010918"/>
          </a:xfrm>
        </p:grpSpPr>
        <p:grpSp>
          <p:nvGrpSpPr>
            <p:cNvPr id="11" name="Google Shape;11;p2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12" name="Google Shape;12;p2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rect b="b" l="l" r="r" t="t"/>
                <a:pathLst>
                  <a:path extrusionOk="0" h="1875707" w="1875707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4901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rect b="b" l="l" r="r" t="t"/>
                <a:pathLst>
                  <a:path extrusionOk="0" h="94929" w="94929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2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5" name="Google Shape;15;p2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rect b="b" l="l" r="r" t="t"/>
                <a:pathLst>
                  <a:path extrusionOk="0" h="1875707" w="1875707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8823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rect b="b" l="l" r="r" t="t"/>
                <a:pathLst>
                  <a:path extrusionOk="0" h="94929" w="94929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7;p2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8" name="Google Shape;18;p2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rect b="b" l="l" r="r" t="t"/>
                <a:pathLst>
                  <a:path extrusionOk="0" h="1875707" w="1875707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4901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rect b="b" l="l" r="r" t="t"/>
                <a:pathLst>
                  <a:path extrusionOk="0" h="94929" w="94929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20;p2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21" name="Google Shape;21;p2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rect b="b" l="l" r="r" t="t"/>
                <a:pathLst>
                  <a:path extrusionOk="0" h="1875707" w="1875707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8823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rect b="b" l="l" r="r" t="t"/>
                <a:pathLst>
                  <a:path extrusionOk="0" h="94929" w="94929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23;p2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4" name="Google Shape;24;p2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rect b="b" l="l" r="r" t="t"/>
                <a:pathLst>
                  <a:path extrusionOk="0" h="1875707" w="1875707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8823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rect b="b" l="l" r="r" t="t"/>
                <a:pathLst>
                  <a:path extrusionOk="0" h="94929" w="94929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26;p2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7" name="Google Shape;27;p2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rect b="b" l="l" r="r" t="t"/>
                <a:pathLst>
                  <a:path extrusionOk="0" h="1875707" w="1875707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8823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rect b="b" l="l" r="r" t="t"/>
                <a:pathLst>
                  <a:path extrusionOk="0" h="94929" w="94929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29;p2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30" name="Google Shape;30;p2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rect b="b" l="l" r="r" t="t"/>
                <a:pathLst>
                  <a:path extrusionOk="0" h="1875707" w="1875707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4901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rect b="b" l="l" r="r" t="t"/>
                <a:pathLst>
                  <a:path extrusionOk="0" h="94929" w="94929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32;p2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33" name="Google Shape;33;p2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rect b="b" l="l" r="r" t="t"/>
                <a:pathLst>
                  <a:path extrusionOk="0" h="1875707" w="1875707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8823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rect b="b" l="l" r="r" t="t"/>
                <a:pathLst>
                  <a:path extrusionOk="0" h="94929" w="94929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" name="Google Shape;35;p2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21"/>
          <p:cNvSpPr/>
          <p:nvPr/>
        </p:nvSpPr>
        <p:spPr>
          <a:xfrm>
            <a:off x="-33" y="4000667"/>
            <a:ext cx="12192063" cy="2853277"/>
          </a:xfrm>
          <a:custGeom>
            <a:rect b="b" l="l" r="r" t="t"/>
            <a:pathLst>
              <a:path extrusionOk="0" h="2641923" w="12192063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882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1"/>
          <p:cNvSpPr txBox="1"/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2700000" dist="38100">
              <a:schemeClr val="dk1">
                <a:alpha val="9098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b="0" i="0" sz="32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b="0" i="0" sz="32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b="0" i="0" sz="32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b="0" i="0" sz="32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b="0" i="0" sz="32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b="0" i="0" sz="32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b="0" i="0" sz="32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b="0" i="0" sz="32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b="0" i="0" sz="32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363367" y="1967760"/>
            <a:ext cx="9465200" cy="3653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2700000" dist="28575">
              <a:schemeClr val="dk1">
                <a:alpha val="9098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b="1" i="0" sz="2400" u="none" cap="none" strike="noStrik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b="1" i="0" sz="2400" u="none" cap="none" strike="noStrik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b="1" i="0" sz="2400" u="none" cap="none" strike="noStrik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b="1" i="0" sz="2400" u="none" cap="none" strike="noStrik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b="1" i="0" sz="2400" u="none" cap="none" strike="noStrik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b="1" i="0" sz="2400" u="none" cap="none" strike="noStrik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b="1" i="0" sz="2400" u="none" cap="none" strike="noStrik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b="1" i="0" sz="2400" u="none" cap="none" strike="noStrik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b="1" i="0" sz="2400" u="none" cap="none" strike="noStrik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buClr>
                <a:schemeClr val="lt1"/>
              </a:buClr>
              <a:buSzPts val="1733"/>
              <a:buFont typeface="Della Respira"/>
              <a:buNone/>
              <a:defRPr b="0" i="0" sz="1733" u="none" cap="none" strike="noStrik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indent="0" lvl="1" marL="0" marR="0" rtl="0" algn="ctr">
              <a:buClr>
                <a:schemeClr val="lt1"/>
              </a:buClr>
              <a:buSzPts val="1733"/>
              <a:buFont typeface="Della Respira"/>
              <a:buNone/>
              <a:defRPr b="0" i="0" sz="1733" u="none" cap="none" strike="noStrik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indent="0" lvl="2" marL="0" marR="0" rtl="0" algn="ctr">
              <a:buClr>
                <a:schemeClr val="lt1"/>
              </a:buClr>
              <a:buSzPts val="1733"/>
              <a:buFont typeface="Della Respira"/>
              <a:buNone/>
              <a:defRPr b="0" i="0" sz="1733" u="none" cap="none" strike="noStrik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indent="0" lvl="3" marL="0" marR="0" rtl="0" algn="ctr">
              <a:buClr>
                <a:schemeClr val="lt1"/>
              </a:buClr>
              <a:buSzPts val="1733"/>
              <a:buFont typeface="Della Respira"/>
              <a:buNone/>
              <a:defRPr b="0" i="0" sz="1733" u="none" cap="none" strike="noStrik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indent="0" lvl="4" marL="0" marR="0" rtl="0" algn="ctr">
              <a:buClr>
                <a:schemeClr val="lt1"/>
              </a:buClr>
              <a:buSzPts val="1733"/>
              <a:buFont typeface="Della Respira"/>
              <a:buNone/>
              <a:defRPr b="0" i="0" sz="1733" u="none" cap="none" strike="noStrik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indent="0" lvl="5" marL="0" marR="0" rtl="0" algn="ctr">
              <a:buClr>
                <a:schemeClr val="lt1"/>
              </a:buClr>
              <a:buSzPts val="1733"/>
              <a:buFont typeface="Della Respira"/>
              <a:buNone/>
              <a:defRPr b="0" i="0" sz="1733" u="none" cap="none" strike="noStrik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indent="0" lvl="6" marL="0" marR="0" rtl="0" algn="ctr">
              <a:buClr>
                <a:schemeClr val="lt1"/>
              </a:buClr>
              <a:buSzPts val="1733"/>
              <a:buFont typeface="Della Respira"/>
              <a:buNone/>
              <a:defRPr b="0" i="0" sz="1733" u="none" cap="none" strike="noStrik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indent="0" lvl="7" marL="0" marR="0" rtl="0" algn="ctr">
              <a:buClr>
                <a:schemeClr val="lt1"/>
              </a:buClr>
              <a:buSzPts val="1733"/>
              <a:buFont typeface="Della Respira"/>
              <a:buNone/>
              <a:defRPr b="0" i="0" sz="1733" u="none" cap="none" strike="noStrik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indent="0" lvl="8" marL="0" marR="0" rtl="0" algn="ctr">
              <a:buClr>
                <a:schemeClr val="lt1"/>
              </a:buClr>
              <a:buSzPts val="1733"/>
              <a:buFont typeface="Della Respira"/>
              <a:buNone/>
              <a:defRPr b="0" i="0" sz="1733" u="none" cap="none" strike="noStrik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0.jpg"/><Relationship Id="rId5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8.jpg"/><Relationship Id="rId5" Type="http://schemas.openxmlformats.org/officeDocument/2006/relationships/image" Target="../media/image10.jpg"/><Relationship Id="rId6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2.jpg"/><Relationship Id="rId5" Type="http://schemas.openxmlformats.org/officeDocument/2006/relationships/image" Target="../media/image9.jpg"/><Relationship Id="rId6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2.jpg"/><Relationship Id="rId5" Type="http://schemas.openxmlformats.org/officeDocument/2006/relationships/image" Target="../media/image8.jpg"/><Relationship Id="rId6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565" y="668263"/>
            <a:ext cx="8292993" cy="243541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"/>
          <p:cNvSpPr txBox="1"/>
          <p:nvPr/>
        </p:nvSpPr>
        <p:spPr>
          <a:xfrm>
            <a:off x="2148385" y="5531892"/>
            <a:ext cx="789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Blue 10</a:t>
            </a:r>
            <a:endParaRPr b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"/>
          <p:cNvSpPr/>
          <p:nvPr/>
        </p:nvSpPr>
        <p:spPr>
          <a:xfrm>
            <a:off x="1" y="6419163"/>
            <a:ext cx="1876925" cy="446858"/>
          </a:xfrm>
          <a:prstGeom prst="homePlate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0"/>
          <p:cNvSpPr txBox="1"/>
          <p:nvPr/>
        </p:nvSpPr>
        <p:spPr>
          <a:xfrm>
            <a:off x="13930" y="6473855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Clue Length</a:t>
            </a:r>
            <a:endParaRPr/>
          </a:p>
        </p:txBody>
      </p:sp>
      <p:sp>
        <p:nvSpPr>
          <p:cNvPr id="372" name="Google Shape;372;p10"/>
          <p:cNvSpPr/>
          <p:nvPr/>
        </p:nvSpPr>
        <p:spPr>
          <a:xfrm>
            <a:off x="1745755" y="6427113"/>
            <a:ext cx="2377638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0"/>
          <p:cNvSpPr txBox="1"/>
          <p:nvPr/>
        </p:nvSpPr>
        <p:spPr>
          <a:xfrm>
            <a:off x="1915845" y="6467218"/>
            <a:ext cx="2377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Clue Clustering</a:t>
            </a:r>
            <a:endParaRPr/>
          </a:p>
        </p:txBody>
      </p:sp>
      <p:sp>
        <p:nvSpPr>
          <p:cNvPr id="374" name="Google Shape;374;p10"/>
          <p:cNvSpPr/>
          <p:nvPr/>
        </p:nvSpPr>
        <p:spPr>
          <a:xfrm>
            <a:off x="4011099" y="6427111"/>
            <a:ext cx="1479763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0"/>
          <p:cNvSpPr/>
          <p:nvPr/>
        </p:nvSpPr>
        <p:spPr>
          <a:xfrm>
            <a:off x="5379326" y="6425729"/>
            <a:ext cx="2090694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0"/>
          <p:cNvSpPr txBox="1"/>
          <p:nvPr/>
        </p:nvSpPr>
        <p:spPr>
          <a:xfrm>
            <a:off x="4260372" y="6473855"/>
            <a:ext cx="12304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Demo</a:t>
            </a:r>
            <a:endParaRPr/>
          </a:p>
        </p:txBody>
      </p:sp>
      <p:sp>
        <p:nvSpPr>
          <p:cNvPr id="377" name="Google Shape;377;p10"/>
          <p:cNvSpPr txBox="1"/>
          <p:nvPr/>
        </p:nvSpPr>
        <p:spPr>
          <a:xfrm>
            <a:off x="5593094" y="6473930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Conclusion</a:t>
            </a:r>
            <a:endParaRPr/>
          </a:p>
        </p:txBody>
      </p:sp>
      <p:sp>
        <p:nvSpPr>
          <p:cNvPr id="378" name="Google Shape;378;p10"/>
          <p:cNvSpPr txBox="1"/>
          <p:nvPr/>
        </p:nvSpPr>
        <p:spPr>
          <a:xfrm>
            <a:off x="0" y="-66"/>
            <a:ext cx="12192000" cy="1015663"/>
          </a:xfrm>
          <a:prstGeom prst="rect">
            <a:avLst/>
          </a:prstGeom>
          <a:solidFill>
            <a:srgbClr val="1F16B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rPr>
              <a:t>Top 4 Clusters</a:t>
            </a:r>
            <a:endParaRPr/>
          </a:p>
        </p:txBody>
      </p:sp>
      <p:pic>
        <p:nvPicPr>
          <p:cNvPr descr="Text&#10;&#10;Description automatically generated" id="379" name="Google Shape;3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9424" y="1150186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380" name="Google Shape;38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5672" y="1152144"/>
            <a:ext cx="3048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0"/>
          <p:cNvSpPr txBox="1"/>
          <p:nvPr/>
        </p:nvSpPr>
        <p:spPr>
          <a:xfrm>
            <a:off x="5889652" y="1520913"/>
            <a:ext cx="31607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Cluster 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History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16.67%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1"/>
          <p:cNvSpPr/>
          <p:nvPr/>
        </p:nvSpPr>
        <p:spPr>
          <a:xfrm>
            <a:off x="1" y="6419163"/>
            <a:ext cx="1876925" cy="446858"/>
          </a:xfrm>
          <a:prstGeom prst="homePlate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1"/>
          <p:cNvSpPr txBox="1"/>
          <p:nvPr/>
        </p:nvSpPr>
        <p:spPr>
          <a:xfrm>
            <a:off x="13930" y="6473855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Clue Length</a:t>
            </a:r>
            <a:endParaRPr/>
          </a:p>
        </p:txBody>
      </p:sp>
      <p:sp>
        <p:nvSpPr>
          <p:cNvPr id="389" name="Google Shape;389;p11"/>
          <p:cNvSpPr/>
          <p:nvPr/>
        </p:nvSpPr>
        <p:spPr>
          <a:xfrm>
            <a:off x="1745755" y="6427113"/>
            <a:ext cx="2377638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1"/>
          <p:cNvSpPr txBox="1"/>
          <p:nvPr/>
        </p:nvSpPr>
        <p:spPr>
          <a:xfrm>
            <a:off x="1915845" y="6467218"/>
            <a:ext cx="2377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Clue Clustering</a:t>
            </a:r>
            <a:endParaRPr/>
          </a:p>
        </p:txBody>
      </p:sp>
      <p:sp>
        <p:nvSpPr>
          <p:cNvPr id="391" name="Google Shape;391;p11"/>
          <p:cNvSpPr/>
          <p:nvPr/>
        </p:nvSpPr>
        <p:spPr>
          <a:xfrm>
            <a:off x="4011099" y="6427111"/>
            <a:ext cx="1479763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1"/>
          <p:cNvSpPr/>
          <p:nvPr/>
        </p:nvSpPr>
        <p:spPr>
          <a:xfrm>
            <a:off x="5379326" y="6425729"/>
            <a:ext cx="2090694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1"/>
          <p:cNvSpPr txBox="1"/>
          <p:nvPr/>
        </p:nvSpPr>
        <p:spPr>
          <a:xfrm>
            <a:off x="4260372" y="6473855"/>
            <a:ext cx="12304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Demo</a:t>
            </a:r>
            <a:endParaRPr/>
          </a:p>
        </p:txBody>
      </p:sp>
      <p:sp>
        <p:nvSpPr>
          <p:cNvPr id="394" name="Google Shape;394;p11"/>
          <p:cNvSpPr txBox="1"/>
          <p:nvPr/>
        </p:nvSpPr>
        <p:spPr>
          <a:xfrm>
            <a:off x="5593094" y="6473930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Conclusion</a:t>
            </a:r>
            <a:endParaRPr/>
          </a:p>
        </p:txBody>
      </p:sp>
      <p:sp>
        <p:nvSpPr>
          <p:cNvPr id="395" name="Google Shape;395;p11"/>
          <p:cNvSpPr txBox="1"/>
          <p:nvPr/>
        </p:nvSpPr>
        <p:spPr>
          <a:xfrm>
            <a:off x="0" y="-66"/>
            <a:ext cx="12192000" cy="1015663"/>
          </a:xfrm>
          <a:prstGeom prst="rect">
            <a:avLst/>
          </a:prstGeom>
          <a:solidFill>
            <a:srgbClr val="1F16B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rPr>
              <a:t>Top 4 Clusters</a:t>
            </a:r>
            <a:endParaRPr/>
          </a:p>
        </p:txBody>
      </p:sp>
      <p:pic>
        <p:nvPicPr>
          <p:cNvPr descr="Text&#10;&#10;Description automatically generated" id="396" name="Google Shape;3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2843" y="1150186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397" name="Google Shape;39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9424" y="1150186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398" name="Google Shape;39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9424" y="3657600"/>
            <a:ext cx="3048001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1"/>
          <p:cNvSpPr txBox="1"/>
          <p:nvPr/>
        </p:nvSpPr>
        <p:spPr>
          <a:xfrm>
            <a:off x="170991" y="4416130"/>
            <a:ext cx="27021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Cluster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Historical Figures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15.02%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2"/>
          <p:cNvSpPr/>
          <p:nvPr/>
        </p:nvSpPr>
        <p:spPr>
          <a:xfrm>
            <a:off x="1" y="6419163"/>
            <a:ext cx="1876925" cy="446858"/>
          </a:xfrm>
          <a:prstGeom prst="homePlate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2"/>
          <p:cNvSpPr txBox="1"/>
          <p:nvPr/>
        </p:nvSpPr>
        <p:spPr>
          <a:xfrm>
            <a:off x="13930" y="6473855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Clue Length</a:t>
            </a:r>
            <a:endParaRPr/>
          </a:p>
        </p:txBody>
      </p:sp>
      <p:sp>
        <p:nvSpPr>
          <p:cNvPr id="407" name="Google Shape;407;p12"/>
          <p:cNvSpPr/>
          <p:nvPr/>
        </p:nvSpPr>
        <p:spPr>
          <a:xfrm>
            <a:off x="1745755" y="6427113"/>
            <a:ext cx="2377638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2"/>
          <p:cNvSpPr txBox="1"/>
          <p:nvPr/>
        </p:nvSpPr>
        <p:spPr>
          <a:xfrm>
            <a:off x="1915845" y="6467218"/>
            <a:ext cx="2377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Clue Clustering</a:t>
            </a:r>
            <a:endParaRPr/>
          </a:p>
        </p:txBody>
      </p:sp>
      <p:sp>
        <p:nvSpPr>
          <p:cNvPr id="409" name="Google Shape;409;p12"/>
          <p:cNvSpPr/>
          <p:nvPr/>
        </p:nvSpPr>
        <p:spPr>
          <a:xfrm>
            <a:off x="4011099" y="6427111"/>
            <a:ext cx="1479763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2"/>
          <p:cNvSpPr/>
          <p:nvPr/>
        </p:nvSpPr>
        <p:spPr>
          <a:xfrm>
            <a:off x="5379326" y="6425729"/>
            <a:ext cx="2090694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2"/>
          <p:cNvSpPr txBox="1"/>
          <p:nvPr/>
        </p:nvSpPr>
        <p:spPr>
          <a:xfrm>
            <a:off x="4260372" y="6473855"/>
            <a:ext cx="12304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Demo</a:t>
            </a:r>
            <a:endParaRPr/>
          </a:p>
        </p:txBody>
      </p:sp>
      <p:sp>
        <p:nvSpPr>
          <p:cNvPr id="412" name="Google Shape;412;p12"/>
          <p:cNvSpPr txBox="1"/>
          <p:nvPr/>
        </p:nvSpPr>
        <p:spPr>
          <a:xfrm>
            <a:off x="5593094" y="6473930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Conclusion</a:t>
            </a:r>
            <a:endParaRPr/>
          </a:p>
        </p:txBody>
      </p:sp>
      <p:sp>
        <p:nvSpPr>
          <p:cNvPr id="413" name="Google Shape;413;p12"/>
          <p:cNvSpPr txBox="1"/>
          <p:nvPr/>
        </p:nvSpPr>
        <p:spPr>
          <a:xfrm>
            <a:off x="0" y="-66"/>
            <a:ext cx="12192000" cy="1015663"/>
          </a:xfrm>
          <a:prstGeom prst="rect">
            <a:avLst/>
          </a:prstGeom>
          <a:solidFill>
            <a:srgbClr val="1F16B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rPr>
              <a:t>Top 4 Clusters</a:t>
            </a:r>
            <a:endParaRPr/>
          </a:p>
        </p:txBody>
      </p:sp>
      <p:pic>
        <p:nvPicPr>
          <p:cNvPr descr="Text&#10;&#10;Description automatically generated" id="414" name="Google Shape;4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2843" y="1150186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415" name="Google Shape;41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1742" y="3657600"/>
            <a:ext cx="3048001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416" name="Google Shape;41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9424" y="1150186"/>
            <a:ext cx="3048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2"/>
          <p:cNvSpPr txBox="1"/>
          <p:nvPr/>
        </p:nvSpPr>
        <p:spPr>
          <a:xfrm>
            <a:off x="5889652" y="4416129"/>
            <a:ext cx="31607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Cluster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Movies and Entertainment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14.20%</a:t>
            </a:r>
            <a:endParaRPr/>
          </a:p>
        </p:txBody>
      </p:sp>
      <p:pic>
        <p:nvPicPr>
          <p:cNvPr descr="Text, whiteboard&#10;&#10;Description automatically generated" id="418" name="Google Shape;41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05672" y="3657600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3"/>
          <p:cNvSpPr txBox="1"/>
          <p:nvPr/>
        </p:nvSpPr>
        <p:spPr>
          <a:xfrm>
            <a:off x="170991" y="4416130"/>
            <a:ext cx="27021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Cluster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Historical Figures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15.02%</a:t>
            </a:r>
            <a:endParaRPr/>
          </a:p>
        </p:txBody>
      </p:sp>
      <p:sp>
        <p:nvSpPr>
          <p:cNvPr id="425" name="Google Shape;425;p13"/>
          <p:cNvSpPr/>
          <p:nvPr/>
        </p:nvSpPr>
        <p:spPr>
          <a:xfrm>
            <a:off x="1" y="6419163"/>
            <a:ext cx="1876925" cy="446858"/>
          </a:xfrm>
          <a:prstGeom prst="homePlate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3"/>
          <p:cNvSpPr txBox="1"/>
          <p:nvPr/>
        </p:nvSpPr>
        <p:spPr>
          <a:xfrm>
            <a:off x="13930" y="6473855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Clue Length</a:t>
            </a:r>
            <a:endParaRPr/>
          </a:p>
        </p:txBody>
      </p:sp>
      <p:sp>
        <p:nvSpPr>
          <p:cNvPr id="427" name="Google Shape;427;p13"/>
          <p:cNvSpPr/>
          <p:nvPr/>
        </p:nvSpPr>
        <p:spPr>
          <a:xfrm>
            <a:off x="1745755" y="6427113"/>
            <a:ext cx="2377638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3"/>
          <p:cNvSpPr txBox="1"/>
          <p:nvPr/>
        </p:nvSpPr>
        <p:spPr>
          <a:xfrm>
            <a:off x="1915845" y="6467218"/>
            <a:ext cx="2377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Clue Clustering</a:t>
            </a:r>
            <a:endParaRPr/>
          </a:p>
        </p:txBody>
      </p:sp>
      <p:sp>
        <p:nvSpPr>
          <p:cNvPr id="429" name="Google Shape;429;p13"/>
          <p:cNvSpPr/>
          <p:nvPr/>
        </p:nvSpPr>
        <p:spPr>
          <a:xfrm>
            <a:off x="4011099" y="6427111"/>
            <a:ext cx="1479763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3"/>
          <p:cNvSpPr/>
          <p:nvPr/>
        </p:nvSpPr>
        <p:spPr>
          <a:xfrm>
            <a:off x="5379326" y="6425729"/>
            <a:ext cx="2090694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3"/>
          <p:cNvSpPr txBox="1"/>
          <p:nvPr/>
        </p:nvSpPr>
        <p:spPr>
          <a:xfrm>
            <a:off x="4260372" y="6473855"/>
            <a:ext cx="12304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Demo</a:t>
            </a:r>
            <a:endParaRPr/>
          </a:p>
        </p:txBody>
      </p:sp>
      <p:sp>
        <p:nvSpPr>
          <p:cNvPr id="432" name="Google Shape;432;p13"/>
          <p:cNvSpPr txBox="1"/>
          <p:nvPr/>
        </p:nvSpPr>
        <p:spPr>
          <a:xfrm>
            <a:off x="5593094" y="6473930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Conclusion</a:t>
            </a:r>
            <a:endParaRPr/>
          </a:p>
        </p:txBody>
      </p:sp>
      <p:sp>
        <p:nvSpPr>
          <p:cNvPr id="433" name="Google Shape;433;p13"/>
          <p:cNvSpPr txBox="1"/>
          <p:nvPr/>
        </p:nvSpPr>
        <p:spPr>
          <a:xfrm>
            <a:off x="0" y="10692"/>
            <a:ext cx="12192000" cy="1015663"/>
          </a:xfrm>
          <a:prstGeom prst="rect">
            <a:avLst/>
          </a:prstGeom>
          <a:solidFill>
            <a:srgbClr val="1F16B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rPr>
              <a:t>Top 4 Clusters</a:t>
            </a:r>
            <a:endParaRPr/>
          </a:p>
        </p:txBody>
      </p:sp>
      <p:pic>
        <p:nvPicPr>
          <p:cNvPr descr="Text, company name&#10;&#10;Description automatically generated" id="434" name="Google Shape;4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742" y="1150186"/>
            <a:ext cx="3047999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3"/>
          <p:cNvSpPr txBox="1"/>
          <p:nvPr/>
        </p:nvSpPr>
        <p:spPr>
          <a:xfrm>
            <a:off x="165388" y="1520912"/>
            <a:ext cx="136219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Cluster 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21.04%</a:t>
            </a:r>
            <a:endParaRPr/>
          </a:p>
        </p:txBody>
      </p:sp>
      <p:pic>
        <p:nvPicPr>
          <p:cNvPr descr="Text&#10;&#10;Description automatically generated" id="436" name="Google Shape;43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9424" y="3657600"/>
            <a:ext cx="3048001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3"/>
          <p:cNvSpPr txBox="1"/>
          <p:nvPr/>
        </p:nvSpPr>
        <p:spPr>
          <a:xfrm>
            <a:off x="5889652" y="1520913"/>
            <a:ext cx="13717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Cluster 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History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16.67%</a:t>
            </a:r>
            <a:endParaRPr/>
          </a:p>
        </p:txBody>
      </p:sp>
      <p:pic>
        <p:nvPicPr>
          <p:cNvPr descr="Text, whiteboard&#10;&#10;Description automatically generated" id="438" name="Google Shape;43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05672" y="3657600"/>
            <a:ext cx="3048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13"/>
          <p:cNvSpPr txBox="1"/>
          <p:nvPr/>
        </p:nvSpPr>
        <p:spPr>
          <a:xfrm>
            <a:off x="5889652" y="4416129"/>
            <a:ext cx="31607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Cluster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Movies and Entertainment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14.20%</a:t>
            </a:r>
            <a:endParaRPr/>
          </a:p>
        </p:txBody>
      </p:sp>
      <p:pic>
        <p:nvPicPr>
          <p:cNvPr descr="Text&#10;&#10;Description automatically generated" id="440" name="Google Shape;44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05672" y="1152144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"/>
          <p:cNvSpPr/>
          <p:nvPr/>
        </p:nvSpPr>
        <p:spPr>
          <a:xfrm>
            <a:off x="1" y="6419163"/>
            <a:ext cx="1876925" cy="446858"/>
          </a:xfrm>
          <a:prstGeom prst="homePlate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4"/>
          <p:cNvSpPr txBox="1"/>
          <p:nvPr/>
        </p:nvSpPr>
        <p:spPr>
          <a:xfrm>
            <a:off x="13930" y="6473855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Clue Length</a:t>
            </a:r>
            <a:endParaRPr/>
          </a:p>
        </p:txBody>
      </p:sp>
      <p:sp>
        <p:nvSpPr>
          <p:cNvPr id="448" name="Google Shape;448;p14"/>
          <p:cNvSpPr/>
          <p:nvPr/>
        </p:nvSpPr>
        <p:spPr>
          <a:xfrm>
            <a:off x="1745755" y="6427113"/>
            <a:ext cx="2377638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4"/>
          <p:cNvSpPr txBox="1"/>
          <p:nvPr/>
        </p:nvSpPr>
        <p:spPr>
          <a:xfrm>
            <a:off x="1915845" y="6467218"/>
            <a:ext cx="2377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Clue Clustering</a:t>
            </a:r>
            <a:endParaRPr/>
          </a:p>
        </p:txBody>
      </p:sp>
      <p:sp>
        <p:nvSpPr>
          <p:cNvPr id="450" name="Google Shape;450;p14"/>
          <p:cNvSpPr/>
          <p:nvPr/>
        </p:nvSpPr>
        <p:spPr>
          <a:xfrm>
            <a:off x="4011099" y="6427111"/>
            <a:ext cx="1479763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4"/>
          <p:cNvSpPr/>
          <p:nvPr/>
        </p:nvSpPr>
        <p:spPr>
          <a:xfrm>
            <a:off x="5379326" y="6425729"/>
            <a:ext cx="2090694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4"/>
          <p:cNvSpPr txBox="1"/>
          <p:nvPr/>
        </p:nvSpPr>
        <p:spPr>
          <a:xfrm>
            <a:off x="4260372" y="6473855"/>
            <a:ext cx="12304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Demo</a:t>
            </a:r>
            <a:endParaRPr/>
          </a:p>
        </p:txBody>
      </p:sp>
      <p:sp>
        <p:nvSpPr>
          <p:cNvPr id="453" name="Google Shape;453;p14"/>
          <p:cNvSpPr txBox="1"/>
          <p:nvPr/>
        </p:nvSpPr>
        <p:spPr>
          <a:xfrm>
            <a:off x="5593094" y="6473930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Conclusion</a:t>
            </a:r>
            <a:endParaRPr/>
          </a:p>
        </p:txBody>
      </p:sp>
      <p:sp>
        <p:nvSpPr>
          <p:cNvPr id="454" name="Google Shape;454;p14"/>
          <p:cNvSpPr txBox="1"/>
          <p:nvPr/>
        </p:nvSpPr>
        <p:spPr>
          <a:xfrm>
            <a:off x="0" y="-66"/>
            <a:ext cx="12192000" cy="1015663"/>
          </a:xfrm>
          <a:prstGeom prst="rect">
            <a:avLst/>
          </a:prstGeom>
          <a:solidFill>
            <a:srgbClr val="1F16B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rPr>
              <a:t>Top 4 Clusters</a:t>
            </a:r>
            <a:endParaRPr/>
          </a:p>
        </p:txBody>
      </p:sp>
      <p:sp>
        <p:nvSpPr>
          <p:cNvPr id="455" name="Google Shape;455;p14"/>
          <p:cNvSpPr txBox="1"/>
          <p:nvPr/>
        </p:nvSpPr>
        <p:spPr>
          <a:xfrm>
            <a:off x="324151" y="1520913"/>
            <a:ext cx="31607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Cluster 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xx</a:t>
            </a: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%</a:t>
            </a:r>
            <a:endParaRPr/>
          </a:p>
        </p:txBody>
      </p:sp>
      <p:pic>
        <p:nvPicPr>
          <p:cNvPr descr="Text&#10;&#10;Description automatically generated" id="456" name="Google Shape;4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2843" y="1150186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457" name="Google Shape;45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6035" y="3657600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458" name="Google Shape;45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1742" y="3657600"/>
            <a:ext cx="3048001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459" name="Google Shape;45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9424" y="1150186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5"/>
          <p:cNvSpPr/>
          <p:nvPr/>
        </p:nvSpPr>
        <p:spPr>
          <a:xfrm>
            <a:off x="1" y="6419163"/>
            <a:ext cx="1876925" cy="446858"/>
          </a:xfrm>
          <a:prstGeom prst="homePlate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5"/>
          <p:cNvSpPr txBox="1"/>
          <p:nvPr/>
        </p:nvSpPr>
        <p:spPr>
          <a:xfrm>
            <a:off x="13930" y="6473855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Clue Length</a:t>
            </a:r>
            <a:endParaRPr/>
          </a:p>
        </p:txBody>
      </p:sp>
      <p:sp>
        <p:nvSpPr>
          <p:cNvPr id="466" name="Google Shape;466;p15"/>
          <p:cNvSpPr/>
          <p:nvPr/>
        </p:nvSpPr>
        <p:spPr>
          <a:xfrm>
            <a:off x="1745755" y="6427113"/>
            <a:ext cx="2377638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5"/>
          <p:cNvSpPr txBox="1"/>
          <p:nvPr/>
        </p:nvSpPr>
        <p:spPr>
          <a:xfrm>
            <a:off x="1915845" y="6467218"/>
            <a:ext cx="2377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Clue Clustering</a:t>
            </a:r>
            <a:endParaRPr/>
          </a:p>
        </p:txBody>
      </p:sp>
      <p:sp>
        <p:nvSpPr>
          <p:cNvPr id="468" name="Google Shape;468;p15"/>
          <p:cNvSpPr/>
          <p:nvPr/>
        </p:nvSpPr>
        <p:spPr>
          <a:xfrm>
            <a:off x="4011099" y="6427111"/>
            <a:ext cx="1479763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5"/>
          <p:cNvSpPr/>
          <p:nvPr/>
        </p:nvSpPr>
        <p:spPr>
          <a:xfrm>
            <a:off x="5379326" y="6425729"/>
            <a:ext cx="2090694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5"/>
          <p:cNvSpPr txBox="1"/>
          <p:nvPr/>
        </p:nvSpPr>
        <p:spPr>
          <a:xfrm>
            <a:off x="4260372" y="6473855"/>
            <a:ext cx="12304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Demo</a:t>
            </a:r>
            <a:endParaRPr/>
          </a:p>
        </p:txBody>
      </p:sp>
      <p:sp>
        <p:nvSpPr>
          <p:cNvPr id="471" name="Google Shape;471;p15"/>
          <p:cNvSpPr txBox="1"/>
          <p:nvPr/>
        </p:nvSpPr>
        <p:spPr>
          <a:xfrm>
            <a:off x="5593094" y="6473930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Conclusion</a:t>
            </a:r>
            <a:endParaRPr/>
          </a:p>
        </p:txBody>
      </p:sp>
      <p:sp>
        <p:nvSpPr>
          <p:cNvPr id="472" name="Google Shape;472;p15"/>
          <p:cNvSpPr txBox="1"/>
          <p:nvPr/>
        </p:nvSpPr>
        <p:spPr>
          <a:xfrm>
            <a:off x="0" y="-6177"/>
            <a:ext cx="12192000" cy="1015663"/>
          </a:xfrm>
          <a:prstGeom prst="rect">
            <a:avLst/>
          </a:prstGeom>
          <a:solidFill>
            <a:srgbClr val="1F16B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rPr>
              <a:t>Bottom 4 Clusters</a:t>
            </a:r>
            <a:endParaRPr/>
          </a:p>
        </p:txBody>
      </p:sp>
      <p:pic>
        <p:nvPicPr>
          <p:cNvPr descr="Chart, histogram&#10;&#10;Description automatically generated" id="473" name="Google Shape;4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083" y="1395344"/>
            <a:ext cx="7039092" cy="4692727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15"/>
          <p:cNvSpPr/>
          <p:nvPr/>
        </p:nvSpPr>
        <p:spPr>
          <a:xfrm>
            <a:off x="4920595" y="4711848"/>
            <a:ext cx="1716873" cy="892885"/>
          </a:xfrm>
          <a:prstGeom prst="frame">
            <a:avLst>
              <a:gd fmla="val 12097" name="adj1"/>
            </a:avLst>
          </a:prstGeom>
          <a:solidFill>
            <a:srgbClr val="FCA11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5"/>
          <p:cNvSpPr txBox="1"/>
          <p:nvPr/>
        </p:nvSpPr>
        <p:spPr>
          <a:xfrm>
            <a:off x="7572253" y="2113994"/>
            <a:ext cx="4035248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rPr>
              <a:t>Clusters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rPr>
              <a:t>2 Cities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rPr>
              <a:t>6 World Geography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rPr>
              <a:t>12 War History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rPr>
              <a:t>3 Word Puzzles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scatter chart&#10;&#10;Description automatically generated" id="480" name="Google Shape;4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8795" y="925361"/>
            <a:ext cx="7534405" cy="500727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6"/>
          <p:cNvSpPr/>
          <p:nvPr/>
        </p:nvSpPr>
        <p:spPr>
          <a:xfrm>
            <a:off x="1" y="6419163"/>
            <a:ext cx="1876925" cy="446858"/>
          </a:xfrm>
          <a:prstGeom prst="homePlate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6"/>
          <p:cNvSpPr txBox="1"/>
          <p:nvPr/>
        </p:nvSpPr>
        <p:spPr>
          <a:xfrm>
            <a:off x="13930" y="6473855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Clue Length</a:t>
            </a:r>
            <a:endParaRPr/>
          </a:p>
        </p:txBody>
      </p:sp>
      <p:sp>
        <p:nvSpPr>
          <p:cNvPr id="483" name="Google Shape;483;p16"/>
          <p:cNvSpPr/>
          <p:nvPr/>
        </p:nvSpPr>
        <p:spPr>
          <a:xfrm>
            <a:off x="1745755" y="6427113"/>
            <a:ext cx="2377638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6"/>
          <p:cNvSpPr txBox="1"/>
          <p:nvPr/>
        </p:nvSpPr>
        <p:spPr>
          <a:xfrm>
            <a:off x="1915845" y="6467218"/>
            <a:ext cx="2377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Clue Clustering</a:t>
            </a:r>
            <a:endParaRPr/>
          </a:p>
        </p:txBody>
      </p:sp>
      <p:sp>
        <p:nvSpPr>
          <p:cNvPr id="485" name="Google Shape;485;p16"/>
          <p:cNvSpPr/>
          <p:nvPr/>
        </p:nvSpPr>
        <p:spPr>
          <a:xfrm>
            <a:off x="4011099" y="6427111"/>
            <a:ext cx="1479763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6"/>
          <p:cNvSpPr/>
          <p:nvPr/>
        </p:nvSpPr>
        <p:spPr>
          <a:xfrm>
            <a:off x="5379326" y="6425729"/>
            <a:ext cx="2090694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4260372" y="6473855"/>
            <a:ext cx="12304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Demo</a:t>
            </a:r>
            <a:endParaRPr/>
          </a:p>
        </p:txBody>
      </p:sp>
      <p:sp>
        <p:nvSpPr>
          <p:cNvPr id="488" name="Google Shape;488;p16"/>
          <p:cNvSpPr txBox="1"/>
          <p:nvPr/>
        </p:nvSpPr>
        <p:spPr>
          <a:xfrm>
            <a:off x="5593094" y="6473930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Conclusion</a:t>
            </a:r>
            <a:endParaRPr/>
          </a:p>
        </p:txBody>
      </p:sp>
      <p:sp>
        <p:nvSpPr>
          <p:cNvPr id="489" name="Google Shape;489;p16"/>
          <p:cNvSpPr txBox="1"/>
          <p:nvPr/>
        </p:nvSpPr>
        <p:spPr>
          <a:xfrm>
            <a:off x="0" y="-6177"/>
            <a:ext cx="12192000" cy="1015663"/>
          </a:xfrm>
          <a:prstGeom prst="rect">
            <a:avLst/>
          </a:prstGeom>
          <a:solidFill>
            <a:srgbClr val="1F16B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rPr>
              <a:t>Cluster Size vs Value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7"/>
          <p:cNvSpPr txBox="1"/>
          <p:nvPr/>
        </p:nvSpPr>
        <p:spPr>
          <a:xfrm>
            <a:off x="862208" y="2234852"/>
            <a:ext cx="642794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English writer was best known for her stories about a rabbit with 3 sisters named Flopsy, Mopsy, and Cottontail.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Who is Beatrix Potter?</a:t>
            </a:r>
            <a:endParaRPr/>
          </a:p>
        </p:txBody>
      </p:sp>
      <p:sp>
        <p:nvSpPr>
          <p:cNvPr id="495" name="Google Shape;495;p17"/>
          <p:cNvSpPr txBox="1"/>
          <p:nvPr/>
        </p:nvSpPr>
        <p:spPr>
          <a:xfrm>
            <a:off x="862208" y="3617934"/>
            <a:ext cx="6427939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This mathematical equation, relating the sides of a triangle to the length of its hypotenuse, was one of the earliest theorems known to ancient civilizations.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the Pythagorean Theorem?</a:t>
            </a:r>
            <a:endParaRPr/>
          </a:p>
        </p:txBody>
      </p:sp>
      <p:sp>
        <p:nvSpPr>
          <p:cNvPr id="496" name="Google Shape;496;p17"/>
          <p:cNvSpPr/>
          <p:nvPr/>
        </p:nvSpPr>
        <p:spPr>
          <a:xfrm>
            <a:off x="7430246" y="2416202"/>
            <a:ext cx="975986" cy="48538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16B4"/>
          </a:solidFill>
          <a:ln cap="flat" cmpd="sng" w="12700">
            <a:solidFill>
              <a:srgbClr val="1F16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7"/>
          <p:cNvSpPr/>
          <p:nvPr/>
        </p:nvSpPr>
        <p:spPr>
          <a:xfrm>
            <a:off x="7388492" y="4018489"/>
            <a:ext cx="975986" cy="48538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16B4"/>
          </a:solidFill>
          <a:ln cap="flat" cmpd="sng" w="12700">
            <a:solidFill>
              <a:srgbClr val="1F16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7"/>
          <p:cNvSpPr txBox="1"/>
          <p:nvPr/>
        </p:nvSpPr>
        <p:spPr>
          <a:xfrm>
            <a:off x="8767958" y="2510164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0: 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Historical Figures</a:t>
            </a:r>
            <a:endParaRPr/>
          </a:p>
        </p:txBody>
      </p:sp>
      <p:sp>
        <p:nvSpPr>
          <p:cNvPr id="499" name="Google Shape;499;p17"/>
          <p:cNvSpPr txBox="1"/>
          <p:nvPr/>
        </p:nvSpPr>
        <p:spPr>
          <a:xfrm>
            <a:off x="8726204" y="403416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11: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Science</a:t>
            </a:r>
            <a:endParaRPr/>
          </a:p>
        </p:txBody>
      </p:sp>
      <p:sp>
        <p:nvSpPr>
          <p:cNvPr id="500" name="Google Shape;500;p17"/>
          <p:cNvSpPr/>
          <p:nvPr/>
        </p:nvSpPr>
        <p:spPr>
          <a:xfrm>
            <a:off x="1" y="6419163"/>
            <a:ext cx="1876925" cy="446858"/>
          </a:xfrm>
          <a:prstGeom prst="homePlate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7"/>
          <p:cNvSpPr txBox="1"/>
          <p:nvPr/>
        </p:nvSpPr>
        <p:spPr>
          <a:xfrm>
            <a:off x="13930" y="6473855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Clue Length</a:t>
            </a:r>
            <a:endParaRPr/>
          </a:p>
        </p:txBody>
      </p:sp>
      <p:sp>
        <p:nvSpPr>
          <p:cNvPr id="502" name="Google Shape;502;p17"/>
          <p:cNvSpPr/>
          <p:nvPr/>
        </p:nvSpPr>
        <p:spPr>
          <a:xfrm>
            <a:off x="1745755" y="6427113"/>
            <a:ext cx="2377638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17"/>
          <p:cNvSpPr txBox="1"/>
          <p:nvPr/>
        </p:nvSpPr>
        <p:spPr>
          <a:xfrm>
            <a:off x="1915845" y="6467218"/>
            <a:ext cx="2377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Clue Clustering</a:t>
            </a:r>
            <a:endParaRPr/>
          </a:p>
        </p:txBody>
      </p:sp>
      <p:sp>
        <p:nvSpPr>
          <p:cNvPr id="504" name="Google Shape;504;p17"/>
          <p:cNvSpPr/>
          <p:nvPr/>
        </p:nvSpPr>
        <p:spPr>
          <a:xfrm>
            <a:off x="4011099" y="6427111"/>
            <a:ext cx="1479763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7"/>
          <p:cNvSpPr/>
          <p:nvPr/>
        </p:nvSpPr>
        <p:spPr>
          <a:xfrm>
            <a:off x="5379326" y="6425729"/>
            <a:ext cx="2090694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7"/>
          <p:cNvSpPr txBox="1"/>
          <p:nvPr/>
        </p:nvSpPr>
        <p:spPr>
          <a:xfrm>
            <a:off x="4260372" y="6473855"/>
            <a:ext cx="12304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Demo</a:t>
            </a:r>
            <a:endParaRPr/>
          </a:p>
        </p:txBody>
      </p:sp>
      <p:sp>
        <p:nvSpPr>
          <p:cNvPr id="507" name="Google Shape;507;p17"/>
          <p:cNvSpPr txBox="1"/>
          <p:nvPr/>
        </p:nvSpPr>
        <p:spPr>
          <a:xfrm>
            <a:off x="5593094" y="6473930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Conclusion</a:t>
            </a:r>
            <a:endParaRPr/>
          </a:p>
        </p:txBody>
      </p:sp>
      <p:sp>
        <p:nvSpPr>
          <p:cNvPr id="508" name="Google Shape;508;p17"/>
          <p:cNvSpPr txBox="1"/>
          <p:nvPr/>
        </p:nvSpPr>
        <p:spPr>
          <a:xfrm>
            <a:off x="-290457" y="-22016"/>
            <a:ext cx="12769328" cy="1015663"/>
          </a:xfrm>
          <a:prstGeom prst="rect">
            <a:avLst/>
          </a:prstGeom>
          <a:solidFill>
            <a:srgbClr val="1F16B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rPr>
              <a:t>Dr. Race’s Clues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8"/>
          <p:cNvSpPr/>
          <p:nvPr/>
        </p:nvSpPr>
        <p:spPr>
          <a:xfrm>
            <a:off x="664963" y="2911343"/>
            <a:ext cx="975986" cy="48538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16B4"/>
          </a:solidFill>
          <a:ln cap="flat" cmpd="sng" w="12700">
            <a:solidFill>
              <a:srgbClr val="1F16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18"/>
          <p:cNvSpPr/>
          <p:nvPr/>
        </p:nvSpPr>
        <p:spPr>
          <a:xfrm>
            <a:off x="664963" y="1785830"/>
            <a:ext cx="975986" cy="48538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16B4"/>
          </a:solidFill>
          <a:ln cap="flat" cmpd="sng" w="12700">
            <a:solidFill>
              <a:srgbClr val="1F16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8"/>
          <p:cNvSpPr/>
          <p:nvPr/>
        </p:nvSpPr>
        <p:spPr>
          <a:xfrm>
            <a:off x="1" y="6419163"/>
            <a:ext cx="1876925" cy="446858"/>
          </a:xfrm>
          <a:prstGeom prst="homePlate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8"/>
          <p:cNvSpPr txBox="1"/>
          <p:nvPr/>
        </p:nvSpPr>
        <p:spPr>
          <a:xfrm>
            <a:off x="13930" y="6473855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Clue Length</a:t>
            </a:r>
            <a:endParaRPr/>
          </a:p>
        </p:txBody>
      </p:sp>
      <p:sp>
        <p:nvSpPr>
          <p:cNvPr id="518" name="Google Shape;518;p18"/>
          <p:cNvSpPr/>
          <p:nvPr/>
        </p:nvSpPr>
        <p:spPr>
          <a:xfrm>
            <a:off x="1745755" y="6427113"/>
            <a:ext cx="2377638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8"/>
          <p:cNvSpPr txBox="1"/>
          <p:nvPr/>
        </p:nvSpPr>
        <p:spPr>
          <a:xfrm>
            <a:off x="1915845" y="6467218"/>
            <a:ext cx="2377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Clue Clustering</a:t>
            </a:r>
            <a:endParaRPr/>
          </a:p>
        </p:txBody>
      </p:sp>
      <p:sp>
        <p:nvSpPr>
          <p:cNvPr id="520" name="Google Shape;520;p18"/>
          <p:cNvSpPr/>
          <p:nvPr/>
        </p:nvSpPr>
        <p:spPr>
          <a:xfrm>
            <a:off x="4011099" y="6427111"/>
            <a:ext cx="1479763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8"/>
          <p:cNvSpPr/>
          <p:nvPr/>
        </p:nvSpPr>
        <p:spPr>
          <a:xfrm>
            <a:off x="5379326" y="6425729"/>
            <a:ext cx="2090694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8"/>
          <p:cNvSpPr txBox="1"/>
          <p:nvPr/>
        </p:nvSpPr>
        <p:spPr>
          <a:xfrm>
            <a:off x="4260372" y="6473855"/>
            <a:ext cx="12304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Demo</a:t>
            </a:r>
            <a:endParaRPr/>
          </a:p>
        </p:txBody>
      </p:sp>
      <p:sp>
        <p:nvSpPr>
          <p:cNvPr id="523" name="Google Shape;523;p18"/>
          <p:cNvSpPr txBox="1"/>
          <p:nvPr/>
        </p:nvSpPr>
        <p:spPr>
          <a:xfrm>
            <a:off x="5593094" y="6473930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Conclusion</a:t>
            </a:r>
            <a:endParaRPr/>
          </a:p>
        </p:txBody>
      </p:sp>
      <p:sp>
        <p:nvSpPr>
          <p:cNvPr id="524" name="Google Shape;524;p18"/>
          <p:cNvSpPr txBox="1"/>
          <p:nvPr/>
        </p:nvSpPr>
        <p:spPr>
          <a:xfrm>
            <a:off x="-236668" y="-22016"/>
            <a:ext cx="12618721" cy="1015663"/>
          </a:xfrm>
          <a:prstGeom prst="rect">
            <a:avLst/>
          </a:prstGeom>
          <a:solidFill>
            <a:srgbClr val="1F16B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rPr>
              <a:t>Conclusion</a:t>
            </a:r>
            <a:endParaRPr/>
          </a:p>
        </p:txBody>
      </p:sp>
      <p:sp>
        <p:nvSpPr>
          <p:cNvPr id="525" name="Google Shape;525;p18"/>
          <p:cNvSpPr txBox="1"/>
          <p:nvPr/>
        </p:nvSpPr>
        <p:spPr>
          <a:xfrm>
            <a:off x="1846566" y="1778663"/>
            <a:ext cx="728858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rPr>
              <a:t>Focus on Science, History, Historical Figures, and Movies and Entertainment</a:t>
            </a:r>
            <a:endParaRPr/>
          </a:p>
        </p:txBody>
      </p:sp>
      <p:sp>
        <p:nvSpPr>
          <p:cNvPr id="526" name="Google Shape;526;p18"/>
          <p:cNvSpPr txBox="1"/>
          <p:nvPr/>
        </p:nvSpPr>
        <p:spPr>
          <a:xfrm>
            <a:off x="1846567" y="2936557"/>
            <a:ext cx="728858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rPr>
              <a:t>1 in 13 clues come from bottom 4 </a:t>
            </a:r>
            <a:endParaRPr/>
          </a:p>
        </p:txBody>
      </p:sp>
      <p:sp>
        <p:nvSpPr>
          <p:cNvPr id="527" name="Google Shape;527;p18"/>
          <p:cNvSpPr/>
          <p:nvPr/>
        </p:nvSpPr>
        <p:spPr>
          <a:xfrm>
            <a:off x="664963" y="3985315"/>
            <a:ext cx="975986" cy="48538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16B4"/>
          </a:solidFill>
          <a:ln cap="flat" cmpd="sng" w="12700">
            <a:solidFill>
              <a:srgbClr val="1F16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8"/>
          <p:cNvSpPr txBox="1"/>
          <p:nvPr/>
        </p:nvSpPr>
        <p:spPr>
          <a:xfrm>
            <a:off x="1784490" y="3959685"/>
            <a:ext cx="728858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rPr>
              <a:t>Importance of cluster size versus average value</a:t>
            </a:r>
            <a:endParaRPr/>
          </a:p>
        </p:txBody>
      </p:sp>
      <p:sp>
        <p:nvSpPr>
          <p:cNvPr id="529" name="Google Shape;529;p18"/>
          <p:cNvSpPr/>
          <p:nvPr/>
        </p:nvSpPr>
        <p:spPr>
          <a:xfrm>
            <a:off x="664963" y="5070045"/>
            <a:ext cx="975986" cy="48538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16B4"/>
          </a:solidFill>
          <a:ln cap="flat" cmpd="sng" w="12700">
            <a:solidFill>
              <a:srgbClr val="1F16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8"/>
          <p:cNvSpPr txBox="1"/>
          <p:nvPr/>
        </p:nvSpPr>
        <p:spPr>
          <a:xfrm>
            <a:off x="1784490" y="5088557"/>
            <a:ext cx="728858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rPr>
              <a:t>Dr. Race is an ideal study buddy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F16B4"/>
            </a:gs>
            <a:gs pos="100000">
              <a:srgbClr val="1F16B4"/>
            </a:gs>
          </a:gsLst>
          <a:lin ang="5400000" scaled="0"/>
        </a:gra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9"/>
          <p:cNvSpPr txBox="1"/>
          <p:nvPr/>
        </p:nvSpPr>
        <p:spPr>
          <a:xfrm>
            <a:off x="930322" y="928048"/>
            <a:ext cx="10331355" cy="5001904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2700000" dist="38100">
              <a:srgbClr val="000619">
                <a:alpha val="9098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Della Respira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WHAT ARE THE AUDIENCE </a:t>
            </a:r>
            <a:r>
              <a:rPr b="1" i="0" lang="en-US" sz="4500" u="none" cap="none" strike="noStrike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F16B4"/>
            </a:gs>
            <a:gs pos="100000">
              <a:srgbClr val="1F16B4"/>
            </a:gs>
          </a:gsLst>
          <a:lin ang="5400000" scaled="0"/>
        </a:gra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"/>
          <p:cNvSpPr txBox="1"/>
          <p:nvPr/>
        </p:nvSpPr>
        <p:spPr>
          <a:xfrm>
            <a:off x="930322" y="928048"/>
            <a:ext cx="10331355" cy="5001904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2700000" dist="38100">
              <a:srgbClr val="000619">
                <a:alpha val="9098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Della Respira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THESE TOP FOUR CLUSTERS MAKE UP ABOUT 67</a:t>
            </a:r>
            <a:r>
              <a:rPr b="1" i="0" lang="en-US" sz="5400" u="none" cap="none" strike="noStrike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%</a:t>
            </a:r>
            <a:r>
              <a:rPr b="1" i="0" lang="en-US" sz="4500" u="none" cap="none" strike="noStrike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 OF THE TEAM’S SAMPLE CLUES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/>
          <p:nvPr/>
        </p:nvSpPr>
        <p:spPr>
          <a:xfrm>
            <a:off x="2931319" y="1604211"/>
            <a:ext cx="632936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slides for potential 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F16B4"/>
            </a:gs>
            <a:gs pos="100000">
              <a:srgbClr val="1F16B4"/>
            </a:gs>
          </a:gsLst>
          <a:lin ang="5400000" scaled="0"/>
        </a:gra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"/>
          <p:cNvSpPr txBox="1"/>
          <p:nvPr/>
        </p:nvSpPr>
        <p:spPr>
          <a:xfrm>
            <a:off x="930322" y="928048"/>
            <a:ext cx="10331355" cy="5001904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2700000" dist="38100">
              <a:srgbClr val="000619">
                <a:alpha val="9098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Della Respira"/>
              <a:buNone/>
            </a:pPr>
            <a:r>
              <a:rPr b="1" i="0" lang="en-US" sz="4533" u="none" cap="none" strike="noStrike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WHAT ARE CLUSTERS 11, 14, 0, AND 9?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F16B4"/>
            </a:gs>
            <a:gs pos="100000">
              <a:srgbClr val="1F16B4"/>
            </a:gs>
          </a:gsLst>
          <a:lin ang="5400000" scaled="0"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"/>
          <p:cNvSpPr txBox="1"/>
          <p:nvPr/>
        </p:nvSpPr>
        <p:spPr>
          <a:xfrm>
            <a:off x="930322" y="928048"/>
            <a:ext cx="10331355" cy="5001904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2700000" dist="38100">
              <a:srgbClr val="000619">
                <a:alpha val="9098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Della Respira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THESE BOTTOM FOUR CLUSTERS MAKE UP LESS THAN 8</a:t>
            </a:r>
            <a:r>
              <a:rPr b="1" i="0" lang="en-US" sz="5400" u="none" cap="none" strike="noStrike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%</a:t>
            </a:r>
            <a:r>
              <a:rPr b="1" i="0" lang="en-US" sz="4500" u="none" cap="none" strike="noStrike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 OF THE TEAM’S SAMPLE CLUES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F16B4"/>
            </a:gs>
            <a:gs pos="100000">
              <a:srgbClr val="1F16B4"/>
            </a:gs>
          </a:gsLst>
          <a:lin ang="5400000" scaled="0"/>
        </a:gra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"/>
          <p:cNvSpPr txBox="1"/>
          <p:nvPr/>
        </p:nvSpPr>
        <p:spPr>
          <a:xfrm>
            <a:off x="930322" y="928048"/>
            <a:ext cx="10331355" cy="5001904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2700000" dist="38100">
              <a:srgbClr val="000619">
                <a:alpha val="9098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Della Respira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WHAT ARE CLUSTERS 3, 12, 6, AND 2?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histogram&#10;&#10;Description automatically generated" id="318" name="Google Shape;3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543" y="1190213"/>
            <a:ext cx="8039554" cy="535970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6"/>
          <p:cNvSpPr txBox="1"/>
          <p:nvPr/>
        </p:nvSpPr>
        <p:spPr>
          <a:xfrm>
            <a:off x="0" y="-38804"/>
            <a:ext cx="12192000" cy="1015663"/>
          </a:xfrm>
          <a:prstGeom prst="rect">
            <a:avLst/>
          </a:prstGeom>
          <a:solidFill>
            <a:srgbClr val="1F16B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rPr>
              <a:t>Focused Study Strategy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"/>
          <p:cNvSpPr/>
          <p:nvPr/>
        </p:nvSpPr>
        <p:spPr>
          <a:xfrm>
            <a:off x="710663" y="5253247"/>
            <a:ext cx="1251284" cy="561473"/>
          </a:xfrm>
          <a:prstGeom prst="homePlate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7"/>
          <p:cNvSpPr/>
          <p:nvPr/>
        </p:nvSpPr>
        <p:spPr>
          <a:xfrm>
            <a:off x="710663" y="4271211"/>
            <a:ext cx="1251284" cy="561473"/>
          </a:xfrm>
          <a:prstGeom prst="homePlate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7"/>
          <p:cNvSpPr/>
          <p:nvPr/>
        </p:nvSpPr>
        <p:spPr>
          <a:xfrm>
            <a:off x="710663" y="3289175"/>
            <a:ext cx="1251284" cy="561473"/>
          </a:xfrm>
          <a:prstGeom prst="homePlate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7"/>
          <p:cNvSpPr/>
          <p:nvPr/>
        </p:nvSpPr>
        <p:spPr>
          <a:xfrm>
            <a:off x="710663" y="2307139"/>
            <a:ext cx="1251284" cy="561473"/>
          </a:xfrm>
          <a:prstGeom prst="homePlate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7"/>
          <p:cNvSpPr txBox="1"/>
          <p:nvPr/>
        </p:nvSpPr>
        <p:spPr>
          <a:xfrm>
            <a:off x="2358188" y="2345392"/>
            <a:ext cx="85664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Clue length</a:t>
            </a:r>
            <a:endParaRPr/>
          </a:p>
        </p:txBody>
      </p:sp>
      <p:sp>
        <p:nvSpPr>
          <p:cNvPr id="329" name="Google Shape;329;p7"/>
          <p:cNvSpPr txBox="1"/>
          <p:nvPr/>
        </p:nvSpPr>
        <p:spPr>
          <a:xfrm>
            <a:off x="2358188" y="3327428"/>
            <a:ext cx="85664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Clue Clustering</a:t>
            </a:r>
            <a:endParaRPr/>
          </a:p>
        </p:txBody>
      </p:sp>
      <p:sp>
        <p:nvSpPr>
          <p:cNvPr id="330" name="Google Shape;330;p7"/>
          <p:cNvSpPr txBox="1"/>
          <p:nvPr/>
        </p:nvSpPr>
        <p:spPr>
          <a:xfrm>
            <a:off x="2358188" y="4309464"/>
            <a:ext cx="85664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Clue 🡪 Cluster demo</a:t>
            </a:r>
            <a:endParaRPr/>
          </a:p>
        </p:txBody>
      </p:sp>
      <p:sp>
        <p:nvSpPr>
          <p:cNvPr id="331" name="Google Shape;331;p7"/>
          <p:cNvSpPr txBox="1"/>
          <p:nvPr/>
        </p:nvSpPr>
        <p:spPr>
          <a:xfrm>
            <a:off x="0" y="-38804"/>
            <a:ext cx="12192000" cy="1015663"/>
          </a:xfrm>
          <a:prstGeom prst="rect">
            <a:avLst/>
          </a:prstGeom>
          <a:solidFill>
            <a:srgbClr val="1F16B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rPr>
              <a:t>Jeopardy Text Analysis</a:t>
            </a:r>
            <a:endParaRPr/>
          </a:p>
        </p:txBody>
      </p:sp>
      <p:sp>
        <p:nvSpPr>
          <p:cNvPr id="332" name="Google Shape;332;p7"/>
          <p:cNvSpPr txBox="1"/>
          <p:nvPr/>
        </p:nvSpPr>
        <p:spPr>
          <a:xfrm>
            <a:off x="2358188" y="5234810"/>
            <a:ext cx="85664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Conclusion and Questions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9715" y="1373680"/>
            <a:ext cx="5566774" cy="4115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565" y="1360793"/>
            <a:ext cx="5736116" cy="413119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8"/>
          <p:cNvSpPr/>
          <p:nvPr/>
        </p:nvSpPr>
        <p:spPr>
          <a:xfrm>
            <a:off x="1" y="6419163"/>
            <a:ext cx="1876925" cy="446858"/>
          </a:xfrm>
          <a:prstGeom prst="homePlate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8"/>
          <p:cNvSpPr txBox="1"/>
          <p:nvPr/>
        </p:nvSpPr>
        <p:spPr>
          <a:xfrm>
            <a:off x="13930" y="6473855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Clue Length</a:t>
            </a:r>
            <a:endParaRPr/>
          </a:p>
        </p:txBody>
      </p:sp>
      <p:sp>
        <p:nvSpPr>
          <p:cNvPr id="342" name="Google Shape;342;p8"/>
          <p:cNvSpPr/>
          <p:nvPr/>
        </p:nvSpPr>
        <p:spPr>
          <a:xfrm>
            <a:off x="1745755" y="6427113"/>
            <a:ext cx="2377638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8"/>
          <p:cNvSpPr txBox="1"/>
          <p:nvPr/>
        </p:nvSpPr>
        <p:spPr>
          <a:xfrm>
            <a:off x="1915845" y="6467218"/>
            <a:ext cx="2377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Clue Clustering</a:t>
            </a:r>
            <a:endParaRPr/>
          </a:p>
        </p:txBody>
      </p:sp>
      <p:sp>
        <p:nvSpPr>
          <p:cNvPr id="344" name="Google Shape;344;p8"/>
          <p:cNvSpPr/>
          <p:nvPr/>
        </p:nvSpPr>
        <p:spPr>
          <a:xfrm>
            <a:off x="4011099" y="6427111"/>
            <a:ext cx="1479763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8"/>
          <p:cNvSpPr/>
          <p:nvPr/>
        </p:nvSpPr>
        <p:spPr>
          <a:xfrm>
            <a:off x="5379326" y="6425729"/>
            <a:ext cx="2090694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8"/>
          <p:cNvSpPr txBox="1"/>
          <p:nvPr/>
        </p:nvSpPr>
        <p:spPr>
          <a:xfrm>
            <a:off x="4260372" y="6473855"/>
            <a:ext cx="12304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Demo</a:t>
            </a:r>
            <a:endParaRPr/>
          </a:p>
        </p:txBody>
      </p:sp>
      <p:sp>
        <p:nvSpPr>
          <p:cNvPr id="347" name="Google Shape;347;p8"/>
          <p:cNvSpPr txBox="1"/>
          <p:nvPr/>
        </p:nvSpPr>
        <p:spPr>
          <a:xfrm>
            <a:off x="5593094" y="6473930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Conclusion</a:t>
            </a:r>
            <a:endParaRPr/>
          </a:p>
        </p:txBody>
      </p:sp>
      <p:sp>
        <p:nvSpPr>
          <p:cNvPr id="348" name="Google Shape;348;p8"/>
          <p:cNvSpPr txBox="1"/>
          <p:nvPr/>
        </p:nvSpPr>
        <p:spPr>
          <a:xfrm>
            <a:off x="0" y="-16935"/>
            <a:ext cx="12192000" cy="1015663"/>
          </a:xfrm>
          <a:prstGeom prst="rect">
            <a:avLst/>
          </a:prstGeom>
          <a:solidFill>
            <a:srgbClr val="1F16B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rPr>
              <a:t>Clue Length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"/>
          <p:cNvSpPr/>
          <p:nvPr/>
        </p:nvSpPr>
        <p:spPr>
          <a:xfrm>
            <a:off x="1" y="6419163"/>
            <a:ext cx="1876925" cy="446858"/>
          </a:xfrm>
          <a:prstGeom prst="homePlate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9"/>
          <p:cNvSpPr txBox="1"/>
          <p:nvPr/>
        </p:nvSpPr>
        <p:spPr>
          <a:xfrm>
            <a:off x="13930" y="6473855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Clue Length</a:t>
            </a:r>
            <a:endParaRPr/>
          </a:p>
        </p:txBody>
      </p:sp>
      <p:sp>
        <p:nvSpPr>
          <p:cNvPr id="356" name="Google Shape;356;p9"/>
          <p:cNvSpPr/>
          <p:nvPr/>
        </p:nvSpPr>
        <p:spPr>
          <a:xfrm>
            <a:off x="1745755" y="6427113"/>
            <a:ext cx="2377638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9"/>
          <p:cNvSpPr txBox="1"/>
          <p:nvPr/>
        </p:nvSpPr>
        <p:spPr>
          <a:xfrm>
            <a:off x="1915845" y="6467218"/>
            <a:ext cx="2377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Clue Clustering</a:t>
            </a:r>
            <a:endParaRPr/>
          </a:p>
        </p:txBody>
      </p:sp>
      <p:sp>
        <p:nvSpPr>
          <p:cNvPr id="358" name="Google Shape;358;p9"/>
          <p:cNvSpPr/>
          <p:nvPr/>
        </p:nvSpPr>
        <p:spPr>
          <a:xfrm>
            <a:off x="4011099" y="6427111"/>
            <a:ext cx="1479763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9"/>
          <p:cNvSpPr/>
          <p:nvPr/>
        </p:nvSpPr>
        <p:spPr>
          <a:xfrm>
            <a:off x="5379326" y="6425729"/>
            <a:ext cx="2090694" cy="430887"/>
          </a:xfrm>
          <a:prstGeom prst="chevron">
            <a:avLst>
              <a:gd fmla="val 50000" name="adj"/>
            </a:avLst>
          </a:prstGeom>
          <a:solidFill>
            <a:srgbClr val="1F16B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9"/>
          <p:cNvSpPr txBox="1"/>
          <p:nvPr/>
        </p:nvSpPr>
        <p:spPr>
          <a:xfrm>
            <a:off x="4260372" y="6473855"/>
            <a:ext cx="12304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Demo</a:t>
            </a:r>
            <a:endParaRPr/>
          </a:p>
        </p:txBody>
      </p:sp>
      <p:sp>
        <p:nvSpPr>
          <p:cNvPr id="361" name="Google Shape;361;p9"/>
          <p:cNvSpPr txBox="1"/>
          <p:nvPr/>
        </p:nvSpPr>
        <p:spPr>
          <a:xfrm>
            <a:off x="5593094" y="6473930"/>
            <a:ext cx="18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rPr>
              <a:t>Conclusion</a:t>
            </a:r>
            <a:endParaRPr/>
          </a:p>
        </p:txBody>
      </p:sp>
      <p:sp>
        <p:nvSpPr>
          <p:cNvPr id="362" name="Google Shape;362;p9"/>
          <p:cNvSpPr txBox="1"/>
          <p:nvPr/>
        </p:nvSpPr>
        <p:spPr>
          <a:xfrm>
            <a:off x="0" y="-66"/>
            <a:ext cx="12192000" cy="1015663"/>
          </a:xfrm>
          <a:prstGeom prst="rect">
            <a:avLst/>
          </a:prstGeom>
          <a:solidFill>
            <a:srgbClr val="1F16B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rPr>
              <a:t>Top 4 Clusters</a:t>
            </a:r>
            <a:endParaRPr/>
          </a:p>
        </p:txBody>
      </p:sp>
      <p:pic>
        <p:nvPicPr>
          <p:cNvPr descr="Text, company name&#10;&#10;Description automatically generated" id="363" name="Google Shape;3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742" y="1150186"/>
            <a:ext cx="3047999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9"/>
          <p:cNvSpPr txBox="1"/>
          <p:nvPr/>
        </p:nvSpPr>
        <p:spPr>
          <a:xfrm>
            <a:off x="165388" y="1520912"/>
            <a:ext cx="31607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Cluster 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21.04%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2020-10-08T16:03:20Z</dcterms:created>
</cp:coreProperties>
</file>