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u 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13T17:57:28.136">
    <p:pos x="6000" y="0"/>
    <p:text>1. requirement analysis (user stories implemented in this iteration), 
2. current software architecture/design (design patterns, class diagrams, database schema etc)
3. implementation (any special tools, environment used in the implementation, refactor example, framework), 
4. testing (any unit testing or system testing examples), 
5. process improvement (lesson learned, improvement), 
6. quality control and metrics (product metrics,  program size, process metrics: person hours etc),
7. defect management and metrics,
8. software demo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36" name="Shape 13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800"/>
              <a:t>Hi everyone. We are Team 3. I am Weicheng, backup team leader and security leader of the team. This is Chen Shou, our Requirement Leader and Lu Min, our QA Leader. Just to refresh your memory, we were working on a project management web application called Propal. As you may notice, our logo is displayed on the left upper corner of this slide. It is composed by three lovely dophines and according to our Team Leader, Dawei, these three dophine represent three important roles in scrum, product owner, scrum master and developers.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Report updates to members</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10000"/>
              <a:buFont typeface="Arial"/>
              <a:buNone/>
            </a:pPr>
            <a:r>
              <a:rPr lang="en" sz="1000">
                <a:solidFill>
                  <a:srgbClr val="333333"/>
                </a:solidFill>
                <a:highlight>
                  <a:srgbClr val="FFFFFF"/>
                </a:highlight>
              </a:rPr>
              <a:t>1. requirement analysis (user stories implemented in this iteration), </a:t>
            </a:r>
          </a:p>
          <a:p>
            <a:pPr lvl="0">
              <a:spcBef>
                <a:spcPts val="0"/>
              </a:spcBef>
              <a:buClr>
                <a:schemeClr val="dk1"/>
              </a:buClr>
              <a:buSzPct val="110000"/>
              <a:buFont typeface="Arial"/>
              <a:buNone/>
            </a:pPr>
            <a:r>
              <a:rPr lang="en" sz="1000">
                <a:solidFill>
                  <a:srgbClr val="333333"/>
                </a:solidFill>
                <a:highlight>
                  <a:srgbClr val="FFFFFF"/>
                </a:highlight>
              </a:rPr>
              <a:t>2. current software architecture/design (design patterns, class diagrams, database schema etc)</a:t>
            </a:r>
          </a:p>
          <a:p>
            <a:pPr lvl="0">
              <a:spcBef>
                <a:spcPts val="0"/>
              </a:spcBef>
              <a:buClr>
                <a:schemeClr val="dk1"/>
              </a:buClr>
              <a:buSzPct val="110000"/>
              <a:buFont typeface="Arial"/>
              <a:buNone/>
            </a:pPr>
            <a:r>
              <a:rPr lang="en" sz="1000">
                <a:solidFill>
                  <a:srgbClr val="333333"/>
                </a:solidFill>
                <a:highlight>
                  <a:srgbClr val="FFFFFF"/>
                </a:highlight>
              </a:rPr>
              <a:t>3. implementation (any special tools, environment used in the implementation, refactor example, framework), </a:t>
            </a:r>
          </a:p>
          <a:p>
            <a:pPr lvl="0">
              <a:spcBef>
                <a:spcPts val="0"/>
              </a:spcBef>
              <a:buClr>
                <a:schemeClr val="dk1"/>
              </a:buClr>
              <a:buSzPct val="110000"/>
              <a:buFont typeface="Arial"/>
              <a:buNone/>
            </a:pPr>
            <a:r>
              <a:rPr lang="en" sz="1000">
                <a:solidFill>
                  <a:srgbClr val="333333"/>
                </a:solidFill>
                <a:highlight>
                  <a:srgbClr val="FFFFFF"/>
                </a:highlight>
              </a:rPr>
              <a:t>4. testing (any unit testing or system testing examples), </a:t>
            </a:r>
          </a:p>
          <a:p>
            <a:pPr lvl="0">
              <a:spcBef>
                <a:spcPts val="0"/>
              </a:spcBef>
              <a:buClr>
                <a:schemeClr val="dk1"/>
              </a:buClr>
              <a:buSzPct val="110000"/>
              <a:buFont typeface="Arial"/>
              <a:buNone/>
            </a:pPr>
            <a:r>
              <a:rPr lang="en" sz="1000">
                <a:solidFill>
                  <a:srgbClr val="333333"/>
                </a:solidFill>
                <a:highlight>
                  <a:srgbClr val="FFFFFF"/>
                </a:highlight>
              </a:rPr>
              <a:t>5. process improvement (lesson learned, improvement), </a:t>
            </a:r>
          </a:p>
          <a:p>
            <a:pPr lvl="0">
              <a:spcBef>
                <a:spcPts val="0"/>
              </a:spcBef>
              <a:buClr>
                <a:schemeClr val="dk1"/>
              </a:buClr>
              <a:buSzPct val="110000"/>
              <a:buFont typeface="Arial"/>
              <a:buNone/>
            </a:pPr>
            <a:r>
              <a:rPr lang="en" sz="1000">
                <a:solidFill>
                  <a:srgbClr val="333333"/>
                </a:solidFill>
                <a:highlight>
                  <a:srgbClr val="FFFFFF"/>
                </a:highlight>
              </a:rPr>
              <a:t>6. quality control and metrics (product metrics, program size, process metrics: person hours etc),</a:t>
            </a:r>
          </a:p>
          <a:p>
            <a:pPr lvl="0">
              <a:spcBef>
                <a:spcPts val="0"/>
              </a:spcBef>
              <a:buClr>
                <a:schemeClr val="dk1"/>
              </a:buClr>
              <a:buSzPct val="110000"/>
              <a:buFont typeface="Arial"/>
              <a:buNone/>
            </a:pPr>
            <a:r>
              <a:rPr lang="en" sz="1000">
                <a:solidFill>
                  <a:srgbClr val="333333"/>
                </a:solidFill>
                <a:highlight>
                  <a:srgbClr val="FFFFFF"/>
                </a:highlight>
              </a:rPr>
              <a:t>7. defect management and metrics,</a:t>
            </a:r>
          </a:p>
          <a:p>
            <a:pPr lvl="0">
              <a:spcBef>
                <a:spcPts val="0"/>
              </a:spcBef>
              <a:buClr>
                <a:srgbClr val="000000"/>
              </a:buClr>
              <a:buSzPct val="110000"/>
              <a:buFont typeface="Arial"/>
              <a:buNone/>
            </a:pPr>
            <a:r>
              <a:rPr lang="en" sz="1000">
                <a:solidFill>
                  <a:srgbClr val="333333"/>
                </a:solidFill>
                <a:highlight>
                  <a:srgbClr val="FFFFFF"/>
                </a:highlight>
              </a:rPr>
              <a:t>8. software demo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lvl="0" rtl="0">
              <a:lnSpc>
                <a:spcPct val="115000"/>
              </a:lnSpc>
              <a:spcBef>
                <a:spcPts val="0"/>
              </a:spcBef>
              <a:spcAft>
                <a:spcPts val="1000"/>
              </a:spcAft>
              <a:buNone/>
            </a:pPr>
            <a:r>
              <a:rPr lang="en" sz="1200">
                <a:solidFill>
                  <a:schemeClr val="dk1"/>
                </a:solidFill>
                <a:latin typeface="Times New Roman"/>
                <a:ea typeface="Times New Roman"/>
                <a:cs typeface="Times New Roman"/>
                <a:sym typeface="Times New Roman"/>
              </a:rPr>
              <a:t>First we are going to talk about requirement analysis. Like many of you, we have tons of new features we would love to implement, but because this is sprint 1, we need to choose the most signifant user stories to implement. These user story must be the heart of our web application, the ones that can best represent our product, because this will be the first prototype for our customer. Due to thoes reasons, we choosed these three user stories from our backlog to implement.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Scope of architechture, just for a reminder of our previous iteration design</a:t>
            </a:r>
          </a:p>
          <a:p>
            <a:pPr lvl="0">
              <a:spcBef>
                <a:spcPts val="0"/>
              </a:spcBef>
              <a:buNone/>
            </a:pPr>
            <a:r>
              <a:rPr lang="en"/>
              <a:t>So it’s html as a basic interface, and using</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76" name="Shape 17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050">
                <a:solidFill>
                  <a:srgbClr val="777777"/>
                </a:solidFill>
              </a:rPr>
              <a:t>Class diagrams are a type of structure diagram because they describe what must be present in the system being modeled. They are typically used by engineers to document software architecture.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idx="1" type="subTitle"/>
          </p:nvPr>
        </p:nvSpPr>
        <p:spPr>
          <a:xfrm>
            <a:off x="609600" y="2030016"/>
            <a:ext cx="7772400" cy="1314600"/>
          </a:xfrm>
          <a:prstGeom prst="rect">
            <a:avLst/>
          </a:prstGeom>
          <a:noFill/>
          <a:ln>
            <a:noFill/>
          </a:ln>
        </p:spPr>
        <p:txBody>
          <a:bodyPr anchorCtr="0" anchor="t" bIns="91425" lIns="91425" rIns="91425" wrap="square" tIns="91425"/>
          <a:lstStyle>
            <a:lvl1pPr indent="0" lvl="0" marL="0" marR="0" rtl="0" algn="l">
              <a:spcBef>
                <a:spcPts val="360"/>
              </a:spcBef>
              <a:spcAft>
                <a:spcPts val="0"/>
              </a:spcAft>
              <a:buClr>
                <a:srgbClr val="CC0000"/>
              </a:buClr>
              <a:buFont typeface="Noto Sans Symbols"/>
              <a:buNone/>
              <a:defRPr b="0" i="0" sz="1800" u="none" cap="none" strike="noStrike">
                <a:solidFill>
                  <a:srgbClr val="CCCCCC"/>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8" name="Shape 58"/>
          <p:cNvSpPr txBox="1"/>
          <p:nvPr>
            <p:ph type="ctrTitle"/>
          </p:nvPr>
        </p:nvSpPr>
        <p:spPr>
          <a:xfrm>
            <a:off x="609600" y="532210"/>
            <a:ext cx="7772400" cy="12573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0" name="Shape 70"/>
        <p:cNvGrpSpPr/>
        <p:nvPr/>
      </p:nvGrpSpPr>
      <p:grpSpPr>
        <a:xfrm>
          <a:off x="0" y="0"/>
          <a:ext cx="0" cy="0"/>
          <a:chOff x="0" y="0"/>
          <a:chExt cx="0" cy="0"/>
        </a:xfrm>
      </p:grpSpPr>
      <p:sp>
        <p:nvSpPr>
          <p:cNvPr id="71" name="Shape 7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3" name="Shape 7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4" name="Shape 7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5686350" y="1438350"/>
            <a:ext cx="3714900" cy="1981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8" name="Shape 78"/>
          <p:cNvSpPr txBox="1"/>
          <p:nvPr>
            <p:ph idx="1" type="body"/>
          </p:nvPr>
        </p:nvSpPr>
        <p:spPr>
          <a:xfrm rot="5400000">
            <a:off x="1647750" y="-466650"/>
            <a:ext cx="3714900" cy="5791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84" name="Shape 84"/>
          <p:cNvSpPr txBox="1"/>
          <p:nvPr>
            <p:ph idx="1" type="body"/>
          </p:nvPr>
        </p:nvSpPr>
        <p:spPr>
          <a:xfrm rot="5400000">
            <a:off x="3114600" y="-1133400"/>
            <a:ext cx="2914800" cy="792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6" name="Shape 8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8" name="Shape 88"/>
        <p:cNvGrpSpPr/>
        <p:nvPr/>
      </p:nvGrpSpPr>
      <p:grpSpPr>
        <a:xfrm>
          <a:off x="0" y="0"/>
          <a:ext cx="0" cy="0"/>
          <a:chOff x="0" y="0"/>
          <a:chExt cx="0" cy="0"/>
        </a:xfrm>
      </p:grpSpPr>
      <p:sp>
        <p:nvSpPr>
          <p:cNvPr id="89" name="Shape 89"/>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90" name="Shape 90"/>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rgbClr val="CC0000"/>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CC0000"/>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CC0000"/>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9pPr>
          </a:lstStyle>
          <a:p/>
        </p:txBody>
      </p:sp>
      <p:sp>
        <p:nvSpPr>
          <p:cNvPr id="91" name="Shape 91"/>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92" name="Shape 92"/>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3" name="Shape 93"/>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4" name="Shape 94"/>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457200" y="204788"/>
            <a:ext cx="3008400" cy="8715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97" name="Shape 97"/>
          <p:cNvSpPr txBox="1"/>
          <p:nvPr>
            <p:ph idx="1" type="body"/>
          </p:nvPr>
        </p:nvSpPr>
        <p:spPr>
          <a:xfrm>
            <a:off x="3575050" y="204788"/>
            <a:ext cx="5111700" cy="43899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rgbClr val="CC0000"/>
              </a:buClr>
              <a:buSzPct val="10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8" name="Shape 98"/>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0" name="Shape 10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2" name="Shape 102"/>
        <p:cNvGrpSpPr/>
        <p:nvPr/>
      </p:nvGrpSpPr>
      <p:grpSpPr>
        <a:xfrm>
          <a:off x="0" y="0"/>
          <a:ext cx="0" cy="0"/>
          <a:chOff x="0" y="0"/>
          <a:chExt cx="0" cy="0"/>
        </a:xfrm>
      </p:grpSpPr>
      <p:sp>
        <p:nvSpPr>
          <p:cNvPr id="103" name="Shape 10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6" name="Shape 106"/>
        <p:cNvGrpSpPr/>
        <p:nvPr/>
      </p:nvGrpSpPr>
      <p:grpSpPr>
        <a:xfrm>
          <a:off x="0" y="0"/>
          <a:ext cx="0" cy="0"/>
          <a:chOff x="0" y="0"/>
          <a:chExt cx="0" cy="0"/>
        </a:xfrm>
      </p:grpSpPr>
      <p:sp>
        <p:nvSpPr>
          <p:cNvPr id="107" name="Shape 107"/>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08" name="Shape 10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0" name="Shape 110"/>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13" name="Shape 113"/>
          <p:cNvSpPr txBox="1"/>
          <p:nvPr>
            <p:ph idx="1" type="body"/>
          </p:nvPr>
        </p:nvSpPr>
        <p:spPr>
          <a:xfrm>
            <a:off x="457200" y="1151335"/>
            <a:ext cx="40401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14" name="Shape 114"/>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5" name="Shape 115"/>
          <p:cNvSpPr txBox="1"/>
          <p:nvPr>
            <p:ph idx="3" type="body"/>
          </p:nvPr>
        </p:nvSpPr>
        <p:spPr>
          <a:xfrm>
            <a:off x="4645025" y="1151335"/>
            <a:ext cx="40419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16" name="Shape 116"/>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7" name="Shape 117"/>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8" name="Shape 118"/>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0" name="Shape 120"/>
        <p:cNvGrpSpPr/>
        <p:nvPr/>
      </p:nvGrpSpPr>
      <p:grpSpPr>
        <a:xfrm>
          <a:off x="0" y="0"/>
          <a:ext cx="0" cy="0"/>
          <a:chOff x="0" y="0"/>
          <a:chExt cx="0" cy="0"/>
        </a:xfrm>
      </p:grpSpPr>
      <p:sp>
        <p:nvSpPr>
          <p:cNvPr id="121" name="Shape 12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22" name="Shape 122"/>
          <p:cNvSpPr txBox="1"/>
          <p:nvPr>
            <p:ph idx="1" type="body"/>
          </p:nvPr>
        </p:nvSpPr>
        <p:spPr>
          <a:xfrm>
            <a:off x="6096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3" name="Shape 123"/>
          <p:cNvSpPr txBox="1"/>
          <p:nvPr>
            <p:ph idx="2" type="body"/>
          </p:nvPr>
        </p:nvSpPr>
        <p:spPr>
          <a:xfrm>
            <a:off x="46482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4" name="Shape 124"/>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5" name="Shape 125"/>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6" name="Shape 126"/>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27" name="Shape 127"/>
        <p:cNvGrpSpPr/>
        <p:nvPr/>
      </p:nvGrpSpPr>
      <p:grpSpPr>
        <a:xfrm>
          <a:off x="0" y="0"/>
          <a:ext cx="0" cy="0"/>
          <a:chOff x="0" y="0"/>
          <a:chExt cx="0" cy="0"/>
        </a:xfrm>
      </p:grpSpPr>
      <p:sp>
        <p:nvSpPr>
          <p:cNvPr id="128" name="Shape 128"/>
          <p:cNvSpPr txBox="1"/>
          <p:nvPr>
            <p:ph type="title"/>
          </p:nvPr>
        </p:nvSpPr>
        <p:spPr>
          <a:xfrm>
            <a:off x="722313" y="3305175"/>
            <a:ext cx="7772400" cy="10215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29" name="Shape 129"/>
          <p:cNvSpPr txBox="1"/>
          <p:nvPr>
            <p:ph idx="1" type="body"/>
          </p:nvPr>
        </p:nvSpPr>
        <p:spPr>
          <a:xfrm>
            <a:off x="722313" y="2180035"/>
            <a:ext cx="7772400" cy="11250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rgbClr val="CC0000"/>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rgbClr val="CC0000"/>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9pPr>
          </a:lstStyle>
          <a:p/>
        </p:txBody>
      </p:sp>
      <p:sp>
        <p:nvSpPr>
          <p:cNvPr id="130" name="Shape 130"/>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1" name="Shape 131"/>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2" name="Shape 132"/>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7483475" y="4572000"/>
            <a:ext cx="680400" cy="326100"/>
          </a:xfrm>
          <a:prstGeom prst="rect">
            <a:avLst/>
          </a:prstGeom>
          <a:noFill/>
          <a:ln>
            <a:noFill/>
          </a:ln>
        </p:spPr>
      </p:pic>
      <p:sp>
        <p:nvSpPr>
          <p:cNvPr id="52" name="Shape 52"/>
          <p:cNvSpPr txBox="1"/>
          <p:nvPr/>
        </p:nvSpPr>
        <p:spPr>
          <a:xfrm>
            <a:off x="0" y="-57150"/>
            <a:ext cx="9144000" cy="19431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Shape 53"/>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54" name="Shape 54"/>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nvSpPr>
        <p:spPr>
          <a:xfrm>
            <a:off x="0" y="-32146"/>
            <a:ext cx="9144000" cy="2607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Shape 6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62" name="Shape 6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64" name="Shape 64"/>
          <p:cNvSpPr txBox="1"/>
          <p:nvPr/>
        </p:nvSpPr>
        <p:spPr>
          <a:xfrm>
            <a:off x="609600" y="1143000"/>
            <a:ext cx="79248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 sz="1200" u="none">
                <a:solidFill>
                  <a:schemeClr val="lt1"/>
                </a:solidFill>
                <a:latin typeface="Arial"/>
                <a:ea typeface="Arial"/>
                <a:cs typeface="Arial"/>
                <a:sym typeface="Arial"/>
              </a:rPr>
              <a:t>Boston University</a:t>
            </a:r>
            <a:r>
              <a:rPr b="0" i="0" lang="en" sz="1200" u="none">
                <a:solidFill>
                  <a:schemeClr val="lt1"/>
                </a:solidFill>
                <a:latin typeface="Arial"/>
                <a:ea typeface="Arial"/>
                <a:cs typeface="Arial"/>
                <a:sym typeface="Arial"/>
              </a:rPr>
              <a:t> Slideshow Title Goes Here</a:t>
            </a:r>
          </a:p>
        </p:txBody>
      </p:sp>
      <p:pic>
        <p:nvPicPr>
          <p:cNvPr id="65" name="Shape 65"/>
          <p:cNvPicPr preferRelativeResize="0"/>
          <p:nvPr/>
        </p:nvPicPr>
        <p:blipFill rotWithShape="1">
          <a:blip r:embed="rId1">
            <a:alphaModFix/>
          </a:blip>
          <a:srcRect b="0" l="0" r="0" t="0"/>
          <a:stretch/>
        </p:blipFill>
        <p:spPr>
          <a:xfrm>
            <a:off x="7483475" y="4572000"/>
            <a:ext cx="806400" cy="326100"/>
          </a:xfrm>
          <a:prstGeom prst="rect">
            <a:avLst/>
          </a:prstGeom>
          <a:noFill/>
          <a:ln>
            <a:noFill/>
          </a:ln>
        </p:spPr>
      </p:pic>
      <p:sp>
        <p:nvSpPr>
          <p:cNvPr id="66" name="Shape 6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67" name="Shape 67"/>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68" name="Shape 68"/>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cxnSp>
        <p:nvCxnSpPr>
          <p:cNvPr id="69" name="Shape 69"/>
          <p:cNvCxnSpPr/>
          <p:nvPr/>
        </p:nvCxnSpPr>
        <p:spPr>
          <a:xfrm>
            <a:off x="8189912" y="57150"/>
            <a:ext cx="1500" cy="114300"/>
          </a:xfrm>
          <a:prstGeom prst="straightConnector1">
            <a:avLst/>
          </a:prstGeom>
          <a:noFill/>
          <a:ln cap="flat" cmpd="sng" w="12700">
            <a:solidFill>
              <a:srgbClr val="4D4D4D"/>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1.gif"/><Relationship Id="rId4" Type="http://schemas.openxmlformats.org/officeDocument/2006/relationships/hyperlink" Target="https://drive.google.com/file/d/0B1WKtjHHIeouMklRQ1RUaFpqWHc/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ctrTitle"/>
          </p:nvPr>
        </p:nvSpPr>
        <p:spPr>
          <a:xfrm>
            <a:off x="609600" y="532209"/>
            <a:ext cx="7772400" cy="12573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a:t>Team 3 </a:t>
            </a:r>
            <a:r>
              <a:rPr lang="en"/>
              <a:t>Sprint ONE Report</a:t>
            </a:r>
          </a:p>
        </p:txBody>
      </p:sp>
      <p:pic>
        <p:nvPicPr>
          <p:cNvPr id="139" name="Shape 139"/>
          <p:cNvPicPr preferRelativeResize="0"/>
          <p:nvPr/>
        </p:nvPicPr>
        <p:blipFill>
          <a:blip r:embed="rId4">
            <a:alphaModFix/>
          </a:blip>
          <a:stretch>
            <a:fillRect/>
          </a:stretch>
        </p:blipFill>
        <p:spPr>
          <a:xfrm>
            <a:off x="260900" y="162500"/>
            <a:ext cx="766650" cy="953800"/>
          </a:xfrm>
          <a:prstGeom prst="rect">
            <a:avLst/>
          </a:prstGeom>
          <a:noFill/>
          <a:ln>
            <a:noFill/>
          </a:ln>
        </p:spPr>
      </p:pic>
      <p:pic>
        <p:nvPicPr>
          <p:cNvPr id="140" name="Shape 140"/>
          <p:cNvPicPr preferRelativeResize="0"/>
          <p:nvPr/>
        </p:nvPicPr>
        <p:blipFill>
          <a:blip r:embed="rId5">
            <a:alphaModFix/>
          </a:blip>
          <a:stretch>
            <a:fillRect/>
          </a:stretch>
        </p:blipFill>
        <p:spPr>
          <a:xfrm>
            <a:off x="3886275" y="1918746"/>
            <a:ext cx="5003549" cy="2613500"/>
          </a:xfrm>
          <a:prstGeom prst="rect">
            <a:avLst/>
          </a:prstGeom>
          <a:noFill/>
          <a:ln>
            <a:noFill/>
          </a:ln>
        </p:spPr>
      </p:pic>
      <p:sp>
        <p:nvSpPr>
          <p:cNvPr id="141" name="Shape 141"/>
          <p:cNvSpPr txBox="1"/>
          <p:nvPr/>
        </p:nvSpPr>
        <p:spPr>
          <a:xfrm>
            <a:off x="593475" y="2101900"/>
            <a:ext cx="3004500" cy="2485200"/>
          </a:xfrm>
          <a:prstGeom prst="rect">
            <a:avLst/>
          </a:prstGeom>
          <a:noFill/>
          <a:ln>
            <a:noFill/>
          </a:ln>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Present by:</a:t>
            </a:r>
          </a:p>
          <a:p>
            <a:pPr lvl="0">
              <a:spcBef>
                <a:spcPts val="0"/>
              </a:spcBef>
              <a:buNone/>
            </a:pPr>
            <a:r>
              <a:rPr lang="en"/>
              <a:t>Weicheng Yu</a:t>
            </a:r>
          </a:p>
          <a:p>
            <a:pPr lvl="0">
              <a:spcBef>
                <a:spcPts val="0"/>
              </a:spcBef>
              <a:buNone/>
            </a:pPr>
            <a:r>
              <a:rPr lang="en"/>
              <a:t>Chen Shou</a:t>
            </a:r>
          </a:p>
          <a:p>
            <a:pPr lvl="0">
              <a:spcBef>
                <a:spcPts val="0"/>
              </a:spcBef>
              <a:buNone/>
            </a:pPr>
            <a:r>
              <a:rPr lang="en"/>
              <a:t>Lu Min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descr="Testing_in_Progress.gif" id="225" name="Shape 225"/>
          <p:cNvPicPr preferRelativeResize="0"/>
          <p:nvPr/>
        </p:nvPicPr>
        <p:blipFill>
          <a:blip r:embed="rId3">
            <a:alphaModFix/>
          </a:blip>
          <a:stretch>
            <a:fillRect/>
          </a:stretch>
        </p:blipFill>
        <p:spPr>
          <a:xfrm>
            <a:off x="119625" y="315075"/>
            <a:ext cx="1329625" cy="1329625"/>
          </a:xfrm>
          <a:prstGeom prst="rect">
            <a:avLst/>
          </a:prstGeom>
          <a:noFill/>
          <a:ln>
            <a:noFill/>
          </a:ln>
        </p:spPr>
      </p:pic>
      <p:sp>
        <p:nvSpPr>
          <p:cNvPr id="226" name="Shape 226" title="yo.mov">
            <a:hlinkClick r:id="rId4"/>
          </p:cNvPr>
          <p:cNvSpPr/>
          <p:nvPr/>
        </p:nvSpPr>
        <p:spPr>
          <a:xfrm>
            <a:off x="2146400" y="752550"/>
            <a:ext cx="5051875" cy="3788900"/>
          </a:xfrm>
          <a:prstGeom prst="rect">
            <a:avLst/>
          </a:prstGeom>
          <a:no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nvSpPr>
        <p:spPr>
          <a:xfrm>
            <a:off x="549675" y="593325"/>
            <a:ext cx="5130300" cy="759000"/>
          </a:xfrm>
          <a:prstGeom prst="rect">
            <a:avLst/>
          </a:prstGeom>
          <a:noFill/>
          <a:ln>
            <a:noFill/>
          </a:ln>
        </p:spPr>
        <p:txBody>
          <a:bodyPr anchorCtr="0" anchor="t" bIns="91425" lIns="91425" rIns="91425" wrap="square" tIns="91425">
            <a:noAutofit/>
          </a:bodyPr>
          <a:lstStyle/>
          <a:p>
            <a:pPr lvl="0" rtl="0">
              <a:spcBef>
                <a:spcPts val="0"/>
              </a:spcBef>
              <a:buNone/>
            </a:pPr>
            <a:r>
              <a:rPr lang="en" sz="3600"/>
              <a:t> Defect Management </a:t>
            </a:r>
          </a:p>
        </p:txBody>
      </p:sp>
      <p:sp>
        <p:nvSpPr>
          <p:cNvPr id="232" name="Shape 232"/>
          <p:cNvSpPr txBox="1"/>
          <p:nvPr/>
        </p:nvSpPr>
        <p:spPr>
          <a:xfrm>
            <a:off x="697950" y="1292500"/>
            <a:ext cx="7748100" cy="3272100"/>
          </a:xfrm>
          <a:prstGeom prst="rect">
            <a:avLst/>
          </a:prstGeom>
          <a:noFill/>
          <a:ln>
            <a:noFill/>
          </a:ln>
        </p:spPr>
        <p:txBody>
          <a:bodyPr anchorCtr="0" anchor="t" bIns="91425" lIns="91425" rIns="91425" wrap="square" tIns="91425">
            <a:noAutofit/>
          </a:bodyPr>
          <a:lstStyle/>
          <a:p>
            <a:pPr lvl="0" rtl="0">
              <a:spcBef>
                <a:spcPts val="0"/>
              </a:spcBef>
              <a:buNone/>
            </a:pPr>
            <a:r>
              <a:rPr lang="en" sz="2400"/>
              <a:t>Criteria of defect:</a:t>
            </a:r>
          </a:p>
          <a:p>
            <a:pPr indent="-342900" lvl="0" marL="457200" rtl="0">
              <a:spcBef>
                <a:spcPts val="0"/>
              </a:spcBef>
              <a:buSzPct val="100000"/>
              <a:buChar char="●"/>
            </a:pPr>
            <a:r>
              <a:rPr lang="en" sz="1800"/>
              <a:t>Defect severity:</a:t>
            </a:r>
          </a:p>
          <a:p>
            <a:pPr indent="-342900" lvl="1" marL="914400" rtl="0">
              <a:spcBef>
                <a:spcPts val="0"/>
              </a:spcBef>
              <a:buSzPct val="100000"/>
              <a:buChar char="○"/>
            </a:pPr>
            <a:r>
              <a:rPr lang="en" sz="1800"/>
              <a:t>Severity 1 - Critical (S1)</a:t>
            </a:r>
          </a:p>
          <a:p>
            <a:pPr indent="-342900" lvl="1" marL="914400" rtl="0">
              <a:spcBef>
                <a:spcPts val="0"/>
              </a:spcBef>
              <a:buSzPct val="100000"/>
              <a:buChar char="○"/>
            </a:pPr>
            <a:r>
              <a:rPr lang="en" sz="1800"/>
              <a:t>Severity 2 - Major (S2)</a:t>
            </a:r>
          </a:p>
          <a:p>
            <a:pPr indent="-342900" lvl="1" marL="914400" rtl="0">
              <a:spcBef>
                <a:spcPts val="0"/>
              </a:spcBef>
              <a:buSzPct val="100000"/>
              <a:buChar char="○"/>
            </a:pPr>
            <a:r>
              <a:rPr lang="en" sz="1800"/>
              <a:t>Severity 3 - Moderate (S3)</a:t>
            </a:r>
          </a:p>
          <a:p>
            <a:pPr indent="-342900" lvl="1" marL="914400" rtl="0">
              <a:spcBef>
                <a:spcPts val="0"/>
              </a:spcBef>
              <a:buSzPct val="100000"/>
              <a:buChar char="○"/>
            </a:pPr>
            <a:r>
              <a:rPr lang="en" sz="1800"/>
              <a:t>Severity 4 - Low (S4)</a:t>
            </a:r>
          </a:p>
          <a:p>
            <a:pPr indent="-342900" lvl="0" marL="457200" rtl="0">
              <a:spcBef>
                <a:spcPts val="0"/>
              </a:spcBef>
              <a:buSzPct val="100000"/>
              <a:buChar char="●"/>
            </a:pPr>
            <a:r>
              <a:rPr lang="en" sz="1800"/>
              <a:t>Defect priority</a:t>
            </a:r>
          </a:p>
          <a:p>
            <a:pPr indent="-342900" lvl="1" marL="914400" rtl="0">
              <a:spcBef>
                <a:spcPts val="0"/>
              </a:spcBef>
              <a:buSzPct val="100000"/>
              <a:buChar char="○"/>
            </a:pPr>
            <a:r>
              <a:rPr lang="en" sz="1800"/>
              <a:t>Priority 1 – Critical (P1)</a:t>
            </a:r>
          </a:p>
          <a:p>
            <a:pPr indent="-342900" lvl="1" marL="914400" rtl="0">
              <a:spcBef>
                <a:spcPts val="0"/>
              </a:spcBef>
              <a:buSzPct val="100000"/>
              <a:buChar char="○"/>
            </a:pPr>
            <a:r>
              <a:rPr lang="en" sz="1800"/>
              <a:t>Priority 2 – High (P2)</a:t>
            </a:r>
          </a:p>
          <a:p>
            <a:pPr indent="-342900" lvl="1" marL="914400" rtl="0">
              <a:spcBef>
                <a:spcPts val="0"/>
              </a:spcBef>
              <a:buSzPct val="100000"/>
              <a:buChar char="○"/>
            </a:pPr>
            <a:r>
              <a:rPr lang="en" sz="1800"/>
              <a:t>Priority 3 – Medium (P3)</a:t>
            </a:r>
          </a:p>
          <a:p>
            <a:pPr indent="-342900" lvl="1" marL="914400" rtl="0">
              <a:spcBef>
                <a:spcPts val="0"/>
              </a:spcBef>
              <a:buSzPct val="100000"/>
              <a:buChar char="○"/>
            </a:pPr>
            <a:r>
              <a:rPr lang="en" sz="1800"/>
              <a:t>Priority 4 – Low (P4)</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549675" y="593325"/>
            <a:ext cx="8024700" cy="759000"/>
          </a:xfrm>
          <a:prstGeom prst="rect">
            <a:avLst/>
          </a:prstGeom>
          <a:noFill/>
          <a:ln>
            <a:noFill/>
          </a:ln>
        </p:spPr>
        <p:txBody>
          <a:bodyPr anchorCtr="0" anchor="t" bIns="91425" lIns="91425" rIns="91425" wrap="square" tIns="91425">
            <a:noAutofit/>
          </a:bodyPr>
          <a:lstStyle/>
          <a:p>
            <a:pPr lvl="0" rtl="0">
              <a:spcBef>
                <a:spcPts val="0"/>
              </a:spcBef>
              <a:buNone/>
            </a:pPr>
            <a:r>
              <a:rPr lang="en" sz="3600"/>
              <a:t>Process Improvement </a:t>
            </a:r>
            <a:r>
              <a:rPr lang="en" sz="3600"/>
              <a:t> </a:t>
            </a:r>
          </a:p>
        </p:txBody>
      </p:sp>
      <p:sp>
        <p:nvSpPr>
          <p:cNvPr id="238" name="Shape 238"/>
          <p:cNvSpPr txBox="1"/>
          <p:nvPr>
            <p:ph idx="4294967295"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marR="0" rtl="0" algn="l">
              <a:lnSpc>
                <a:spcPct val="100000"/>
              </a:lnSpc>
              <a:spcBef>
                <a:spcPts val="0"/>
              </a:spcBef>
              <a:spcAft>
                <a:spcPts val="0"/>
              </a:spcAft>
              <a:buClr>
                <a:schemeClr val="dk1"/>
              </a:buClr>
              <a:buSzPct val="100000"/>
              <a:buFont typeface="Arial"/>
            </a:pPr>
            <a:r>
              <a:rPr lang="en" sz="1800"/>
              <a:t>Lesson Learnt</a:t>
            </a:r>
          </a:p>
          <a:p>
            <a:pPr indent="-342900" lvl="1" marL="914400" marR="0" rtl="0" algn="l">
              <a:lnSpc>
                <a:spcPct val="100000"/>
              </a:lnSpc>
              <a:spcBef>
                <a:spcPts val="0"/>
              </a:spcBef>
              <a:spcAft>
                <a:spcPts val="0"/>
              </a:spcAft>
              <a:buClr>
                <a:schemeClr val="dk1"/>
              </a:buClr>
              <a:buSzPct val="100000"/>
              <a:buFont typeface="Arial"/>
            </a:pPr>
            <a:r>
              <a:rPr lang="en" sz="1800"/>
              <a:t>Necessity of code review</a:t>
            </a:r>
          </a:p>
          <a:p>
            <a:pPr indent="-342900" lvl="2" marL="1371600" marR="0" rtl="0" algn="l">
              <a:lnSpc>
                <a:spcPct val="100000"/>
              </a:lnSpc>
              <a:spcBef>
                <a:spcPts val="0"/>
              </a:spcBef>
              <a:spcAft>
                <a:spcPts val="0"/>
              </a:spcAft>
              <a:buClr>
                <a:schemeClr val="dk1"/>
              </a:buClr>
              <a:buSzPct val="100000"/>
              <a:buFont typeface="Arial"/>
            </a:pPr>
            <a:r>
              <a:rPr lang="en" sz="1800"/>
              <a:t>Before we include code review, git was messy</a:t>
            </a:r>
          </a:p>
          <a:p>
            <a:pPr indent="-342900" lvl="2" marL="1371600" marR="0" rtl="0" algn="l">
              <a:lnSpc>
                <a:spcPct val="100000"/>
              </a:lnSpc>
              <a:spcBef>
                <a:spcPts val="0"/>
              </a:spcBef>
              <a:spcAft>
                <a:spcPts val="0"/>
              </a:spcAft>
              <a:buClr>
                <a:schemeClr val="dk1"/>
              </a:buClr>
              <a:buSzPct val="100000"/>
              <a:buFont typeface="Arial"/>
            </a:pPr>
            <a:r>
              <a:rPr lang="en" sz="1800"/>
              <a:t>After, each commit need to be approved by Implementation Leader</a:t>
            </a:r>
          </a:p>
          <a:p>
            <a:pPr indent="-342900" lvl="1" marL="914400" marR="0" rtl="0" algn="l">
              <a:lnSpc>
                <a:spcPct val="100000"/>
              </a:lnSpc>
              <a:spcBef>
                <a:spcPts val="0"/>
              </a:spcBef>
              <a:spcAft>
                <a:spcPts val="0"/>
              </a:spcAft>
              <a:buClr>
                <a:schemeClr val="dk1"/>
              </a:buClr>
              <a:buSzPct val="100000"/>
              <a:buFont typeface="Arial"/>
            </a:pPr>
            <a:r>
              <a:rPr lang="en" sz="1800"/>
              <a:t>Every member should report any contributions to Slack</a:t>
            </a:r>
          </a:p>
          <a:p>
            <a:pPr indent="-342900" lvl="2" marL="1371600" marR="0" rtl="0" algn="l">
              <a:lnSpc>
                <a:spcPct val="100000"/>
              </a:lnSpc>
              <a:spcBef>
                <a:spcPts val="0"/>
              </a:spcBef>
              <a:spcAft>
                <a:spcPts val="0"/>
              </a:spcAft>
              <a:buClr>
                <a:schemeClr val="dk1"/>
              </a:buClr>
              <a:buSzPct val="100000"/>
              <a:buFont typeface="Arial"/>
            </a:pPr>
            <a:r>
              <a:rPr lang="en" sz="1800"/>
              <a:t>Do it as soon as contribution is made</a:t>
            </a:r>
          </a:p>
          <a:p>
            <a:pPr indent="-342900" lvl="2" marL="1371600" marR="0" rtl="0" algn="l">
              <a:lnSpc>
                <a:spcPct val="100000"/>
              </a:lnSpc>
              <a:spcBef>
                <a:spcPts val="0"/>
              </a:spcBef>
              <a:spcAft>
                <a:spcPts val="0"/>
              </a:spcAft>
              <a:buClr>
                <a:schemeClr val="dk1"/>
              </a:buClr>
              <a:buSzPct val="100000"/>
              <a:buFont typeface="Arial"/>
            </a:pPr>
            <a:r>
              <a:rPr lang="en" sz="1800"/>
              <a:t>Do not wait until weekly meeting</a:t>
            </a:r>
          </a:p>
          <a:p>
            <a:pPr indent="0" lvl="0" marL="0" marR="0" rtl="0" algn="l">
              <a:lnSpc>
                <a:spcPct val="100000"/>
              </a:lnSpc>
              <a:spcBef>
                <a:spcPts val="0"/>
              </a:spcBef>
              <a:spcAft>
                <a:spcPts val="0"/>
              </a:spcAft>
              <a:buNone/>
            </a:pPr>
            <a:r>
              <a:rPr lang="en" sz="1800"/>
              <a:t> </a:t>
            </a:r>
          </a:p>
        </p:txBody>
      </p:sp>
      <p:pic>
        <p:nvPicPr>
          <p:cNvPr descr="improvement.jpg" id="239" name="Shape 239"/>
          <p:cNvPicPr preferRelativeResize="0"/>
          <p:nvPr/>
        </p:nvPicPr>
        <p:blipFill>
          <a:blip r:embed="rId3">
            <a:alphaModFix/>
          </a:blip>
          <a:stretch>
            <a:fillRect/>
          </a:stretch>
        </p:blipFill>
        <p:spPr>
          <a:xfrm>
            <a:off x="6825450" y="3095613"/>
            <a:ext cx="2228850"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demo_site.png" id="244" name="Shape 244"/>
          <p:cNvPicPr preferRelativeResize="0"/>
          <p:nvPr/>
        </p:nvPicPr>
        <p:blipFill>
          <a:blip r:embed="rId3">
            <a:alphaModFix/>
          </a:blip>
          <a:stretch>
            <a:fillRect/>
          </a:stretch>
        </p:blipFill>
        <p:spPr>
          <a:xfrm>
            <a:off x="1638300" y="857250"/>
            <a:ext cx="58674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nvSpPr>
        <p:spPr>
          <a:xfrm>
            <a:off x="2643150" y="1993600"/>
            <a:ext cx="3857700" cy="388800"/>
          </a:xfrm>
          <a:prstGeom prst="rect">
            <a:avLst/>
          </a:prstGeom>
          <a:noFill/>
          <a:ln>
            <a:noFill/>
          </a:ln>
        </p:spPr>
        <p:txBody>
          <a:bodyPr anchorCtr="0" anchor="t" bIns="91425" lIns="91425" rIns="91425" wrap="square" tIns="91425">
            <a:noAutofit/>
          </a:bodyPr>
          <a:lstStyle/>
          <a:p>
            <a:pPr lvl="0" algn="ctr">
              <a:spcBef>
                <a:spcPts val="0"/>
              </a:spcBef>
              <a:buNone/>
            </a:pPr>
            <a:r>
              <a:rPr lang="en" sz="3600"/>
              <a:t>Questions?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Overview </a:t>
            </a:r>
          </a:p>
        </p:txBody>
      </p:sp>
      <p:sp>
        <p:nvSpPr>
          <p:cNvPr id="147" name="Shape 147"/>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55600" lvl="0" marL="457200">
              <a:lnSpc>
                <a:spcPct val="115000"/>
              </a:lnSpc>
              <a:spcBef>
                <a:spcPts val="0"/>
              </a:spcBef>
              <a:buClr>
                <a:srgbClr val="333333"/>
              </a:buClr>
              <a:buSzPct val="100000"/>
            </a:pPr>
            <a:r>
              <a:rPr lang="en" sz="2000">
                <a:solidFill>
                  <a:srgbClr val="333333"/>
                </a:solidFill>
                <a:highlight>
                  <a:srgbClr val="FFFFFF"/>
                </a:highlight>
              </a:rPr>
              <a:t>Requirement Analysis </a:t>
            </a:r>
          </a:p>
          <a:p>
            <a:pPr indent="-355600" lvl="0" marL="457200">
              <a:lnSpc>
                <a:spcPct val="115000"/>
              </a:lnSpc>
              <a:spcBef>
                <a:spcPts val="0"/>
              </a:spcBef>
              <a:buClr>
                <a:srgbClr val="333333"/>
              </a:buClr>
              <a:buSzPct val="100000"/>
            </a:pPr>
            <a:r>
              <a:rPr lang="en" sz="2000">
                <a:solidFill>
                  <a:srgbClr val="333333"/>
                </a:solidFill>
                <a:highlight>
                  <a:srgbClr val="FFFFFF"/>
                </a:highlight>
              </a:rPr>
              <a:t>Current Architecture </a:t>
            </a:r>
          </a:p>
          <a:p>
            <a:pPr indent="-355600" lvl="0" marL="457200">
              <a:lnSpc>
                <a:spcPct val="115000"/>
              </a:lnSpc>
              <a:spcBef>
                <a:spcPts val="0"/>
              </a:spcBef>
              <a:buClr>
                <a:srgbClr val="333333"/>
              </a:buClr>
              <a:buSzPct val="100000"/>
            </a:pPr>
            <a:r>
              <a:rPr lang="en" sz="2000">
                <a:solidFill>
                  <a:srgbClr val="333333"/>
                </a:solidFill>
                <a:highlight>
                  <a:srgbClr val="FFFFFF"/>
                </a:highlight>
              </a:rPr>
              <a:t>Implementation </a:t>
            </a:r>
          </a:p>
          <a:p>
            <a:pPr indent="-355600" lvl="0" marL="457200" rtl="0">
              <a:lnSpc>
                <a:spcPct val="115000"/>
              </a:lnSpc>
              <a:spcBef>
                <a:spcPts val="0"/>
              </a:spcBef>
              <a:buClr>
                <a:srgbClr val="333333"/>
              </a:buClr>
              <a:buSzPct val="100000"/>
            </a:pPr>
            <a:r>
              <a:rPr lang="en" sz="2000">
                <a:solidFill>
                  <a:srgbClr val="333333"/>
                </a:solidFill>
                <a:highlight>
                  <a:srgbClr val="FFFFFF"/>
                </a:highlight>
              </a:rPr>
              <a:t>Testing </a:t>
            </a:r>
          </a:p>
          <a:p>
            <a:pPr indent="-355600" lvl="0" marL="457200" rtl="0">
              <a:lnSpc>
                <a:spcPct val="115000"/>
              </a:lnSpc>
              <a:spcBef>
                <a:spcPts val="0"/>
              </a:spcBef>
              <a:buClr>
                <a:srgbClr val="333333"/>
              </a:buClr>
              <a:buSzPct val="100000"/>
            </a:pPr>
            <a:r>
              <a:rPr lang="en" sz="2000">
                <a:solidFill>
                  <a:srgbClr val="333333"/>
                </a:solidFill>
                <a:highlight>
                  <a:srgbClr val="FFFFFF"/>
                </a:highlight>
              </a:rPr>
              <a:t>Defect management &amp; Metrics</a:t>
            </a:r>
          </a:p>
          <a:p>
            <a:pPr indent="-355600" lvl="0" marL="457200" rtl="0">
              <a:lnSpc>
                <a:spcPct val="115000"/>
              </a:lnSpc>
              <a:spcBef>
                <a:spcPts val="0"/>
              </a:spcBef>
              <a:buClr>
                <a:srgbClr val="333333"/>
              </a:buClr>
              <a:buSzPct val="100000"/>
            </a:pPr>
            <a:r>
              <a:rPr lang="en" sz="2000">
                <a:solidFill>
                  <a:srgbClr val="333333"/>
                </a:solidFill>
              </a:rPr>
              <a:t>Process Improvement </a:t>
            </a:r>
          </a:p>
          <a:p>
            <a:pPr indent="-355600" lvl="0" marL="457200">
              <a:lnSpc>
                <a:spcPct val="115000"/>
              </a:lnSpc>
              <a:spcBef>
                <a:spcPts val="0"/>
              </a:spcBef>
              <a:buClr>
                <a:srgbClr val="333333"/>
              </a:buClr>
              <a:buSzPct val="100000"/>
            </a:pPr>
            <a:r>
              <a:rPr lang="en" sz="2000">
                <a:solidFill>
                  <a:srgbClr val="333333"/>
                </a:solidFill>
                <a:highlight>
                  <a:srgbClr val="FFFFFF"/>
                </a:highlight>
              </a:rPr>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54" name="Shape 15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55" name="Shape 15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56" name="Shape 156"/>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Shape 157"/>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rtl="0">
              <a:spcBef>
                <a:spcPts val="0"/>
              </a:spcBef>
              <a:buNone/>
            </a:pPr>
            <a:r>
              <a:rPr lang="en"/>
              <a:t>Requirement Analysis </a:t>
            </a:r>
          </a:p>
        </p:txBody>
      </p:sp>
      <p:sp>
        <p:nvSpPr>
          <p:cNvPr id="158" name="Shape 158"/>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69850" lvl="0" marL="0" rtl="0">
              <a:spcBef>
                <a:spcPts val="0"/>
              </a:spcBef>
              <a:buClr>
                <a:srgbClr val="000000"/>
              </a:buClr>
              <a:buSzPct val="61111"/>
              <a:buFont typeface="Arial"/>
              <a:buNone/>
            </a:pPr>
            <a:r>
              <a:rPr lang="en" sz="1800"/>
              <a:t>User Stories implemented in this sprint</a:t>
            </a:r>
          </a:p>
          <a:p>
            <a:pPr indent="-342900" lvl="0" marL="457200" rtl="0">
              <a:spcBef>
                <a:spcPts val="0"/>
              </a:spcBef>
              <a:buClr>
                <a:schemeClr val="dk1"/>
              </a:buClr>
              <a:buSzPct val="100000"/>
              <a:buFont typeface="Arial"/>
            </a:pPr>
            <a:r>
              <a:rPr lang="en" sz="1800"/>
              <a:t>Create User Story</a:t>
            </a:r>
          </a:p>
          <a:p>
            <a:pPr indent="-342900" lvl="0" marL="457200" rtl="0">
              <a:spcBef>
                <a:spcPts val="0"/>
              </a:spcBef>
              <a:buClr>
                <a:schemeClr val="dk1"/>
              </a:buClr>
              <a:buSzPct val="100000"/>
              <a:buFont typeface="Arial"/>
            </a:pPr>
            <a:r>
              <a:rPr lang="en" sz="1800"/>
              <a:t>Edit User Story</a:t>
            </a:r>
          </a:p>
          <a:p>
            <a:pPr indent="-342900" lvl="0" marL="457200" rtl="0">
              <a:spcBef>
                <a:spcPts val="0"/>
              </a:spcBef>
              <a:buClr>
                <a:schemeClr val="dk1"/>
              </a:buClr>
              <a:buSzPct val="100000"/>
              <a:buFont typeface="Arial"/>
            </a:pPr>
            <a:r>
              <a:rPr lang="en" sz="1800"/>
              <a:t>Delete/Finish User Story</a:t>
            </a:r>
          </a:p>
        </p:txBody>
      </p:sp>
      <p:pic>
        <p:nvPicPr>
          <p:cNvPr descr="Screen Shot 2017-10-16 at 1.17.17 PM.png" id="159" name="Shape 159"/>
          <p:cNvPicPr preferRelativeResize="0"/>
          <p:nvPr/>
        </p:nvPicPr>
        <p:blipFill>
          <a:blip r:embed="rId3">
            <a:alphaModFix/>
          </a:blip>
          <a:stretch>
            <a:fillRect/>
          </a:stretch>
        </p:blipFill>
        <p:spPr>
          <a:xfrm>
            <a:off x="6013119" y="846638"/>
            <a:ext cx="2276806" cy="345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
              <a:t>Requirement Analysis</a:t>
            </a:r>
          </a:p>
        </p:txBody>
      </p:sp>
      <p:sp>
        <p:nvSpPr>
          <p:cNvPr id="165" name="Shape 165"/>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rtl="0">
              <a:spcBef>
                <a:spcPts val="0"/>
              </a:spcBef>
              <a:buClr>
                <a:schemeClr val="dk1"/>
              </a:buClr>
              <a:buSzPct val="100000"/>
              <a:buFont typeface="Arial"/>
            </a:pPr>
            <a:r>
              <a:rPr lang="en" sz="1800"/>
              <a:t>Create User Story</a:t>
            </a:r>
          </a:p>
          <a:p>
            <a:pPr indent="-342900" lvl="1" marL="914400" rtl="0">
              <a:spcBef>
                <a:spcPts val="0"/>
              </a:spcBef>
              <a:buClr>
                <a:schemeClr val="dk1"/>
              </a:buClr>
              <a:buSzPct val="100000"/>
              <a:buFont typeface="Arial"/>
            </a:pPr>
            <a:r>
              <a:rPr lang="en" sz="1800"/>
              <a:t>Create basic UIs</a:t>
            </a:r>
          </a:p>
          <a:p>
            <a:pPr indent="-342900" lvl="2" marL="1371600" rtl="0">
              <a:spcBef>
                <a:spcPts val="0"/>
              </a:spcBef>
              <a:buClr>
                <a:schemeClr val="dk1"/>
              </a:buClr>
              <a:buSzPct val="100000"/>
              <a:buFont typeface="Arial"/>
            </a:pPr>
            <a:r>
              <a:rPr lang="en" sz="1800"/>
              <a:t>UI that take input from user to create a story and display created stories</a:t>
            </a:r>
          </a:p>
          <a:p>
            <a:pPr indent="-342900" lvl="2" marL="1371600" rtl="0">
              <a:spcBef>
                <a:spcPts val="0"/>
              </a:spcBef>
              <a:buClr>
                <a:schemeClr val="dk1"/>
              </a:buClr>
              <a:buSzPct val="100000"/>
              <a:buFont typeface="Arial"/>
            </a:pPr>
            <a:r>
              <a:rPr lang="en" sz="1800"/>
              <a:t>UI that used to edit a created story</a:t>
            </a:r>
          </a:p>
          <a:p>
            <a:pPr indent="-342900" lvl="1" marL="914400" rtl="0">
              <a:spcBef>
                <a:spcPts val="0"/>
              </a:spcBef>
              <a:buClr>
                <a:schemeClr val="dk1"/>
              </a:buClr>
              <a:buSzPct val="100000"/>
              <a:buFont typeface="Arial"/>
            </a:pPr>
            <a:r>
              <a:rPr lang="en" sz="1800"/>
              <a:t>Create Mysql database table to store story information</a:t>
            </a:r>
          </a:p>
          <a:p>
            <a:pPr indent="-342900" lvl="1" marL="914400" rtl="0">
              <a:spcBef>
                <a:spcPts val="0"/>
              </a:spcBef>
              <a:buClr>
                <a:schemeClr val="dk1"/>
              </a:buClr>
              <a:buSzPct val="100000"/>
              <a:buFont typeface="Arial"/>
            </a:pPr>
            <a:r>
              <a:rPr lang="en" sz="1800"/>
              <a:t>PHP backend</a:t>
            </a:r>
          </a:p>
          <a:p>
            <a:pPr indent="-342900" lvl="2" marL="1371600" rtl="0">
              <a:spcBef>
                <a:spcPts val="0"/>
              </a:spcBef>
              <a:buClr>
                <a:schemeClr val="dk1"/>
              </a:buClr>
              <a:buSzPct val="100000"/>
              <a:buFont typeface="Arial"/>
            </a:pPr>
            <a:r>
              <a:rPr lang="en" sz="1800"/>
              <a:t>Ajax - connect to database &amp; query creation</a:t>
            </a:r>
          </a:p>
          <a:p>
            <a:pPr indent="-342900" lvl="2" marL="1371600" rtl="0">
              <a:spcBef>
                <a:spcPts val="0"/>
              </a:spcBef>
              <a:buClr>
                <a:schemeClr val="dk1"/>
              </a:buClr>
              <a:buSzPct val="100000"/>
              <a:buFont typeface="Arial"/>
            </a:pPr>
            <a:r>
              <a:rPr lang="en" sz="1800"/>
              <a:t>Implement features - edit, create, finish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30555"/>
              <a:buFont typeface="Arial"/>
              <a:buNone/>
            </a:pPr>
            <a:r>
              <a:rPr lang="en">
                <a:solidFill>
                  <a:srgbClr val="333333"/>
                </a:solidFill>
              </a:rPr>
              <a:t>Current Architecture</a:t>
            </a:r>
            <a:r>
              <a:rPr lang="en"/>
              <a:t> - Overview</a:t>
            </a:r>
          </a:p>
          <a:p>
            <a:pPr lvl="0">
              <a:spcBef>
                <a:spcPts val="0"/>
              </a:spcBef>
              <a:buNone/>
            </a:pPr>
            <a:r>
              <a:t/>
            </a:r>
            <a:endParaRPr/>
          </a:p>
        </p:txBody>
      </p:sp>
      <p:sp>
        <p:nvSpPr>
          <p:cNvPr id="171" name="Shape 171"/>
          <p:cNvSpPr txBox="1"/>
          <p:nvPr>
            <p:ph idx="1" type="body"/>
          </p:nvPr>
        </p:nvSpPr>
        <p:spPr>
          <a:xfrm>
            <a:off x="609600" y="1371600"/>
            <a:ext cx="4986900" cy="2914800"/>
          </a:xfrm>
          <a:prstGeom prst="rect">
            <a:avLst/>
          </a:prstGeom>
        </p:spPr>
        <p:txBody>
          <a:bodyPr anchorCtr="0" anchor="t" bIns="91425" lIns="91425" rIns="91425" wrap="square" tIns="91425">
            <a:noAutofit/>
          </a:bodyPr>
          <a:lstStyle/>
          <a:p>
            <a:pPr indent="-342900" lvl="0" marL="457200" rtl="0">
              <a:spcBef>
                <a:spcPts val="0"/>
              </a:spcBef>
              <a:buClr>
                <a:schemeClr val="dk1"/>
              </a:buClr>
              <a:buSzPct val="100000"/>
              <a:buFont typeface="Arial"/>
            </a:pPr>
            <a:r>
              <a:rPr lang="en" sz="1800"/>
              <a:t>Front-end:			</a:t>
            </a:r>
          </a:p>
          <a:p>
            <a:pPr indent="-342900" lvl="1" marL="914400" rtl="0">
              <a:spcBef>
                <a:spcPts val="0"/>
              </a:spcBef>
              <a:buClr>
                <a:schemeClr val="dk1"/>
              </a:buClr>
              <a:buSzPct val="100000"/>
              <a:buFont typeface="Arial"/>
            </a:pPr>
            <a:r>
              <a:rPr lang="en" sz="1800"/>
              <a:t>Create basic UIs</a:t>
            </a:r>
          </a:p>
          <a:p>
            <a:pPr indent="-342900" lvl="2" marL="1371600" rtl="0">
              <a:spcBef>
                <a:spcPts val="0"/>
              </a:spcBef>
              <a:buClr>
                <a:schemeClr val="dk1"/>
              </a:buClr>
              <a:buSzPct val="100000"/>
              <a:buFont typeface="Arial"/>
            </a:pPr>
            <a:r>
              <a:rPr lang="en" sz="1800"/>
              <a:t>Javascript : JQuery</a:t>
            </a:r>
          </a:p>
          <a:p>
            <a:pPr indent="-342900" lvl="2" marL="1371600" rtl="0">
              <a:spcBef>
                <a:spcPts val="0"/>
              </a:spcBef>
              <a:buClr>
                <a:schemeClr val="dk1"/>
              </a:buClr>
              <a:buSzPct val="100000"/>
              <a:buFont typeface="Arial"/>
            </a:pPr>
            <a:r>
              <a:rPr lang="en" sz="1800"/>
              <a:t>HTML</a:t>
            </a:r>
          </a:p>
          <a:p>
            <a:pPr indent="-342900" lvl="2" marL="1371600" rtl="0">
              <a:spcBef>
                <a:spcPts val="0"/>
              </a:spcBef>
              <a:buClr>
                <a:schemeClr val="dk1"/>
              </a:buClr>
              <a:buSzPct val="100000"/>
              <a:buFont typeface="Arial"/>
            </a:pPr>
            <a:r>
              <a:rPr lang="en" sz="1800"/>
              <a:t>CSS : Style.css</a:t>
            </a:r>
          </a:p>
          <a:p>
            <a:pPr indent="0" lvl="0" marL="0" rtl="0">
              <a:spcBef>
                <a:spcPts val="0"/>
              </a:spcBef>
              <a:buNone/>
            </a:pPr>
            <a:r>
              <a:rPr lang="en" sz="1800"/>
              <a:t>	</a:t>
            </a:r>
          </a:p>
        </p:txBody>
      </p:sp>
      <p:sp>
        <p:nvSpPr>
          <p:cNvPr id="172" name="Shape 172"/>
          <p:cNvSpPr txBox="1"/>
          <p:nvPr/>
        </p:nvSpPr>
        <p:spPr>
          <a:xfrm>
            <a:off x="4318125" y="1371600"/>
            <a:ext cx="4630200" cy="2914800"/>
          </a:xfrm>
          <a:prstGeom prst="rect">
            <a:avLst/>
          </a:prstGeom>
          <a:noFill/>
          <a:ln>
            <a:noFill/>
          </a:ln>
        </p:spPr>
        <p:txBody>
          <a:bodyPr anchorCtr="0" anchor="t" bIns="91425" lIns="91425" rIns="91425" wrap="square" tIns="91425">
            <a:noAutofit/>
          </a:bodyPr>
          <a:lstStyle/>
          <a:p>
            <a:pPr indent="-342900" lvl="0" marL="457200" rtl="0">
              <a:spcBef>
                <a:spcPts val="0"/>
              </a:spcBef>
              <a:buClr>
                <a:schemeClr val="dk1"/>
              </a:buClr>
              <a:buSzPct val="100000"/>
              <a:buChar char="●"/>
            </a:pPr>
            <a:r>
              <a:rPr lang="en" sz="1800">
                <a:solidFill>
                  <a:schemeClr val="dk1"/>
                </a:solidFill>
              </a:rPr>
              <a:t>Back-end:</a:t>
            </a:r>
          </a:p>
          <a:p>
            <a:pPr indent="-342900" lvl="1" marL="914400" rtl="0">
              <a:spcBef>
                <a:spcPts val="0"/>
              </a:spcBef>
              <a:buClr>
                <a:schemeClr val="dk1"/>
              </a:buClr>
              <a:buSzPct val="100000"/>
              <a:buChar char="○"/>
            </a:pPr>
            <a:r>
              <a:rPr lang="en" sz="1800">
                <a:solidFill>
                  <a:schemeClr val="dk1"/>
                </a:solidFill>
              </a:rPr>
              <a:t>Create APIs</a:t>
            </a:r>
          </a:p>
          <a:p>
            <a:pPr indent="-342900" lvl="2" marL="1371600" rtl="0">
              <a:spcBef>
                <a:spcPts val="0"/>
              </a:spcBef>
              <a:buClr>
                <a:schemeClr val="dk1"/>
              </a:buClr>
              <a:buSzPct val="100000"/>
              <a:buChar char="■"/>
            </a:pPr>
            <a:r>
              <a:rPr lang="en" sz="1800">
                <a:solidFill>
                  <a:schemeClr val="dk1"/>
                </a:solidFill>
              </a:rPr>
              <a:t>PHP</a:t>
            </a:r>
          </a:p>
          <a:p>
            <a:pPr indent="-342900" lvl="1" marL="914400" rtl="0">
              <a:spcBef>
                <a:spcPts val="0"/>
              </a:spcBef>
              <a:buClr>
                <a:schemeClr val="dk1"/>
              </a:buClr>
              <a:buSzPct val="100000"/>
              <a:buChar char="○"/>
            </a:pPr>
            <a:r>
              <a:rPr lang="en" sz="1800">
                <a:solidFill>
                  <a:schemeClr val="dk1"/>
                </a:solidFill>
              </a:rPr>
              <a:t>Database:</a:t>
            </a:r>
          </a:p>
          <a:p>
            <a:pPr indent="-342900" lvl="2" marL="1371600" rtl="0">
              <a:spcBef>
                <a:spcPts val="0"/>
              </a:spcBef>
              <a:buClr>
                <a:schemeClr val="dk1"/>
              </a:buClr>
              <a:buSzPct val="100000"/>
              <a:buChar char="■"/>
            </a:pPr>
            <a:r>
              <a:rPr lang="en" sz="1800">
                <a:solidFill>
                  <a:schemeClr val="dk1"/>
                </a:solidFill>
              </a:rPr>
              <a:t>MySQL</a:t>
            </a:r>
          </a:p>
          <a:p>
            <a:pPr indent="-342900" lvl="2" marL="1371600" rtl="0">
              <a:spcBef>
                <a:spcPts val="0"/>
              </a:spcBef>
              <a:buClr>
                <a:schemeClr val="dk1"/>
              </a:buClr>
              <a:buSzPct val="100000"/>
              <a:buChar char="■"/>
            </a:pPr>
            <a:r>
              <a:rPr lang="en" sz="1800">
                <a:solidFill>
                  <a:schemeClr val="dk1"/>
                </a:solidFill>
              </a:rPr>
              <a:t>phpAdmin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79" name="Shape 179"/>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80" name="Shape 180"/>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81" name="Shape 181"/>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Shape 182"/>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5203900" y="2980950"/>
            <a:ext cx="3829552" cy="1595725"/>
          </a:xfrm>
          <a:prstGeom prst="rect">
            <a:avLst/>
          </a:prstGeom>
          <a:noFill/>
          <a:ln>
            <a:noFill/>
          </a:ln>
        </p:spPr>
      </p:pic>
      <p:sp>
        <p:nvSpPr>
          <p:cNvPr id="184" name="Shape 18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30555"/>
              <a:buFont typeface="Arial"/>
              <a:buNone/>
            </a:pPr>
            <a:r>
              <a:rPr lang="en">
                <a:solidFill>
                  <a:srgbClr val="333333"/>
                </a:solidFill>
              </a:rPr>
              <a:t>Current Architecture</a:t>
            </a:r>
            <a:r>
              <a:rPr lang="en"/>
              <a:t> - Database</a:t>
            </a:r>
          </a:p>
          <a:p>
            <a:pPr lvl="0" rtl="0">
              <a:spcBef>
                <a:spcPts val="0"/>
              </a:spcBef>
              <a:buNone/>
            </a:pPr>
            <a:r>
              <a:t/>
            </a:r>
            <a:endParaRPr/>
          </a:p>
        </p:txBody>
      </p:sp>
      <p:pic>
        <p:nvPicPr>
          <p:cNvPr id="185" name="Shape 185"/>
          <p:cNvPicPr preferRelativeResize="0"/>
          <p:nvPr/>
        </p:nvPicPr>
        <p:blipFill>
          <a:blip r:embed="rId4">
            <a:alphaModFix/>
          </a:blip>
          <a:stretch>
            <a:fillRect/>
          </a:stretch>
        </p:blipFill>
        <p:spPr>
          <a:xfrm>
            <a:off x="1069925" y="1428605"/>
            <a:ext cx="2874250" cy="294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92" name="Shape 192"/>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93" name="Shape 193"/>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94" name="Shape 194"/>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5" name="Shape 195"/>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96" name="Shape 196"/>
          <p:cNvPicPr preferRelativeResize="0"/>
          <p:nvPr/>
        </p:nvPicPr>
        <p:blipFill>
          <a:blip r:embed="rId3">
            <a:alphaModFix/>
          </a:blip>
          <a:stretch>
            <a:fillRect/>
          </a:stretch>
        </p:blipFill>
        <p:spPr>
          <a:xfrm>
            <a:off x="0" y="1149425"/>
            <a:ext cx="6797252" cy="3546326"/>
          </a:xfrm>
          <a:prstGeom prst="rect">
            <a:avLst/>
          </a:prstGeom>
          <a:noFill/>
          <a:ln>
            <a:noFill/>
          </a:ln>
        </p:spPr>
      </p:pic>
      <p:sp>
        <p:nvSpPr>
          <p:cNvPr id="197" name="Shape 197"/>
          <p:cNvSpPr txBox="1"/>
          <p:nvPr/>
        </p:nvSpPr>
        <p:spPr>
          <a:xfrm>
            <a:off x="6730525" y="1104200"/>
            <a:ext cx="2413500" cy="24489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1"/>
                </a:solidFill>
              </a:rPr>
              <a:t>Class diagrams have a number of benefits for propal development.</a:t>
            </a:r>
            <a:r>
              <a:rPr lang="en" sz="1800">
                <a:solidFill>
                  <a:srgbClr val="777777"/>
                </a:solidFill>
              </a:rPr>
              <a:t> </a:t>
            </a:r>
          </a:p>
        </p:txBody>
      </p:sp>
      <p:sp>
        <p:nvSpPr>
          <p:cNvPr id="198" name="Shape 198"/>
          <p:cNvSpPr txBox="1"/>
          <p:nvPr>
            <p:ph type="title"/>
          </p:nvPr>
        </p:nvSpPr>
        <p:spPr>
          <a:xfrm>
            <a:off x="609600" y="568138"/>
            <a:ext cx="7924800" cy="514200"/>
          </a:xfrm>
          <a:prstGeom prst="rect">
            <a:avLst/>
          </a:prstGeom>
        </p:spPr>
        <p:txBody>
          <a:bodyPr anchorCtr="0" anchor="t" bIns="91425" lIns="91425" rIns="91425" wrap="square" tIns="91425">
            <a:noAutofit/>
          </a:bodyPr>
          <a:lstStyle/>
          <a:p>
            <a:pPr lvl="0" rtl="0">
              <a:spcBef>
                <a:spcPts val="0"/>
              </a:spcBef>
              <a:buClr>
                <a:schemeClr val="dk1"/>
              </a:buClr>
              <a:buSzPct val="30555"/>
              <a:buFont typeface="Arial"/>
              <a:buNone/>
            </a:pPr>
            <a:r>
              <a:rPr lang="en">
                <a:solidFill>
                  <a:srgbClr val="333333"/>
                </a:solidFill>
              </a:rPr>
              <a:t>Current Architecture</a:t>
            </a:r>
            <a:r>
              <a:rPr lang="en"/>
              <a:t> - </a:t>
            </a:r>
            <a:r>
              <a:rPr lang="en">
                <a:solidFill>
                  <a:srgbClr val="333333"/>
                </a:solidFill>
              </a:rPr>
              <a:t>Class Diagrams</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228875" y="1414925"/>
            <a:ext cx="3000000" cy="2703000"/>
          </a:xfrm>
          <a:prstGeom prst="rect">
            <a:avLst/>
          </a:prstGeom>
          <a:noFill/>
          <a:ln>
            <a:noFill/>
          </a:ln>
        </p:spPr>
        <p:txBody>
          <a:bodyPr anchorCtr="0" anchor="ctr" bIns="91425" lIns="91425" rIns="91425" wrap="square" tIns="91425">
            <a:noAutofit/>
          </a:bodyPr>
          <a:lstStyle/>
          <a:p>
            <a:pPr indent="-190500" lvl="0" marL="342900" rtl="0">
              <a:spcBef>
                <a:spcPts val="480"/>
              </a:spcBef>
              <a:buNone/>
            </a:pPr>
            <a:r>
              <a:rPr lang="en" sz="1600">
                <a:solidFill>
                  <a:schemeClr val="dk1"/>
                </a:solidFill>
              </a:rPr>
              <a:t>Host server: Digital Ocean</a:t>
            </a:r>
          </a:p>
          <a:p>
            <a:pPr indent="-190500" lvl="0" marL="342900" rtl="0">
              <a:spcBef>
                <a:spcPts val="480"/>
              </a:spcBef>
              <a:buNone/>
            </a:pPr>
            <a:r>
              <a:rPr lang="en" sz="1600">
                <a:solidFill>
                  <a:schemeClr val="dk1"/>
                </a:solidFill>
              </a:rPr>
              <a:t>Tools: </a:t>
            </a:r>
          </a:p>
          <a:p>
            <a:pPr indent="-190500" lvl="0" marL="800100" rtl="0">
              <a:spcBef>
                <a:spcPts val="480"/>
              </a:spcBef>
              <a:buNone/>
            </a:pPr>
            <a:r>
              <a:rPr lang="en" sz="1600">
                <a:solidFill>
                  <a:schemeClr val="dk1"/>
                </a:solidFill>
              </a:rPr>
              <a:t>Database - MySQL, phpAdmin </a:t>
            </a:r>
          </a:p>
          <a:p>
            <a:pPr indent="-190500" lvl="0" marL="800100" rtl="0">
              <a:spcBef>
                <a:spcPts val="480"/>
              </a:spcBef>
              <a:buNone/>
            </a:pPr>
            <a:r>
              <a:rPr lang="en" sz="1600">
                <a:solidFill>
                  <a:schemeClr val="dk1"/>
                </a:solidFill>
              </a:rPr>
              <a:t>IDE - Intellij</a:t>
            </a:r>
          </a:p>
          <a:p>
            <a:pPr indent="-190500" lvl="0" marL="800100" rtl="0">
              <a:spcBef>
                <a:spcPts val="480"/>
              </a:spcBef>
              <a:buNone/>
            </a:pPr>
            <a:r>
              <a:rPr lang="en" sz="1600">
                <a:solidFill>
                  <a:schemeClr val="dk1"/>
                </a:solidFill>
              </a:rPr>
              <a:t>Editor - Sublime Text3 </a:t>
            </a:r>
          </a:p>
          <a:p>
            <a:pPr indent="-190500" lvl="0" marL="800100" rtl="0">
              <a:spcBef>
                <a:spcPts val="480"/>
              </a:spcBef>
              <a:buNone/>
            </a:pPr>
            <a:r>
              <a:rPr lang="en" sz="1600">
                <a:solidFill>
                  <a:schemeClr val="dk1"/>
                </a:solidFill>
              </a:rPr>
              <a:t>Local LAMP environment - MAMP</a:t>
            </a:r>
          </a:p>
        </p:txBody>
      </p:sp>
      <p:sp>
        <p:nvSpPr>
          <p:cNvPr id="204" name="Shape 204"/>
          <p:cNvSpPr txBox="1"/>
          <p:nvPr/>
        </p:nvSpPr>
        <p:spPr>
          <a:xfrm>
            <a:off x="4273500" y="1491125"/>
            <a:ext cx="4809000" cy="3000000"/>
          </a:xfrm>
          <a:prstGeom prst="rect">
            <a:avLst/>
          </a:prstGeom>
          <a:noFill/>
          <a:ln>
            <a:noFill/>
          </a:ln>
        </p:spPr>
        <p:txBody>
          <a:bodyPr anchorCtr="0" anchor="t" bIns="91425" lIns="91425" rIns="91425" wrap="square" tIns="91425">
            <a:noAutofit/>
          </a:bodyPr>
          <a:lstStyle/>
          <a:p>
            <a:pPr lvl="0" rtl="0">
              <a:spcBef>
                <a:spcPts val="480"/>
              </a:spcBef>
              <a:buClr>
                <a:schemeClr val="dk1"/>
              </a:buClr>
              <a:buSzPct val="68750"/>
              <a:buFont typeface="Arial"/>
              <a:buNone/>
            </a:pPr>
            <a:r>
              <a:rPr lang="en" sz="1600">
                <a:solidFill>
                  <a:schemeClr val="dk1"/>
                </a:solidFill>
              </a:rPr>
              <a:t>Refactor Example:</a:t>
            </a:r>
          </a:p>
          <a:p>
            <a:pPr indent="-330200" lvl="0" marL="457200" rtl="0">
              <a:spcBef>
                <a:spcPts val="480"/>
              </a:spcBef>
              <a:buClr>
                <a:schemeClr val="dk1"/>
              </a:buClr>
              <a:buSzPct val="100000"/>
              <a:buChar char="●"/>
            </a:pPr>
            <a:r>
              <a:rPr lang="en" sz="1600">
                <a:solidFill>
                  <a:schemeClr val="dk1"/>
                </a:solidFill>
              </a:rPr>
              <a:t>Original design:</a:t>
            </a:r>
          </a:p>
          <a:p>
            <a:pPr indent="-330200" lvl="1" marL="914400" rtl="0">
              <a:spcBef>
                <a:spcPts val="480"/>
              </a:spcBef>
              <a:buClr>
                <a:schemeClr val="dk1"/>
              </a:buClr>
              <a:buSzPct val="100000"/>
              <a:buChar char="○"/>
            </a:pPr>
            <a:r>
              <a:rPr lang="en" sz="1600">
                <a:solidFill>
                  <a:schemeClr val="dk1"/>
                </a:solidFill>
              </a:rPr>
              <a:t>Create user story by create button</a:t>
            </a:r>
          </a:p>
          <a:p>
            <a:pPr indent="-330200" lvl="2" marL="1371600" rtl="0">
              <a:spcBef>
                <a:spcPts val="480"/>
              </a:spcBef>
              <a:buClr>
                <a:schemeClr val="dk1"/>
              </a:buClr>
              <a:buSzPct val="100000"/>
              <a:buChar char="■"/>
            </a:pPr>
            <a:r>
              <a:rPr lang="en" sz="1600">
                <a:solidFill>
                  <a:schemeClr val="dk1"/>
                </a:solidFill>
              </a:rPr>
              <a:t>Click to enter title in new page</a:t>
            </a:r>
          </a:p>
          <a:p>
            <a:pPr indent="-330200" lvl="2" marL="1371600" rtl="0">
              <a:spcBef>
                <a:spcPts val="480"/>
              </a:spcBef>
              <a:buClr>
                <a:schemeClr val="dk1"/>
              </a:buClr>
              <a:buSzPct val="100000"/>
              <a:buChar char="■"/>
            </a:pPr>
            <a:r>
              <a:rPr lang="en" sz="1600">
                <a:solidFill>
                  <a:schemeClr val="dk1"/>
                </a:solidFill>
              </a:rPr>
              <a:t>Enter notes in new blank page</a:t>
            </a:r>
          </a:p>
          <a:p>
            <a:pPr indent="-330200" lvl="2" marL="1371600" rtl="0">
              <a:spcBef>
                <a:spcPts val="480"/>
              </a:spcBef>
              <a:buClr>
                <a:schemeClr val="dk1"/>
              </a:buClr>
              <a:buSzPct val="100000"/>
              <a:buChar char="■"/>
            </a:pPr>
            <a:r>
              <a:rPr lang="en" sz="1600">
                <a:solidFill>
                  <a:schemeClr val="dk1"/>
                </a:solidFill>
              </a:rPr>
              <a:t>Select priority for new user story</a:t>
            </a:r>
          </a:p>
          <a:p>
            <a:pPr indent="-330200" lvl="0" marL="457200" rtl="0">
              <a:spcBef>
                <a:spcPts val="480"/>
              </a:spcBef>
              <a:buClr>
                <a:schemeClr val="dk1"/>
              </a:buClr>
              <a:buSzPct val="100000"/>
              <a:buChar char="●"/>
            </a:pPr>
            <a:r>
              <a:rPr lang="en" sz="1600">
                <a:solidFill>
                  <a:schemeClr val="dk1"/>
                </a:solidFill>
              </a:rPr>
              <a:t>Current implementation</a:t>
            </a:r>
          </a:p>
          <a:p>
            <a:pPr indent="-330200" lvl="1" marL="914400" rtl="0">
              <a:spcBef>
                <a:spcPts val="480"/>
              </a:spcBef>
              <a:buClr>
                <a:schemeClr val="dk1"/>
              </a:buClr>
              <a:buSzPct val="100000"/>
              <a:buChar char="○"/>
            </a:pPr>
            <a:r>
              <a:rPr lang="en" sz="1600">
                <a:solidFill>
                  <a:schemeClr val="dk1"/>
                </a:solidFill>
              </a:rPr>
              <a:t>Fastly enter new title to create a new user story</a:t>
            </a:r>
          </a:p>
          <a:p>
            <a:pPr indent="-330200" lvl="1" marL="914400" rtl="0">
              <a:spcBef>
                <a:spcPts val="480"/>
              </a:spcBef>
              <a:buClr>
                <a:schemeClr val="dk1"/>
              </a:buClr>
              <a:buSzPct val="100000"/>
              <a:buChar char="○"/>
            </a:pPr>
            <a:r>
              <a:rPr lang="en" sz="1600">
                <a:solidFill>
                  <a:schemeClr val="dk1"/>
                </a:solidFill>
              </a:rPr>
              <a:t>Double click on new story to edit notes, modify title, modify priority instead</a:t>
            </a:r>
          </a:p>
        </p:txBody>
      </p:sp>
      <p:pic>
        <p:nvPicPr>
          <p:cNvPr id="205" name="Shape 205"/>
          <p:cNvPicPr preferRelativeResize="0"/>
          <p:nvPr/>
        </p:nvPicPr>
        <p:blipFill>
          <a:blip r:embed="rId3">
            <a:alphaModFix/>
          </a:blip>
          <a:stretch>
            <a:fillRect/>
          </a:stretch>
        </p:blipFill>
        <p:spPr>
          <a:xfrm>
            <a:off x="4247321" y="427588"/>
            <a:ext cx="3695650" cy="686625"/>
          </a:xfrm>
          <a:prstGeom prst="rect">
            <a:avLst/>
          </a:prstGeom>
          <a:noFill/>
          <a:ln>
            <a:noFill/>
          </a:ln>
        </p:spPr>
      </p:pic>
      <p:pic>
        <p:nvPicPr>
          <p:cNvPr id="206" name="Shape 206"/>
          <p:cNvPicPr preferRelativeResize="0"/>
          <p:nvPr/>
        </p:nvPicPr>
        <p:blipFill>
          <a:blip r:embed="rId4">
            <a:alphaModFix/>
          </a:blip>
          <a:stretch>
            <a:fillRect/>
          </a:stretch>
        </p:blipFill>
        <p:spPr>
          <a:xfrm>
            <a:off x="7942974" y="286675"/>
            <a:ext cx="1139525" cy="1128250"/>
          </a:xfrm>
          <a:prstGeom prst="rect">
            <a:avLst/>
          </a:prstGeom>
          <a:noFill/>
          <a:ln>
            <a:noFill/>
          </a:ln>
        </p:spPr>
      </p:pic>
      <p:sp>
        <p:nvSpPr>
          <p:cNvPr id="207" name="Shape 207"/>
          <p:cNvSpPr txBox="1"/>
          <p:nvPr>
            <p:ph idx="4294967295" type="title"/>
          </p:nvPr>
        </p:nvSpPr>
        <p:spPr>
          <a:xfrm>
            <a:off x="609600" y="571500"/>
            <a:ext cx="7924800" cy="514200"/>
          </a:xfrm>
          <a:prstGeom prst="rect">
            <a:avLst/>
          </a:prstGeom>
        </p:spPr>
        <p:txBody>
          <a:bodyPr anchorCtr="0" anchor="t" bIns="91425" lIns="91425" rIns="91425" wrap="square" tIns="91425">
            <a:noAutofit/>
          </a:bodyPr>
          <a:lstStyle/>
          <a:p>
            <a:pPr lvl="0" rtl="0">
              <a:spcBef>
                <a:spcPts val="0"/>
              </a:spcBef>
              <a:buNone/>
            </a:pPr>
            <a:r>
              <a:rPr lang="en">
                <a:solidFill>
                  <a:srgbClr val="333333"/>
                </a:solidFill>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nvSpPr>
        <p:spPr>
          <a:xfrm>
            <a:off x="549675" y="593325"/>
            <a:ext cx="3533700" cy="759000"/>
          </a:xfrm>
          <a:prstGeom prst="rect">
            <a:avLst/>
          </a:prstGeom>
          <a:noFill/>
          <a:ln>
            <a:noFill/>
          </a:ln>
        </p:spPr>
        <p:txBody>
          <a:bodyPr anchorCtr="0" anchor="t" bIns="91425" lIns="91425" rIns="91425" wrap="square" tIns="91425">
            <a:noAutofit/>
          </a:bodyPr>
          <a:lstStyle/>
          <a:p>
            <a:pPr lvl="0">
              <a:spcBef>
                <a:spcPts val="0"/>
              </a:spcBef>
              <a:buNone/>
            </a:pPr>
            <a:r>
              <a:rPr lang="en" sz="3600"/>
              <a:t> </a:t>
            </a:r>
            <a:r>
              <a:rPr lang="en" sz="3600"/>
              <a:t>Testing </a:t>
            </a:r>
          </a:p>
        </p:txBody>
      </p:sp>
      <p:sp>
        <p:nvSpPr>
          <p:cNvPr id="213" name="Shape 213"/>
          <p:cNvSpPr txBox="1"/>
          <p:nvPr/>
        </p:nvSpPr>
        <p:spPr>
          <a:xfrm>
            <a:off x="654400" y="1404750"/>
            <a:ext cx="4606800" cy="28269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0"/>
              </a:spcBef>
              <a:buSzPct val="100000"/>
              <a:buChar char="●"/>
            </a:pPr>
            <a:r>
              <a:rPr lang="en" sz="2400"/>
              <a:t>Unit testing</a:t>
            </a:r>
          </a:p>
          <a:p>
            <a:pPr indent="-381000" lvl="0" marL="457200" rtl="0">
              <a:lnSpc>
                <a:spcPct val="115000"/>
              </a:lnSpc>
              <a:spcBef>
                <a:spcPts val="0"/>
              </a:spcBef>
              <a:buSzPct val="100000"/>
              <a:buChar char="●"/>
            </a:pPr>
            <a:r>
              <a:rPr lang="en" sz="2400"/>
              <a:t>Integration testing</a:t>
            </a:r>
          </a:p>
          <a:p>
            <a:pPr indent="-381000" lvl="0" marL="457200" rtl="0">
              <a:lnSpc>
                <a:spcPct val="115000"/>
              </a:lnSpc>
              <a:spcBef>
                <a:spcPts val="0"/>
              </a:spcBef>
              <a:buSzPct val="100000"/>
              <a:buChar char="●"/>
            </a:pPr>
            <a:r>
              <a:rPr lang="en" sz="2400"/>
              <a:t>Functional testing</a:t>
            </a:r>
          </a:p>
          <a:p>
            <a:pPr indent="-381000" lvl="0" marL="457200" rtl="0">
              <a:lnSpc>
                <a:spcPct val="115000"/>
              </a:lnSpc>
              <a:spcBef>
                <a:spcPts val="0"/>
              </a:spcBef>
              <a:buSzPct val="100000"/>
              <a:buChar char="●"/>
            </a:pPr>
            <a:r>
              <a:rPr lang="en" sz="2400"/>
              <a:t>Compatibility testing</a:t>
            </a:r>
          </a:p>
          <a:p>
            <a:pPr indent="-381000" lvl="0" marL="457200" rtl="0">
              <a:lnSpc>
                <a:spcPct val="115000"/>
              </a:lnSpc>
              <a:spcBef>
                <a:spcPts val="0"/>
              </a:spcBef>
              <a:buSzPct val="100000"/>
              <a:buChar char="●"/>
            </a:pPr>
            <a:r>
              <a:rPr lang="en" sz="2400"/>
              <a:t>Performance testing</a:t>
            </a:r>
          </a:p>
          <a:p>
            <a:pPr indent="-381000" lvl="0" marL="457200">
              <a:lnSpc>
                <a:spcPct val="115000"/>
              </a:lnSpc>
              <a:spcBef>
                <a:spcPts val="0"/>
              </a:spcBef>
              <a:buSzPct val="100000"/>
              <a:buChar char="●"/>
            </a:pPr>
            <a:r>
              <a:rPr lang="en" sz="2400"/>
              <a:t>Usability</a:t>
            </a:r>
            <a:r>
              <a:rPr lang="en" sz="2400"/>
              <a:t> testing</a:t>
            </a:r>
          </a:p>
        </p:txBody>
      </p:sp>
      <p:pic>
        <p:nvPicPr>
          <p:cNvPr descr="Celebrating-10-Years-of-Mac-OS-X-with-Bertrand-Serlet-the-Man-Behind-it-All-2.jpg" id="214" name="Shape 214"/>
          <p:cNvPicPr preferRelativeResize="0"/>
          <p:nvPr/>
        </p:nvPicPr>
        <p:blipFill>
          <a:blip r:embed="rId3">
            <a:alphaModFix/>
          </a:blip>
          <a:stretch>
            <a:fillRect/>
          </a:stretch>
        </p:blipFill>
        <p:spPr>
          <a:xfrm>
            <a:off x="7381500" y="1404750"/>
            <a:ext cx="1476875" cy="1580875"/>
          </a:xfrm>
          <a:prstGeom prst="rect">
            <a:avLst/>
          </a:prstGeom>
          <a:noFill/>
          <a:ln>
            <a:noFill/>
          </a:ln>
        </p:spPr>
      </p:pic>
      <p:pic>
        <p:nvPicPr>
          <p:cNvPr descr="linux-logo.jpg" id="215" name="Shape 215"/>
          <p:cNvPicPr preferRelativeResize="0"/>
          <p:nvPr/>
        </p:nvPicPr>
        <p:blipFill>
          <a:blip r:embed="rId4">
            <a:alphaModFix/>
          </a:blip>
          <a:stretch>
            <a:fillRect/>
          </a:stretch>
        </p:blipFill>
        <p:spPr>
          <a:xfrm>
            <a:off x="4397500" y="1292075"/>
            <a:ext cx="2984000" cy="2192900"/>
          </a:xfrm>
          <a:prstGeom prst="rect">
            <a:avLst/>
          </a:prstGeom>
          <a:noFill/>
          <a:ln>
            <a:noFill/>
          </a:ln>
        </p:spPr>
      </p:pic>
      <p:pic>
        <p:nvPicPr>
          <p:cNvPr descr="2000px-Windows_10_Logo.svg.png" id="216" name="Shape 216"/>
          <p:cNvPicPr preferRelativeResize="0"/>
          <p:nvPr/>
        </p:nvPicPr>
        <p:blipFill>
          <a:blip r:embed="rId5">
            <a:alphaModFix/>
          </a:blip>
          <a:stretch>
            <a:fillRect/>
          </a:stretch>
        </p:blipFill>
        <p:spPr>
          <a:xfrm>
            <a:off x="4472364" y="671850"/>
            <a:ext cx="4386010" cy="811425"/>
          </a:xfrm>
          <a:prstGeom prst="rect">
            <a:avLst/>
          </a:prstGeom>
          <a:noFill/>
          <a:ln>
            <a:noFill/>
          </a:ln>
        </p:spPr>
      </p:pic>
      <p:pic>
        <p:nvPicPr>
          <p:cNvPr descr="Internet-Explorer-logo.png" id="217" name="Shape 217"/>
          <p:cNvPicPr preferRelativeResize="0"/>
          <p:nvPr/>
        </p:nvPicPr>
        <p:blipFill>
          <a:blip r:embed="rId6">
            <a:alphaModFix/>
          </a:blip>
          <a:stretch>
            <a:fillRect/>
          </a:stretch>
        </p:blipFill>
        <p:spPr>
          <a:xfrm>
            <a:off x="5130399" y="2722250"/>
            <a:ext cx="2758123" cy="2068575"/>
          </a:xfrm>
          <a:prstGeom prst="rect">
            <a:avLst/>
          </a:prstGeom>
          <a:noFill/>
          <a:ln>
            <a:noFill/>
          </a:ln>
        </p:spPr>
      </p:pic>
      <p:pic>
        <p:nvPicPr>
          <p:cNvPr descr="guidelines-logo.7ea045a4e288.png" id="218" name="Shape 218"/>
          <p:cNvPicPr preferRelativeResize="0"/>
          <p:nvPr/>
        </p:nvPicPr>
        <p:blipFill>
          <a:blip r:embed="rId7">
            <a:alphaModFix/>
          </a:blip>
          <a:stretch>
            <a:fillRect/>
          </a:stretch>
        </p:blipFill>
        <p:spPr>
          <a:xfrm>
            <a:off x="7423850" y="3047425"/>
            <a:ext cx="1392175" cy="1418225"/>
          </a:xfrm>
          <a:prstGeom prst="rect">
            <a:avLst/>
          </a:prstGeom>
          <a:noFill/>
          <a:ln>
            <a:noFill/>
          </a:ln>
        </p:spPr>
      </p:pic>
      <p:pic>
        <p:nvPicPr>
          <p:cNvPr descr="Chrome-logo-2015.png" id="219" name="Shape 219"/>
          <p:cNvPicPr preferRelativeResize="0"/>
          <p:nvPr/>
        </p:nvPicPr>
        <p:blipFill>
          <a:blip r:embed="rId8">
            <a:alphaModFix/>
          </a:blip>
          <a:stretch>
            <a:fillRect/>
          </a:stretch>
        </p:blipFill>
        <p:spPr>
          <a:xfrm>
            <a:off x="3772950" y="2799238"/>
            <a:ext cx="2552802" cy="1914602"/>
          </a:xfrm>
          <a:prstGeom prst="rect">
            <a:avLst/>
          </a:prstGeom>
          <a:noFill/>
          <a:ln>
            <a:noFill/>
          </a:ln>
        </p:spPr>
      </p:pic>
      <p:sp>
        <p:nvSpPr>
          <p:cNvPr id="220" name="Shape 220"/>
          <p:cNvSpPr txBox="1"/>
          <p:nvPr/>
        </p:nvSpPr>
        <p:spPr>
          <a:xfrm>
            <a:off x="1166250" y="1036675"/>
            <a:ext cx="7344300" cy="8568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