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layfair Displ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5.xml"/><Relationship Id="rId33" Type="http://schemas.openxmlformats.org/officeDocument/2006/relationships/font" Target="fonts/PlayfairDisplay-boldItalic.fntdata"/><Relationship Id="rId10" Type="http://schemas.openxmlformats.org/officeDocument/2006/relationships/slide" Target="slides/slide4.xml"/><Relationship Id="rId32" Type="http://schemas.openxmlformats.org/officeDocument/2006/relationships/font" Target="fonts/PlayfairDispl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40" name="Shape 1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41" name="Shape 14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 sz="1800"/>
              <a:t>Hello everyone, this is the Initial plan report by Team 3. We pick up the outline and important information to show you because of limited time. As you see, the name of our product is ProPal. Here is the Logo, it is designed by Yansen our … leader.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260" name="Shape 2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61" name="Shape 26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rtl="0">
              <a:lnSpc>
                <a:spcPct val="115000"/>
              </a:lnSpc>
              <a:spcBef>
                <a:spcPts val="0"/>
              </a:spcBef>
              <a:buNone/>
            </a:pPr>
            <a:r>
              <a:t/>
            </a:r>
            <a:endParaRPr b="1">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solidFill>
                  <a:schemeClr val="dk1"/>
                </a:solidFill>
              </a:rPr>
              <a:t>This part is tricky because we use it to manage our product and it is also the content of our product in the meanwhile. </a:t>
            </a:r>
            <a:r>
              <a:rPr lang="en"/>
              <a:t>I will discuss our management plan and product content at the same time from two aspects: Process model and Risk management.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is the process model. We use Scrum. Here is the basic framework of Scrum. Product backlog is fully detailed requirement. That is important because when all the backlogs are finished our product is finished and fully functional.  So this part is one of the crucial works from our </a:t>
            </a:r>
            <a:r>
              <a:rPr lang="en"/>
              <a:t>Initial</a:t>
            </a:r>
            <a:r>
              <a:rPr lang="en"/>
              <a:t> plan. It is also the foundation of risk management. After the first step, we will go to the Iteration (or sprint, same meaning) 1 increment, iteration 2 increment, until all the backlogs are finished. In each sprint, we will do sprint planning and have sprint backlog, that means we pick the high priority backlogs to sprint backlog. Then we coding we summary current sprint compare our plan. Then we have increments.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306" name="Shape 3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07" name="Shape 307"/>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318" name="Shape 3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19" name="Shape 319"/>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329" name="Shape 3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30" name="Shape 33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50" name="Shape 1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51" name="Shape 15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 sz="1800">
                <a:solidFill>
                  <a:schemeClr val="dk1"/>
                </a:solidFill>
              </a:rPr>
              <a:t>First, let’s start with introducing our product. Our product is a web application. </a:t>
            </a:r>
            <a:r>
              <a:rPr lang="en" sz="1800"/>
              <a:t>Obviously it is used on browser. We will use html5, CSS and Javascript, so it will work well for major browsers, chrome, safari, firefox. About web server, we already registered our domain and we will turn on the host when we finish major features. Also, the business logic is based on Scrum, one of the Agile management method. We’ll talk details later. Then, for database, we use MySQL which is embedded on the host.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339" name="Shape 3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40" name="Shape 34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351" name="Shape 3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52" name="Shape 352"/>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362" name="Shape 3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63" name="Shape 36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373" name="Shape 3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74" name="Shape 37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63" name="Shape 1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64" name="Shape 16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 sz="1800"/>
              <a:t>Why we develop this? Firstly we see the previous team’s work. It is a good desktop app and works well, but the installation is desperate. So we decide to make this web application. It is user friendly and no installation. Also, Agile method is usually based on multiple roles, so, for multi-users, web application is the best solution. On the other hand, web application is easier to update. We don’t want our product to be a toy. For the team from next semester, we will have all the documentations they need. And all they have to do is turn on the host and add more features and functions on this application.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76" name="Shape 1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77" name="Shape 177"/>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88" name="Shape 1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89" name="Shape 189"/>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200" name="Shape 2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01" name="Shape 20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rIns="91425" wrap="square" tIns="91425"/>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rIns="91425" wrap="square" tIns="91425"/>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rIns="91425" wrap="square" tIns="91425"/>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61" name="Shape 61"/>
        <p:cNvGrpSpPr/>
        <p:nvPr/>
      </p:nvGrpSpPr>
      <p:grpSpPr>
        <a:xfrm>
          <a:off x="0" y="0"/>
          <a:ext cx="0" cy="0"/>
          <a:chOff x="0" y="0"/>
          <a:chExt cx="0" cy="0"/>
        </a:xfrm>
      </p:grpSpPr>
      <p:sp>
        <p:nvSpPr>
          <p:cNvPr id="62" name="Shape 62"/>
          <p:cNvSpPr txBox="1"/>
          <p:nvPr>
            <p:ph idx="1" type="subTitle"/>
          </p:nvPr>
        </p:nvSpPr>
        <p:spPr>
          <a:xfrm>
            <a:off x="609600" y="2030016"/>
            <a:ext cx="7772400" cy="1314450"/>
          </a:xfrm>
          <a:prstGeom prst="rect">
            <a:avLst/>
          </a:prstGeom>
          <a:noFill/>
          <a:ln>
            <a:noFill/>
          </a:ln>
        </p:spPr>
        <p:txBody>
          <a:bodyPr anchorCtr="0" anchor="t" bIns="91425" lIns="91425" rIns="91425" wrap="square" tIns="91425"/>
          <a:lstStyle>
            <a:lvl1pPr indent="0" lvl="0" marL="0" marR="0" rtl="0" algn="l">
              <a:spcBef>
                <a:spcPts val="360"/>
              </a:spcBef>
              <a:spcAft>
                <a:spcPts val="0"/>
              </a:spcAft>
              <a:buClr>
                <a:srgbClr val="CC0000"/>
              </a:buClr>
              <a:buFont typeface="Noto Sans Symbols"/>
              <a:buNone/>
              <a:defRPr b="0" i="0" sz="1800" u="none" cap="none" strike="noStrike">
                <a:solidFill>
                  <a:srgbClr val="CCCCCC"/>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type="ctrTitle"/>
          </p:nvPr>
        </p:nvSpPr>
        <p:spPr>
          <a:xfrm>
            <a:off x="609600" y="532210"/>
            <a:ext cx="7772400" cy="12573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36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75" name="Shape 75"/>
        <p:cNvGrpSpPr/>
        <p:nvPr/>
      </p:nvGrpSpPr>
      <p:grpSpPr>
        <a:xfrm>
          <a:off x="0" y="0"/>
          <a:ext cx="0" cy="0"/>
          <a:chOff x="0" y="0"/>
          <a:chExt cx="0" cy="0"/>
        </a:xfrm>
      </p:grpSpPr>
      <p:sp>
        <p:nvSpPr>
          <p:cNvPr id="76" name="Shape 76"/>
          <p:cNvSpPr txBox="1"/>
          <p:nvPr>
            <p:ph type="title"/>
          </p:nvPr>
        </p:nvSpPr>
        <p:spPr>
          <a:xfrm>
            <a:off x="609600" y="571500"/>
            <a:ext cx="7924800" cy="51435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77" name="Shape 77"/>
          <p:cNvSpPr txBox="1"/>
          <p:nvPr>
            <p:ph idx="1" type="body"/>
          </p:nvPr>
        </p:nvSpPr>
        <p:spPr>
          <a:xfrm>
            <a:off x="609600" y="1371600"/>
            <a:ext cx="7924800" cy="291465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79" name="Shape 79"/>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80" name="Shape 80"/>
          <p:cNvSpPr txBox="1"/>
          <p:nvPr>
            <p:ph idx="12" type="sldNum"/>
          </p:nvPr>
        </p:nvSpPr>
        <p:spPr>
          <a:xfrm>
            <a:off x="8289925" y="0"/>
            <a:ext cx="854075"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1" name="Shape 81"/>
        <p:cNvGrpSpPr/>
        <p:nvPr/>
      </p:nvGrpSpPr>
      <p:grpSpPr>
        <a:xfrm>
          <a:off x="0" y="0"/>
          <a:ext cx="0" cy="0"/>
          <a:chOff x="0" y="0"/>
          <a:chExt cx="0" cy="0"/>
        </a:xfrm>
      </p:grpSpPr>
      <p:sp>
        <p:nvSpPr>
          <p:cNvPr id="82" name="Shape 82"/>
          <p:cNvSpPr txBox="1"/>
          <p:nvPr>
            <p:ph type="title"/>
          </p:nvPr>
        </p:nvSpPr>
        <p:spPr>
          <a:xfrm rot="5400000">
            <a:off x="5686425" y="1438275"/>
            <a:ext cx="3714750" cy="1981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83" name="Shape 83"/>
          <p:cNvSpPr txBox="1"/>
          <p:nvPr>
            <p:ph idx="1" type="body"/>
          </p:nvPr>
        </p:nvSpPr>
        <p:spPr>
          <a:xfrm rot="5400000">
            <a:off x="1647825" y="-466725"/>
            <a:ext cx="3714750" cy="57912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84" name="Shape 84"/>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85" name="Shape 85"/>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289925" y="0"/>
            <a:ext cx="854075"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609600" y="571500"/>
            <a:ext cx="7924800" cy="51435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89" name="Shape 89"/>
          <p:cNvSpPr txBox="1"/>
          <p:nvPr>
            <p:ph idx="1" type="body"/>
          </p:nvPr>
        </p:nvSpPr>
        <p:spPr>
          <a:xfrm rot="5400000">
            <a:off x="3114675" y="-1133475"/>
            <a:ext cx="2914650" cy="79248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90" name="Shape 90"/>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91" name="Shape 91"/>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289925" y="0"/>
            <a:ext cx="854075"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93" name="Shape 93"/>
        <p:cNvGrpSpPr/>
        <p:nvPr/>
      </p:nvGrpSpPr>
      <p:grpSpPr>
        <a:xfrm>
          <a:off x="0" y="0"/>
          <a:ext cx="0" cy="0"/>
          <a:chOff x="0" y="0"/>
          <a:chExt cx="0" cy="0"/>
        </a:xfrm>
      </p:grpSpPr>
      <p:sp>
        <p:nvSpPr>
          <p:cNvPr id="94" name="Shape 94"/>
          <p:cNvSpPr txBox="1"/>
          <p:nvPr>
            <p:ph type="title"/>
          </p:nvPr>
        </p:nvSpPr>
        <p:spPr>
          <a:xfrm>
            <a:off x="1792288" y="3600450"/>
            <a:ext cx="5486400" cy="425053"/>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95" name="Shape 95"/>
          <p:cNvSpPr/>
          <p:nvPr>
            <p:ph idx="2" type="pic"/>
          </p:nvPr>
        </p:nvSpPr>
        <p:spPr>
          <a:xfrm>
            <a:off x="1792288" y="459581"/>
            <a:ext cx="5486400" cy="3086100"/>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rgbClr val="CC0000"/>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CC0000"/>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CC0000"/>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9pPr>
          </a:lstStyle>
          <a:p/>
        </p:txBody>
      </p:sp>
      <p:sp>
        <p:nvSpPr>
          <p:cNvPr id="96" name="Shape 96"/>
          <p:cNvSpPr txBox="1"/>
          <p:nvPr>
            <p:ph idx="1" type="body"/>
          </p:nvPr>
        </p:nvSpPr>
        <p:spPr>
          <a:xfrm>
            <a:off x="1792288" y="4025503"/>
            <a:ext cx="5486400" cy="603646"/>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rgbClr val="CC0000"/>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rgbClr val="CC0000"/>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9pPr>
          </a:lstStyle>
          <a:p/>
        </p:txBody>
      </p:sp>
      <p:sp>
        <p:nvSpPr>
          <p:cNvPr id="97" name="Shape 97"/>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98" name="Shape 98"/>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99" name="Shape 99"/>
          <p:cNvSpPr txBox="1"/>
          <p:nvPr>
            <p:ph idx="12" type="sldNum"/>
          </p:nvPr>
        </p:nvSpPr>
        <p:spPr>
          <a:xfrm>
            <a:off x="8289925" y="0"/>
            <a:ext cx="854075"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00" name="Shape 100"/>
        <p:cNvGrpSpPr/>
        <p:nvPr/>
      </p:nvGrpSpPr>
      <p:grpSpPr>
        <a:xfrm>
          <a:off x="0" y="0"/>
          <a:ext cx="0" cy="0"/>
          <a:chOff x="0" y="0"/>
          <a:chExt cx="0" cy="0"/>
        </a:xfrm>
      </p:grpSpPr>
      <p:sp>
        <p:nvSpPr>
          <p:cNvPr id="101" name="Shape 101"/>
          <p:cNvSpPr txBox="1"/>
          <p:nvPr>
            <p:ph type="title"/>
          </p:nvPr>
        </p:nvSpPr>
        <p:spPr>
          <a:xfrm>
            <a:off x="457200" y="204788"/>
            <a:ext cx="3008313" cy="871537"/>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02" name="Shape 102"/>
          <p:cNvSpPr txBox="1"/>
          <p:nvPr>
            <p:ph idx="1" type="body"/>
          </p:nvPr>
        </p:nvSpPr>
        <p:spPr>
          <a:xfrm>
            <a:off x="3575050" y="204788"/>
            <a:ext cx="5111750" cy="4389835"/>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rgbClr val="CC0000"/>
              </a:buClr>
              <a:buSzPct val="10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3" name="Shape 103"/>
          <p:cNvSpPr txBox="1"/>
          <p:nvPr>
            <p:ph idx="2" type="body"/>
          </p:nvPr>
        </p:nvSpPr>
        <p:spPr>
          <a:xfrm>
            <a:off x="457200" y="1076325"/>
            <a:ext cx="3008313" cy="3518297"/>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rgbClr val="CC0000"/>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rgbClr val="CC0000"/>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05" name="Shape 105"/>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06" name="Shape 106"/>
          <p:cNvSpPr txBox="1"/>
          <p:nvPr>
            <p:ph idx="12" type="sldNum"/>
          </p:nvPr>
        </p:nvSpPr>
        <p:spPr>
          <a:xfrm>
            <a:off x="8289925" y="0"/>
            <a:ext cx="854075"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7" name="Shape 107"/>
        <p:cNvGrpSpPr/>
        <p:nvPr/>
      </p:nvGrpSpPr>
      <p:grpSpPr>
        <a:xfrm>
          <a:off x="0" y="0"/>
          <a:ext cx="0" cy="0"/>
          <a:chOff x="0" y="0"/>
          <a:chExt cx="0" cy="0"/>
        </a:xfrm>
      </p:grpSpPr>
      <p:sp>
        <p:nvSpPr>
          <p:cNvPr id="108" name="Shape 108"/>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09" name="Shape 109"/>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10" name="Shape 110"/>
          <p:cNvSpPr txBox="1"/>
          <p:nvPr>
            <p:ph idx="12" type="sldNum"/>
          </p:nvPr>
        </p:nvSpPr>
        <p:spPr>
          <a:xfrm>
            <a:off x="8289925" y="0"/>
            <a:ext cx="854075"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11" name="Shape 111"/>
        <p:cNvGrpSpPr/>
        <p:nvPr/>
      </p:nvGrpSpPr>
      <p:grpSpPr>
        <a:xfrm>
          <a:off x="0" y="0"/>
          <a:ext cx="0" cy="0"/>
          <a:chOff x="0" y="0"/>
          <a:chExt cx="0" cy="0"/>
        </a:xfrm>
      </p:grpSpPr>
      <p:sp>
        <p:nvSpPr>
          <p:cNvPr id="112" name="Shape 112"/>
          <p:cNvSpPr txBox="1"/>
          <p:nvPr>
            <p:ph type="title"/>
          </p:nvPr>
        </p:nvSpPr>
        <p:spPr>
          <a:xfrm>
            <a:off x="609600" y="571500"/>
            <a:ext cx="7924800" cy="51435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13" name="Shape 113"/>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14" name="Shape 114"/>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15" name="Shape 115"/>
          <p:cNvSpPr txBox="1"/>
          <p:nvPr>
            <p:ph idx="12" type="sldNum"/>
          </p:nvPr>
        </p:nvSpPr>
        <p:spPr>
          <a:xfrm>
            <a:off x="8289925" y="0"/>
            <a:ext cx="854075"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rIns="91425" wrap="square" tIns="91425"/>
          <a:lstStyle>
            <a:lvl1pPr lvl="0" algn="ctr">
              <a:spcBef>
                <a:spcPts val="0"/>
              </a:spcBef>
              <a:buClr>
                <a:schemeClr val="lt1"/>
              </a:buClr>
              <a:buSzPct val="100000"/>
              <a:buFont typeface="Lato"/>
              <a:defRPr b="0" sz="4800">
                <a:solidFill>
                  <a:schemeClr val="lt1"/>
                </a:solidFill>
                <a:latin typeface="Lato"/>
                <a:ea typeface="Lato"/>
                <a:cs typeface="Lato"/>
                <a:sym typeface="Lato"/>
              </a:defRPr>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6" name="Shape 116"/>
        <p:cNvGrpSpPr/>
        <p:nvPr/>
      </p:nvGrpSpPr>
      <p:grpSpPr>
        <a:xfrm>
          <a:off x="0" y="0"/>
          <a:ext cx="0" cy="0"/>
          <a:chOff x="0" y="0"/>
          <a:chExt cx="0" cy="0"/>
        </a:xfrm>
      </p:grpSpPr>
      <p:sp>
        <p:nvSpPr>
          <p:cNvPr id="117" name="Shape 117"/>
          <p:cNvSpPr txBox="1"/>
          <p:nvPr>
            <p:ph type="title"/>
          </p:nvPr>
        </p:nvSpPr>
        <p:spPr>
          <a:xfrm>
            <a:off x="457200" y="205978"/>
            <a:ext cx="8229600" cy="85725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18" name="Shape 118"/>
          <p:cNvSpPr txBox="1"/>
          <p:nvPr>
            <p:ph idx="1" type="body"/>
          </p:nvPr>
        </p:nvSpPr>
        <p:spPr>
          <a:xfrm>
            <a:off x="457200" y="1151335"/>
            <a:ext cx="4040188" cy="47982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rgbClr val="CC0000"/>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rgbClr val="CC0000"/>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rgbClr val="CC0000"/>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9pPr>
          </a:lstStyle>
          <a:p/>
        </p:txBody>
      </p:sp>
      <p:sp>
        <p:nvSpPr>
          <p:cNvPr id="119" name="Shape 119"/>
          <p:cNvSpPr txBox="1"/>
          <p:nvPr>
            <p:ph idx="2" type="body"/>
          </p:nvPr>
        </p:nvSpPr>
        <p:spPr>
          <a:xfrm>
            <a:off x="457200" y="1631156"/>
            <a:ext cx="4040188" cy="2963466"/>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120" name="Shape 120"/>
          <p:cNvSpPr txBox="1"/>
          <p:nvPr>
            <p:ph idx="3" type="body"/>
          </p:nvPr>
        </p:nvSpPr>
        <p:spPr>
          <a:xfrm>
            <a:off x="4645025" y="1151335"/>
            <a:ext cx="4041775" cy="47982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rgbClr val="CC0000"/>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rgbClr val="CC0000"/>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rgbClr val="CC0000"/>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9pPr>
          </a:lstStyle>
          <a:p/>
        </p:txBody>
      </p:sp>
      <p:sp>
        <p:nvSpPr>
          <p:cNvPr id="121" name="Shape 121"/>
          <p:cNvSpPr txBox="1"/>
          <p:nvPr>
            <p:ph idx="4" type="body"/>
          </p:nvPr>
        </p:nvSpPr>
        <p:spPr>
          <a:xfrm>
            <a:off x="4645025" y="1631156"/>
            <a:ext cx="4041775" cy="2963466"/>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122" name="Shape 122"/>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23" name="Shape 123"/>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24" name="Shape 124"/>
          <p:cNvSpPr txBox="1"/>
          <p:nvPr>
            <p:ph idx="12" type="sldNum"/>
          </p:nvPr>
        </p:nvSpPr>
        <p:spPr>
          <a:xfrm>
            <a:off x="8289925" y="0"/>
            <a:ext cx="854075"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25" name="Shape 125"/>
        <p:cNvGrpSpPr/>
        <p:nvPr/>
      </p:nvGrpSpPr>
      <p:grpSpPr>
        <a:xfrm>
          <a:off x="0" y="0"/>
          <a:ext cx="0" cy="0"/>
          <a:chOff x="0" y="0"/>
          <a:chExt cx="0" cy="0"/>
        </a:xfrm>
      </p:grpSpPr>
      <p:sp>
        <p:nvSpPr>
          <p:cNvPr id="126" name="Shape 126"/>
          <p:cNvSpPr txBox="1"/>
          <p:nvPr>
            <p:ph type="title"/>
          </p:nvPr>
        </p:nvSpPr>
        <p:spPr>
          <a:xfrm>
            <a:off x="609600" y="571500"/>
            <a:ext cx="7924800" cy="51435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27" name="Shape 127"/>
          <p:cNvSpPr txBox="1"/>
          <p:nvPr>
            <p:ph idx="1" type="body"/>
          </p:nvPr>
        </p:nvSpPr>
        <p:spPr>
          <a:xfrm>
            <a:off x="609600" y="1371600"/>
            <a:ext cx="3886200" cy="291465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8" name="Shape 128"/>
          <p:cNvSpPr txBox="1"/>
          <p:nvPr>
            <p:ph idx="2" type="body"/>
          </p:nvPr>
        </p:nvSpPr>
        <p:spPr>
          <a:xfrm>
            <a:off x="4648200" y="1371600"/>
            <a:ext cx="3886200" cy="291465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9" name="Shape 129"/>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30" name="Shape 130"/>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31" name="Shape 131"/>
          <p:cNvSpPr txBox="1"/>
          <p:nvPr>
            <p:ph idx="12" type="sldNum"/>
          </p:nvPr>
        </p:nvSpPr>
        <p:spPr>
          <a:xfrm>
            <a:off x="8289925" y="0"/>
            <a:ext cx="854075"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2" name="Shape 132"/>
        <p:cNvGrpSpPr/>
        <p:nvPr/>
      </p:nvGrpSpPr>
      <p:grpSpPr>
        <a:xfrm>
          <a:off x="0" y="0"/>
          <a:ext cx="0" cy="0"/>
          <a:chOff x="0" y="0"/>
          <a:chExt cx="0" cy="0"/>
        </a:xfrm>
      </p:grpSpPr>
      <p:sp>
        <p:nvSpPr>
          <p:cNvPr id="133" name="Shape 133"/>
          <p:cNvSpPr txBox="1"/>
          <p:nvPr>
            <p:ph type="title"/>
          </p:nvPr>
        </p:nvSpPr>
        <p:spPr>
          <a:xfrm>
            <a:off x="722313" y="3305175"/>
            <a:ext cx="7772400" cy="1021556"/>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34" name="Shape 134"/>
          <p:cNvSpPr txBox="1"/>
          <p:nvPr>
            <p:ph idx="1" type="body"/>
          </p:nvPr>
        </p:nvSpPr>
        <p:spPr>
          <a:xfrm>
            <a:off x="722313" y="2180035"/>
            <a:ext cx="7772400" cy="1125140"/>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rgbClr val="CC0000"/>
              </a:buClr>
              <a:buFont typeface="Noto Sans Symbols"/>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rgbClr val="CC0000"/>
              </a:buClr>
              <a:buFont typeface="Noto Sans Symbols"/>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36" name="Shape 136"/>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37" name="Shape 137"/>
          <p:cNvSpPr txBox="1"/>
          <p:nvPr>
            <p:ph idx="12" type="sldNum"/>
          </p:nvPr>
        </p:nvSpPr>
        <p:spPr>
          <a:xfrm>
            <a:off x="8289925" y="0"/>
            <a:ext cx="854075"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buFont typeface="Lato"/>
              <a:defRPr b="0" sz="4800">
                <a:solidFill>
                  <a:schemeClr val="lt1"/>
                </a:solidFill>
                <a:latin typeface="Lato"/>
                <a:ea typeface="Lato"/>
                <a:cs typeface="Lato"/>
                <a:sym typeface="Lato"/>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200" cy="16836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 name="Shape 55"/>
        <p:cNvGrpSpPr/>
        <p:nvPr/>
      </p:nvGrpSpPr>
      <p:grpSpPr>
        <a:xfrm>
          <a:off x="0" y="0"/>
          <a:ext cx="0" cy="0"/>
          <a:chOff x="0" y="0"/>
          <a:chExt cx="0" cy="0"/>
        </a:xfrm>
      </p:grpSpPr>
      <p:pic>
        <p:nvPicPr>
          <p:cNvPr id="56" name="Shape 56"/>
          <p:cNvPicPr preferRelativeResize="0"/>
          <p:nvPr/>
        </p:nvPicPr>
        <p:blipFill rotWithShape="1">
          <a:blip r:embed="rId1">
            <a:alphaModFix/>
          </a:blip>
          <a:srcRect b="0" l="0" r="0" t="0"/>
          <a:stretch/>
        </p:blipFill>
        <p:spPr>
          <a:xfrm>
            <a:off x="7483475" y="4572000"/>
            <a:ext cx="680400" cy="326100"/>
          </a:xfrm>
          <a:prstGeom prst="rect">
            <a:avLst/>
          </a:prstGeom>
          <a:noFill/>
          <a:ln>
            <a:noFill/>
          </a:ln>
        </p:spPr>
      </p:pic>
      <p:sp>
        <p:nvSpPr>
          <p:cNvPr id="57" name="Shape 57"/>
          <p:cNvSpPr txBox="1"/>
          <p:nvPr/>
        </p:nvSpPr>
        <p:spPr>
          <a:xfrm>
            <a:off x="0" y="-57150"/>
            <a:ext cx="9144000" cy="1943100"/>
          </a:xfrm>
          <a:prstGeom prst="rect">
            <a:avLst/>
          </a:prstGeom>
          <a:gradFill>
            <a:gsLst>
              <a:gs pos="0">
                <a:srgbClr val="333333"/>
              </a:gs>
              <a:gs pos="100000">
                <a:schemeClr val="dk1"/>
              </a:gs>
            </a:gsLst>
            <a:lin ang="5400000" scaled="0"/>
          </a:gra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 name="Shape 58"/>
          <p:cNvSpPr txBox="1"/>
          <p:nvPr/>
        </p:nvSpPr>
        <p:spPr>
          <a:xfrm>
            <a:off x="609600" y="4629150"/>
            <a:ext cx="4664075" cy="205978"/>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 sz="1200" u="none">
                <a:solidFill>
                  <a:schemeClr val="dk1"/>
                </a:solidFill>
                <a:latin typeface="Arial"/>
                <a:ea typeface="Arial"/>
                <a:cs typeface="Arial"/>
                <a:sym typeface="Arial"/>
              </a:rPr>
              <a:t>Boston University Metropolitan College</a:t>
            </a:r>
          </a:p>
        </p:txBody>
      </p:sp>
      <p:sp>
        <p:nvSpPr>
          <p:cNvPr id="59" name="Shape 59"/>
          <p:cNvSpPr txBox="1"/>
          <p:nvPr>
            <p:ph type="title"/>
          </p:nvPr>
        </p:nvSpPr>
        <p:spPr>
          <a:xfrm>
            <a:off x="609600" y="571500"/>
            <a:ext cx="7924800" cy="51435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60" name="Shape 60"/>
          <p:cNvSpPr txBox="1"/>
          <p:nvPr>
            <p:ph idx="1" type="body"/>
          </p:nvPr>
        </p:nvSpPr>
        <p:spPr>
          <a:xfrm>
            <a:off x="609600" y="1371600"/>
            <a:ext cx="7924800" cy="291465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 name="Shape 64"/>
        <p:cNvGrpSpPr/>
        <p:nvPr/>
      </p:nvGrpSpPr>
      <p:grpSpPr>
        <a:xfrm>
          <a:off x="0" y="0"/>
          <a:ext cx="0" cy="0"/>
          <a:chOff x="0" y="0"/>
          <a:chExt cx="0" cy="0"/>
        </a:xfrm>
      </p:grpSpPr>
      <p:sp>
        <p:nvSpPr>
          <p:cNvPr id="65" name="Shape 65"/>
          <p:cNvSpPr txBox="1"/>
          <p:nvPr/>
        </p:nvSpPr>
        <p:spPr>
          <a:xfrm>
            <a:off x="0" y="-32146"/>
            <a:ext cx="9144000" cy="260747"/>
          </a:xfrm>
          <a:prstGeom prst="rect">
            <a:avLst/>
          </a:prstGeom>
          <a:gradFill>
            <a:gsLst>
              <a:gs pos="0">
                <a:srgbClr val="333333"/>
              </a:gs>
              <a:gs pos="100000">
                <a:schemeClr val="dk1"/>
              </a:gs>
            </a:gsLst>
            <a:lin ang="5400000" scaled="0"/>
          </a:gra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6" name="Shape 66"/>
          <p:cNvSpPr txBox="1"/>
          <p:nvPr>
            <p:ph type="title"/>
          </p:nvPr>
        </p:nvSpPr>
        <p:spPr>
          <a:xfrm>
            <a:off x="609600" y="571500"/>
            <a:ext cx="7924800" cy="51435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67" name="Shape 67"/>
          <p:cNvSpPr txBox="1"/>
          <p:nvPr>
            <p:ph idx="1" type="body"/>
          </p:nvPr>
        </p:nvSpPr>
        <p:spPr>
          <a:xfrm>
            <a:off x="609600" y="1371600"/>
            <a:ext cx="7924800" cy="291465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68" name="Shape 68"/>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69" name="Shape 69"/>
          <p:cNvSpPr txBox="1"/>
          <p:nvPr/>
        </p:nvSpPr>
        <p:spPr>
          <a:xfrm>
            <a:off x="609600" y="1143000"/>
            <a:ext cx="7924800" cy="205978"/>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b="1" i="0" lang="en" sz="1200" u="none">
                <a:solidFill>
                  <a:schemeClr val="lt1"/>
                </a:solidFill>
                <a:latin typeface="Arial"/>
                <a:ea typeface="Arial"/>
                <a:cs typeface="Arial"/>
                <a:sym typeface="Arial"/>
              </a:rPr>
              <a:t>Boston University</a:t>
            </a:r>
            <a:r>
              <a:rPr b="0" i="0" lang="en" sz="1200" u="none">
                <a:solidFill>
                  <a:schemeClr val="lt1"/>
                </a:solidFill>
                <a:latin typeface="Arial"/>
                <a:ea typeface="Arial"/>
                <a:cs typeface="Arial"/>
                <a:sym typeface="Arial"/>
              </a:rPr>
              <a:t> Slideshow Title Goes Here</a:t>
            </a:r>
          </a:p>
        </p:txBody>
      </p:sp>
      <p:pic>
        <p:nvPicPr>
          <p:cNvPr id="70" name="Shape 70"/>
          <p:cNvPicPr preferRelativeResize="0"/>
          <p:nvPr/>
        </p:nvPicPr>
        <p:blipFill rotWithShape="1">
          <a:blip r:embed="rId1">
            <a:alphaModFix/>
          </a:blip>
          <a:srcRect b="0" l="0" r="0" t="0"/>
          <a:stretch/>
        </p:blipFill>
        <p:spPr>
          <a:xfrm>
            <a:off x="7483475" y="4572000"/>
            <a:ext cx="806400" cy="326100"/>
          </a:xfrm>
          <a:prstGeom prst="rect">
            <a:avLst/>
          </a:prstGeom>
          <a:noFill/>
          <a:ln>
            <a:noFill/>
          </a:ln>
        </p:spPr>
      </p:pic>
      <p:sp>
        <p:nvSpPr>
          <p:cNvPr id="71" name="Shape 71"/>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72" name="Shape 72"/>
          <p:cNvSpPr txBox="1"/>
          <p:nvPr/>
        </p:nvSpPr>
        <p:spPr>
          <a:xfrm>
            <a:off x="609600" y="4629150"/>
            <a:ext cx="4664075" cy="205978"/>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 sz="1200" u="none">
                <a:solidFill>
                  <a:schemeClr val="dk1"/>
                </a:solidFill>
                <a:latin typeface="Arial"/>
                <a:ea typeface="Arial"/>
                <a:cs typeface="Arial"/>
                <a:sym typeface="Arial"/>
              </a:rPr>
              <a:t>Boston University Metropolitan College</a:t>
            </a:r>
          </a:p>
        </p:txBody>
      </p:sp>
      <p:sp>
        <p:nvSpPr>
          <p:cNvPr id="73" name="Shape 73"/>
          <p:cNvSpPr txBox="1"/>
          <p:nvPr>
            <p:ph idx="12" type="sldNum"/>
          </p:nvPr>
        </p:nvSpPr>
        <p:spPr>
          <a:xfrm>
            <a:off x="8289925" y="0"/>
            <a:ext cx="854075"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cxnSp>
        <p:nvCxnSpPr>
          <p:cNvPr id="74" name="Shape 74"/>
          <p:cNvCxnSpPr/>
          <p:nvPr/>
        </p:nvCxnSpPr>
        <p:spPr>
          <a:xfrm>
            <a:off x="8189912" y="57150"/>
            <a:ext cx="1587" cy="114300"/>
          </a:xfrm>
          <a:prstGeom prst="straightConnector1">
            <a:avLst/>
          </a:prstGeom>
          <a:noFill/>
          <a:ln cap="flat" cmpd="sng" w="12700">
            <a:solidFill>
              <a:srgbClr val="4D4D4D"/>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github.com/buse2017fall/SoftwareEngineering" TargetMode="External"/><Relationship Id="rId4" Type="http://schemas.openxmlformats.org/officeDocument/2006/relationships/image" Target="../media/image2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www.usability.gov/how-to-and-tools/methods/use-cas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hyperlink" Target="http://www.aha.io/?ref=quora.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hyperlink" Target="https://www.fusioo.com/?utm_campaign=tb&amp;utm_content=89278&amp;utm_medium=a&amp;utm_source=quor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9.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ctrTitle"/>
          </p:nvPr>
        </p:nvSpPr>
        <p:spPr>
          <a:xfrm>
            <a:off x="609600" y="532209"/>
            <a:ext cx="7772400" cy="12573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a:t>Sprint ZERO</a:t>
            </a:r>
          </a:p>
        </p:txBody>
      </p:sp>
      <p:pic>
        <p:nvPicPr>
          <p:cNvPr id="144" name="Shape 144"/>
          <p:cNvPicPr preferRelativeResize="0"/>
          <p:nvPr/>
        </p:nvPicPr>
        <p:blipFill>
          <a:blip r:embed="rId3">
            <a:alphaModFix/>
          </a:blip>
          <a:stretch>
            <a:fillRect/>
          </a:stretch>
        </p:blipFill>
        <p:spPr>
          <a:xfrm>
            <a:off x="609600" y="162500"/>
            <a:ext cx="766650" cy="953800"/>
          </a:xfrm>
          <a:prstGeom prst="rect">
            <a:avLst/>
          </a:prstGeom>
          <a:noFill/>
          <a:ln>
            <a:noFill/>
          </a:ln>
        </p:spPr>
      </p:pic>
      <p:pic>
        <p:nvPicPr>
          <p:cNvPr id="145" name="Shape 145"/>
          <p:cNvPicPr preferRelativeResize="0"/>
          <p:nvPr/>
        </p:nvPicPr>
        <p:blipFill>
          <a:blip r:embed="rId4">
            <a:alphaModFix/>
          </a:blip>
          <a:stretch>
            <a:fillRect/>
          </a:stretch>
        </p:blipFill>
        <p:spPr>
          <a:xfrm>
            <a:off x="3886275" y="1918746"/>
            <a:ext cx="5003549" cy="2613500"/>
          </a:xfrm>
          <a:prstGeom prst="rect">
            <a:avLst/>
          </a:prstGeom>
          <a:noFill/>
          <a:ln>
            <a:noFill/>
          </a:ln>
        </p:spPr>
      </p:pic>
      <p:sp>
        <p:nvSpPr>
          <p:cNvPr id="146" name="Shape 146"/>
          <p:cNvSpPr txBox="1"/>
          <p:nvPr/>
        </p:nvSpPr>
        <p:spPr>
          <a:xfrm>
            <a:off x="593475" y="2101900"/>
            <a:ext cx="3004500" cy="24852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pic>
        <p:nvPicPr>
          <p:cNvPr id="147" name="Shape 147"/>
          <p:cNvPicPr preferRelativeResize="0"/>
          <p:nvPr/>
        </p:nvPicPr>
        <p:blipFill>
          <a:blip r:embed="rId5">
            <a:alphaModFix/>
          </a:blip>
          <a:stretch>
            <a:fillRect/>
          </a:stretch>
        </p:blipFill>
        <p:spPr>
          <a:xfrm>
            <a:off x="174399" y="2173713"/>
            <a:ext cx="3423575" cy="2341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a:spcBef>
                <a:spcPts val="0"/>
              </a:spcBef>
              <a:buNone/>
            </a:pPr>
            <a:r>
              <a:rPr lang="en"/>
              <a:t>Nonfunctional requirement</a:t>
            </a:r>
          </a:p>
        </p:txBody>
      </p:sp>
      <p:sp>
        <p:nvSpPr>
          <p:cNvPr id="254" name="Shape 254"/>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lvl="0" rtl="0">
              <a:spcBef>
                <a:spcPts val="0"/>
              </a:spcBef>
              <a:buNone/>
            </a:pPr>
            <a:r>
              <a:rPr lang="en" sz="1600"/>
              <a:t>Language - English </a:t>
            </a:r>
          </a:p>
          <a:p>
            <a:pPr lvl="0" rtl="0">
              <a:spcBef>
                <a:spcPts val="0"/>
              </a:spcBef>
              <a:buNone/>
            </a:pPr>
            <a:r>
              <a:rPr lang="en" sz="1600"/>
              <a:t>Response time: 3 seconds</a:t>
            </a:r>
          </a:p>
          <a:p>
            <a:pPr lvl="0" rtl="0">
              <a:spcBef>
                <a:spcPts val="0"/>
              </a:spcBef>
              <a:buNone/>
            </a:pPr>
            <a:r>
              <a:rPr lang="en" sz="1600"/>
              <a:t>Difficulty of using : Application shall be very easy to use and intuitive</a:t>
            </a:r>
          </a:p>
          <a:p>
            <a:pPr lvl="0" rtl="0">
              <a:spcBef>
                <a:spcPts val="0"/>
              </a:spcBef>
              <a:buNone/>
            </a:pPr>
            <a:r>
              <a:rPr lang="en" sz="1600"/>
              <a:t>Host server: Digital Ocean</a:t>
            </a:r>
          </a:p>
          <a:p>
            <a:pPr lvl="0">
              <a:spcBef>
                <a:spcPts val="0"/>
              </a:spcBef>
              <a:buNone/>
            </a:pPr>
            <a:r>
              <a:rPr lang="en" sz="1600"/>
              <a:t>Tools: </a:t>
            </a:r>
          </a:p>
          <a:p>
            <a:pPr indent="-190500" lvl="0" marL="800100">
              <a:spcBef>
                <a:spcPts val="0"/>
              </a:spcBef>
              <a:buNone/>
            </a:pPr>
            <a:r>
              <a:rPr lang="en" sz="1600"/>
              <a:t>Database - MySQL </a:t>
            </a:r>
          </a:p>
          <a:p>
            <a:pPr indent="-260350" lvl="0" marL="800100" rtl="0">
              <a:spcBef>
                <a:spcPts val="0"/>
              </a:spcBef>
              <a:buClr>
                <a:schemeClr val="dk1"/>
              </a:buClr>
              <a:buSzPct val="68750"/>
              <a:buFont typeface="Arial"/>
              <a:buNone/>
            </a:pPr>
            <a:r>
              <a:rPr lang="en" sz="1600"/>
              <a:t>IDE - Intellij </a:t>
            </a:r>
          </a:p>
          <a:p>
            <a:pPr indent="-260350" lvl="0" marL="800100" rtl="0">
              <a:spcBef>
                <a:spcPts val="0"/>
              </a:spcBef>
              <a:buClr>
                <a:schemeClr val="dk1"/>
              </a:buClr>
              <a:buSzPct val="68750"/>
              <a:buFont typeface="Arial"/>
              <a:buNone/>
            </a:pPr>
            <a:r>
              <a:rPr lang="en" sz="1600"/>
              <a:t>Local LAMP environment - MAMP</a:t>
            </a:r>
          </a:p>
          <a:p>
            <a:pPr lvl="0">
              <a:spcBef>
                <a:spcPts val="0"/>
              </a:spcBef>
              <a:buNone/>
            </a:pPr>
            <a:r>
              <a:rPr lang="en" sz="1600"/>
              <a:t>Scalability : 100 concurrent users</a:t>
            </a:r>
          </a:p>
          <a:p>
            <a:pPr lvl="0" rtl="0">
              <a:spcBef>
                <a:spcPts val="0"/>
              </a:spcBef>
              <a:buNone/>
            </a:pPr>
            <a:r>
              <a:rPr lang="en" sz="1600"/>
              <a:t>Site security: the site salt and hash user passwords and prevent basic SQL injection</a:t>
            </a:r>
          </a:p>
        </p:txBody>
      </p:sp>
      <p:pic>
        <p:nvPicPr>
          <p:cNvPr id="255" name="Shape 255"/>
          <p:cNvPicPr preferRelativeResize="0"/>
          <p:nvPr/>
        </p:nvPicPr>
        <p:blipFill>
          <a:blip r:embed="rId3">
            <a:alphaModFix/>
          </a:blip>
          <a:stretch>
            <a:fillRect/>
          </a:stretch>
        </p:blipFill>
        <p:spPr>
          <a:xfrm>
            <a:off x="7048025" y="1959449"/>
            <a:ext cx="1903800" cy="1224625"/>
          </a:xfrm>
          <a:prstGeom prst="rect">
            <a:avLst/>
          </a:prstGeom>
          <a:noFill/>
          <a:ln>
            <a:noFill/>
          </a:ln>
        </p:spPr>
      </p:pic>
      <p:pic>
        <p:nvPicPr>
          <p:cNvPr id="256" name="Shape 256"/>
          <p:cNvPicPr preferRelativeResize="0"/>
          <p:nvPr/>
        </p:nvPicPr>
        <p:blipFill>
          <a:blip r:embed="rId4">
            <a:alphaModFix/>
          </a:blip>
          <a:stretch>
            <a:fillRect/>
          </a:stretch>
        </p:blipFill>
        <p:spPr>
          <a:xfrm>
            <a:off x="4874071" y="3184050"/>
            <a:ext cx="3695650" cy="686625"/>
          </a:xfrm>
          <a:prstGeom prst="rect">
            <a:avLst/>
          </a:prstGeom>
          <a:noFill/>
          <a:ln>
            <a:noFill/>
          </a:ln>
        </p:spPr>
      </p:pic>
      <p:pic>
        <p:nvPicPr>
          <p:cNvPr id="257" name="Shape 257"/>
          <p:cNvPicPr preferRelativeResize="0"/>
          <p:nvPr/>
        </p:nvPicPr>
        <p:blipFill>
          <a:blip r:embed="rId5">
            <a:alphaModFix/>
          </a:blip>
          <a:stretch>
            <a:fillRect/>
          </a:stretch>
        </p:blipFill>
        <p:spPr>
          <a:xfrm>
            <a:off x="7305948" y="734788"/>
            <a:ext cx="1228463" cy="122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
        <p:nvSpPr>
          <p:cNvPr id="264" name="Shape 264"/>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265" name="Shape 265"/>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r>
              <a:t/>
            </a:r>
            <a:endParaRPr/>
          </a:p>
        </p:txBody>
      </p:sp>
      <p:sp>
        <p:nvSpPr>
          <p:cNvPr id="266" name="Shape 266"/>
          <p:cNvSpPr txBox="1"/>
          <p:nvPr>
            <p:ph idx="1" type="body"/>
          </p:nvPr>
        </p:nvSpPr>
        <p:spPr>
          <a:xfrm>
            <a:off x="308875" y="659700"/>
            <a:ext cx="7924800" cy="2914800"/>
          </a:xfrm>
          <a:prstGeom prst="rect">
            <a:avLst/>
          </a:prstGeom>
          <a:noFill/>
          <a:ln>
            <a:noFill/>
          </a:ln>
        </p:spPr>
        <p:txBody>
          <a:bodyPr anchorCtr="0" anchor="t" bIns="45700" lIns="91425" rIns="91425" wrap="square" tIns="45700">
            <a:noAutofit/>
          </a:bodyPr>
          <a:lstStyle/>
          <a:p>
            <a:pPr indent="-69850" lvl="0" marL="457200" rtl="0" algn="ctr">
              <a:lnSpc>
                <a:spcPct val="115000"/>
              </a:lnSpc>
              <a:spcBef>
                <a:spcPts val="0"/>
              </a:spcBef>
              <a:buClr>
                <a:schemeClr val="dk1"/>
              </a:buClr>
              <a:buSzPct val="30555"/>
              <a:buFont typeface="Arial"/>
              <a:buNone/>
            </a:pPr>
            <a:r>
              <a:rPr b="1" lang="en" sz="3600">
                <a:latin typeface="Times New Roman"/>
                <a:ea typeface="Times New Roman"/>
                <a:cs typeface="Times New Roman"/>
                <a:sym typeface="Times New Roman"/>
              </a:rPr>
              <a:t>Quality Assurance</a:t>
            </a:r>
          </a:p>
          <a:p>
            <a:pPr indent="0" lvl="0" marL="457200" rtl="0" algn="ctr">
              <a:lnSpc>
                <a:spcPct val="115000"/>
              </a:lnSpc>
              <a:spcBef>
                <a:spcPts val="0"/>
              </a:spcBef>
              <a:buNone/>
            </a:pPr>
            <a:r>
              <a:t/>
            </a:r>
            <a:endParaRPr b="1" sz="1400">
              <a:latin typeface="Times New Roman"/>
              <a:ea typeface="Times New Roman"/>
              <a:cs typeface="Times New Roman"/>
              <a:sym typeface="Times New Roman"/>
            </a:endParaRP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Metrics: </a:t>
            </a:r>
            <a:r>
              <a:rPr lang="en" sz="1800">
                <a:latin typeface="Times New Roman"/>
                <a:ea typeface="Times New Roman"/>
                <a:cs typeface="Times New Roman"/>
                <a:sym typeface="Times New Roman"/>
              </a:rPr>
              <a:t>Products Metrics &amp; Process Metrics</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Standard: </a:t>
            </a:r>
            <a:r>
              <a:rPr lang="en" sz="1800">
                <a:latin typeface="Times New Roman"/>
                <a:ea typeface="Times New Roman"/>
                <a:cs typeface="Times New Roman"/>
                <a:sym typeface="Times New Roman"/>
              </a:rPr>
              <a:t>Documentation Standard &amp; Coding Standard</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Testing:</a:t>
            </a:r>
          </a:p>
          <a:p>
            <a:pPr indent="-342900" lvl="0" marL="457200" rtl="0">
              <a:spcBef>
                <a:spcPts val="0"/>
              </a:spcBef>
              <a:buSzPct val="100000"/>
              <a:buFont typeface="Times New Roman"/>
            </a:pPr>
            <a:r>
              <a:rPr b="1" lang="en" sz="1800">
                <a:latin typeface="Times New Roman"/>
                <a:ea typeface="Times New Roman"/>
                <a:cs typeface="Times New Roman"/>
                <a:sym typeface="Times New Roman"/>
              </a:rPr>
              <a:t>Defect Management:</a:t>
            </a:r>
          </a:p>
          <a:p>
            <a:pPr indent="457200" lvl="0" marL="457200" rtl="0">
              <a:spcBef>
                <a:spcPts val="0"/>
              </a:spcBef>
              <a:buNone/>
            </a:pPr>
            <a:r>
              <a:rPr lang="en" sz="1600">
                <a:latin typeface="Times New Roman"/>
                <a:ea typeface="Times New Roman"/>
                <a:cs typeface="Times New Roman"/>
                <a:sym typeface="Times New Roman"/>
              </a:rPr>
              <a:t>Defect Severity is a classification of software defect (bug) to indicate the degree of negative impact on the quality of software</a:t>
            </a:r>
          </a:p>
          <a:p>
            <a:pPr indent="457200" lvl="0" marL="457200" rtl="0">
              <a:lnSpc>
                <a:spcPct val="115000"/>
              </a:lnSpc>
              <a:spcBef>
                <a:spcPts val="0"/>
              </a:spcBef>
              <a:buNone/>
            </a:pPr>
            <a:r>
              <a:rPr lang="en" sz="1600">
                <a:latin typeface="Times New Roman"/>
                <a:ea typeface="Times New Roman"/>
                <a:cs typeface="Times New Roman"/>
                <a:sym typeface="Times New Roman"/>
              </a:rPr>
              <a:t>Defect priority determines how quickly the defect turnaround time must be</a:t>
            </a:r>
          </a:p>
          <a:p>
            <a:pPr indent="457200" lvl="0" marL="0" rtl="0">
              <a:spcBef>
                <a:spcPts val="0"/>
              </a:spcBef>
              <a:buNone/>
            </a:pPr>
            <a:r>
              <a:rPr b="1" lang="en" sz="1800">
                <a:latin typeface="Times New Roman"/>
                <a:ea typeface="Times New Roman"/>
                <a:cs typeface="Times New Roman"/>
                <a:sym typeface="Times New Roman"/>
              </a:rPr>
              <a:t>Tools:</a:t>
            </a:r>
            <a:r>
              <a:rPr lang="en" sz="1800"/>
              <a:t> </a:t>
            </a:r>
            <a:r>
              <a:rPr lang="en" sz="1800">
                <a:latin typeface="Times New Roman"/>
                <a:ea typeface="Times New Roman"/>
                <a:cs typeface="Times New Roman"/>
                <a:sym typeface="Times New Roman"/>
              </a:rPr>
              <a:t>Plutora Test, Backlog</a:t>
            </a:r>
          </a:p>
          <a:p>
            <a:pPr indent="457200" lvl="0" marL="457200" rtl="0">
              <a:lnSpc>
                <a:spcPct val="115000"/>
              </a:lnSpc>
              <a:spcBef>
                <a:spcPts val="0"/>
              </a:spcBef>
              <a:buNone/>
            </a:pPr>
            <a:r>
              <a:t/>
            </a:r>
            <a:endParaRPr sz="1600">
              <a:latin typeface="Times New Roman"/>
              <a:ea typeface="Times New Roman"/>
              <a:cs typeface="Times New Roman"/>
              <a:sym typeface="Times New Roman"/>
            </a:endParaRPr>
          </a:p>
          <a:p>
            <a:pPr indent="-69850" lvl="0" marL="0" rtl="0">
              <a:spcBef>
                <a:spcPts val="0"/>
              </a:spcBef>
              <a:buClr>
                <a:srgbClr val="000000"/>
              </a:buClr>
              <a:buSzPct val="61111"/>
              <a:buFont typeface="Arial"/>
              <a:buNone/>
            </a:pPr>
            <a:r>
              <a:t/>
            </a:r>
            <a:endParaRPr b="1" sz="1800"/>
          </a:p>
          <a:p>
            <a:pPr indent="-69850" lvl="0" marL="0" rtl="0">
              <a:spcBef>
                <a:spcPts val="0"/>
              </a:spcBef>
              <a:buSzPct val="78571"/>
              <a:buFont typeface="Arial"/>
              <a:buNone/>
            </a:pPr>
            <a:r>
              <a:t/>
            </a:r>
            <a:endParaRPr sz="1400"/>
          </a:p>
        </p:txBody>
      </p:sp>
      <p:sp>
        <p:nvSpPr>
          <p:cNvPr id="267" name="Shape 267"/>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images.jpeg" id="268" name="Shape 268"/>
          <p:cNvPicPr preferRelativeResize="0"/>
          <p:nvPr/>
        </p:nvPicPr>
        <p:blipFill>
          <a:blip r:embed="rId3">
            <a:alphaModFix/>
          </a:blip>
          <a:stretch>
            <a:fillRect/>
          </a:stretch>
        </p:blipFill>
        <p:spPr>
          <a:xfrm>
            <a:off x="6837475" y="959537"/>
            <a:ext cx="1953350" cy="141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a:spcBef>
                <a:spcPts val="0"/>
              </a:spcBef>
              <a:buNone/>
            </a:pPr>
            <a:r>
              <a:rPr lang="en"/>
              <a:t>Management Plan</a:t>
            </a:r>
          </a:p>
        </p:txBody>
      </p:sp>
      <p:sp>
        <p:nvSpPr>
          <p:cNvPr id="274" name="Shape 274"/>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indent="-228600" lvl="0" marL="457200" rtl="0">
              <a:lnSpc>
                <a:spcPct val="150000"/>
              </a:lnSpc>
              <a:spcBef>
                <a:spcPts val="0"/>
              </a:spcBef>
            </a:pPr>
            <a:r>
              <a:rPr lang="en"/>
              <a:t>Process Model</a:t>
            </a:r>
          </a:p>
          <a:p>
            <a:pPr indent="-355600" lvl="1" marL="914400" rtl="0">
              <a:lnSpc>
                <a:spcPct val="150000"/>
              </a:lnSpc>
              <a:spcBef>
                <a:spcPts val="0"/>
              </a:spcBef>
              <a:buSzPct val="100000"/>
            </a:pPr>
            <a:r>
              <a:rPr lang="en" sz="2000"/>
              <a:t>Scrum ---- Major Model</a:t>
            </a:r>
          </a:p>
          <a:p>
            <a:pPr indent="-355600" lvl="1" marL="914400">
              <a:lnSpc>
                <a:spcPct val="150000"/>
              </a:lnSpc>
              <a:spcBef>
                <a:spcPts val="0"/>
              </a:spcBef>
              <a:buSzPct val="100000"/>
            </a:pPr>
            <a:r>
              <a:rPr lang="en" sz="2000"/>
              <a:t>eX</a:t>
            </a:r>
            <a:r>
              <a:rPr lang="en" sz="2000"/>
              <a:t>treme</a:t>
            </a:r>
            <a:r>
              <a:rPr lang="en" sz="2000"/>
              <a:t> Programming---Risk </a:t>
            </a:r>
            <a:r>
              <a:rPr lang="en" sz="2000"/>
              <a:t>Management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a:spcBef>
                <a:spcPts val="0"/>
              </a:spcBef>
              <a:buNone/>
            </a:pPr>
            <a:r>
              <a:t/>
            </a:r>
            <a:endParaRPr/>
          </a:p>
        </p:txBody>
      </p:sp>
      <p:sp>
        <p:nvSpPr>
          <p:cNvPr id="280" name="Shape 280"/>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81" name="Shape 281"/>
          <p:cNvPicPr preferRelativeResize="0"/>
          <p:nvPr/>
        </p:nvPicPr>
        <p:blipFill>
          <a:blip r:embed="rId3">
            <a:alphaModFix/>
          </a:blip>
          <a:stretch>
            <a:fillRect/>
          </a:stretch>
        </p:blipFill>
        <p:spPr>
          <a:xfrm>
            <a:off x="685800" y="482074"/>
            <a:ext cx="7686774" cy="4045675"/>
          </a:xfrm>
          <a:prstGeom prst="rect">
            <a:avLst/>
          </a:prstGeom>
          <a:noFill/>
          <a:ln>
            <a:noFill/>
          </a:ln>
        </p:spPr>
      </p:pic>
      <p:sp>
        <p:nvSpPr>
          <p:cNvPr id="282" name="Shape 282"/>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88" name="Shape 288"/>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id="289" name="Shape 289"/>
          <p:cNvPicPr preferRelativeResize="0"/>
          <p:nvPr/>
        </p:nvPicPr>
        <p:blipFill>
          <a:blip r:embed="rId3">
            <a:alphaModFix/>
          </a:blip>
          <a:stretch>
            <a:fillRect/>
          </a:stretch>
        </p:blipFill>
        <p:spPr>
          <a:xfrm>
            <a:off x="1176338" y="514350"/>
            <a:ext cx="6791325" cy="411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en"/>
              <a:t>Management Plan(con.)</a:t>
            </a:r>
          </a:p>
          <a:p>
            <a:pPr lvl="0">
              <a:spcBef>
                <a:spcPts val="0"/>
              </a:spcBef>
              <a:buNone/>
            </a:pPr>
            <a:r>
              <a:t/>
            </a:r>
            <a:endParaRPr/>
          </a:p>
        </p:txBody>
      </p:sp>
      <p:sp>
        <p:nvSpPr>
          <p:cNvPr id="295" name="Shape 295"/>
          <p:cNvSpPr txBox="1"/>
          <p:nvPr>
            <p:ph idx="1" type="body"/>
          </p:nvPr>
        </p:nvSpPr>
        <p:spPr>
          <a:xfrm>
            <a:off x="609600" y="1371600"/>
            <a:ext cx="3631200" cy="2914800"/>
          </a:xfrm>
          <a:prstGeom prst="rect">
            <a:avLst/>
          </a:prstGeom>
        </p:spPr>
        <p:txBody>
          <a:bodyPr anchorCtr="0" anchor="t" bIns="91425" lIns="91425" rIns="91425" wrap="square" tIns="91425">
            <a:noAutofit/>
          </a:bodyPr>
          <a:lstStyle/>
          <a:p>
            <a:pPr lvl="0">
              <a:lnSpc>
                <a:spcPct val="150000"/>
              </a:lnSpc>
              <a:spcBef>
                <a:spcPts val="0"/>
              </a:spcBef>
              <a:buNone/>
            </a:pPr>
            <a:r>
              <a:rPr lang="en"/>
              <a:t>Risk Management</a:t>
            </a:r>
          </a:p>
          <a:p>
            <a:pPr indent="-355600" lvl="0" marL="457200" rtl="0">
              <a:lnSpc>
                <a:spcPct val="150000"/>
              </a:lnSpc>
              <a:spcBef>
                <a:spcPts val="0"/>
              </a:spcBef>
              <a:buSzPct val="100000"/>
            </a:pPr>
            <a:r>
              <a:rPr lang="en" sz="2000"/>
              <a:t>Project risks (e.g.)</a:t>
            </a:r>
          </a:p>
          <a:p>
            <a:pPr indent="-355600" lvl="1" marL="914400" rtl="0">
              <a:lnSpc>
                <a:spcPct val="150000"/>
              </a:lnSpc>
              <a:spcBef>
                <a:spcPts val="0"/>
              </a:spcBef>
              <a:buSzPct val="100000"/>
            </a:pPr>
            <a:r>
              <a:rPr lang="en" sz="2000"/>
              <a:t>Retire</a:t>
            </a:r>
          </a:p>
          <a:p>
            <a:pPr indent="-355600" lvl="2" marL="1371600" rtl="0">
              <a:lnSpc>
                <a:spcPct val="150000"/>
              </a:lnSpc>
              <a:spcBef>
                <a:spcPts val="0"/>
              </a:spcBef>
              <a:buSzPct val="100000"/>
            </a:pPr>
            <a:r>
              <a:rPr lang="en" sz="2000"/>
              <a:t>Fully detailed project backlogs</a:t>
            </a:r>
          </a:p>
          <a:p>
            <a:pPr indent="-355600" lvl="2" marL="1371600" rtl="0">
              <a:lnSpc>
                <a:spcPct val="150000"/>
              </a:lnSpc>
              <a:spcBef>
                <a:spcPts val="0"/>
              </a:spcBef>
              <a:buSzPct val="100000"/>
            </a:pPr>
            <a:r>
              <a:rPr lang="en" sz="2000"/>
              <a:t>Sprint summary</a:t>
            </a:r>
          </a:p>
          <a:p>
            <a:pPr indent="0" lvl="0" marL="0" marR="0" rtl="0" algn="l">
              <a:lnSpc>
                <a:spcPct val="115000"/>
              </a:lnSpc>
              <a:spcBef>
                <a:spcPts val="480"/>
              </a:spcBef>
              <a:spcAft>
                <a:spcPts val="0"/>
              </a:spcAft>
              <a:buNone/>
            </a:pPr>
            <a:r>
              <a:t/>
            </a:r>
            <a:endParaRPr sz="2000"/>
          </a:p>
        </p:txBody>
      </p:sp>
      <p:pic>
        <p:nvPicPr>
          <p:cNvPr id="296" name="Shape 296"/>
          <p:cNvPicPr preferRelativeResize="0"/>
          <p:nvPr/>
        </p:nvPicPr>
        <p:blipFill>
          <a:blip r:embed="rId3">
            <a:alphaModFix/>
          </a:blip>
          <a:stretch>
            <a:fillRect/>
          </a:stretch>
        </p:blipFill>
        <p:spPr>
          <a:xfrm>
            <a:off x="4393200" y="1238100"/>
            <a:ext cx="4598400" cy="33304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en"/>
              <a:t>Management Plan(con.)</a:t>
            </a:r>
          </a:p>
          <a:p>
            <a:pPr lvl="0">
              <a:spcBef>
                <a:spcPts val="0"/>
              </a:spcBef>
              <a:buClr>
                <a:schemeClr val="dk1"/>
              </a:buClr>
              <a:buSzPct val="30555"/>
              <a:buFont typeface="Arial"/>
              <a:buNone/>
            </a:pPr>
            <a:r>
              <a:t/>
            </a:r>
            <a:endParaRPr/>
          </a:p>
          <a:p>
            <a:pPr lvl="0">
              <a:spcBef>
                <a:spcPts val="0"/>
              </a:spcBef>
              <a:buNone/>
            </a:pPr>
            <a:r>
              <a:t/>
            </a:r>
            <a:endParaRPr/>
          </a:p>
        </p:txBody>
      </p:sp>
      <p:sp>
        <p:nvSpPr>
          <p:cNvPr id="302" name="Shape 302"/>
          <p:cNvSpPr txBox="1"/>
          <p:nvPr>
            <p:ph idx="1" type="body"/>
          </p:nvPr>
        </p:nvSpPr>
        <p:spPr>
          <a:xfrm>
            <a:off x="115025" y="1359225"/>
            <a:ext cx="7924800" cy="29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55000"/>
              <a:buFont typeface="Arial"/>
              <a:buNone/>
            </a:pPr>
            <a:r>
              <a:rPr lang="en"/>
              <a:t>Risk Management</a:t>
            </a:r>
          </a:p>
          <a:p>
            <a:pPr indent="-355600" lvl="0" marL="457200" rtl="0">
              <a:lnSpc>
                <a:spcPct val="115000"/>
              </a:lnSpc>
              <a:spcBef>
                <a:spcPts val="0"/>
              </a:spcBef>
              <a:buSzPct val="100000"/>
            </a:pPr>
            <a:r>
              <a:rPr lang="en" sz="2000"/>
              <a:t>Technical risks  </a:t>
            </a:r>
          </a:p>
          <a:p>
            <a:pPr indent="-355600" lvl="1" marL="914400" rtl="0">
              <a:lnSpc>
                <a:spcPct val="100000"/>
              </a:lnSpc>
              <a:spcBef>
                <a:spcPts val="0"/>
              </a:spcBef>
              <a:buSzPct val="100000"/>
            </a:pPr>
            <a:r>
              <a:rPr lang="en" sz="2000"/>
              <a:t>XP: </a:t>
            </a:r>
          </a:p>
          <a:p>
            <a:pPr indent="0" lvl="0" marL="457200" rtl="0">
              <a:lnSpc>
                <a:spcPct val="100000"/>
              </a:lnSpc>
              <a:spcBef>
                <a:spcPts val="0"/>
              </a:spcBef>
              <a:buNone/>
            </a:pPr>
            <a:r>
              <a:rPr lang="en" sz="2000"/>
              <a:t>       Pair programming</a:t>
            </a:r>
          </a:p>
          <a:p>
            <a:pPr lvl="0">
              <a:lnSpc>
                <a:spcPct val="100000"/>
              </a:lnSpc>
              <a:spcBef>
                <a:spcPts val="0"/>
              </a:spcBef>
              <a:buNone/>
            </a:pPr>
            <a:r>
              <a:t/>
            </a:r>
            <a:endParaRPr/>
          </a:p>
        </p:txBody>
      </p:sp>
      <p:pic>
        <p:nvPicPr>
          <p:cNvPr id="303" name="Shape 303"/>
          <p:cNvPicPr preferRelativeResize="0"/>
          <p:nvPr/>
        </p:nvPicPr>
        <p:blipFill>
          <a:blip r:embed="rId3">
            <a:alphaModFix/>
          </a:blip>
          <a:stretch>
            <a:fillRect/>
          </a:stretch>
        </p:blipFill>
        <p:spPr>
          <a:xfrm>
            <a:off x="3412525" y="1157950"/>
            <a:ext cx="5502050" cy="3384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
        <p:nvSpPr>
          <p:cNvPr id="310" name="Shape 310"/>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311" name="Shape 311"/>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r>
              <a:t/>
            </a:r>
            <a:endParaRPr/>
          </a:p>
        </p:txBody>
      </p:sp>
      <p:sp>
        <p:nvSpPr>
          <p:cNvPr id="312" name="Shape 312"/>
          <p:cNvSpPr txBox="1"/>
          <p:nvPr>
            <p:ph type="title"/>
          </p:nvPr>
        </p:nvSpPr>
        <p:spPr>
          <a:xfrm>
            <a:off x="609600" y="286300"/>
            <a:ext cx="7924800" cy="514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n"/>
              <a:t>Configuration Management Plan</a:t>
            </a:r>
          </a:p>
        </p:txBody>
      </p:sp>
      <p:sp>
        <p:nvSpPr>
          <p:cNvPr id="313" name="Shape 313"/>
          <p:cNvSpPr txBox="1"/>
          <p:nvPr>
            <p:ph idx="1" type="body"/>
          </p:nvPr>
        </p:nvSpPr>
        <p:spPr>
          <a:xfrm>
            <a:off x="-229500" y="1044250"/>
            <a:ext cx="7924800" cy="2914800"/>
          </a:xfrm>
          <a:prstGeom prst="rect">
            <a:avLst/>
          </a:prstGeom>
          <a:noFill/>
          <a:ln>
            <a:noFill/>
          </a:ln>
        </p:spPr>
        <p:txBody>
          <a:bodyPr anchorCtr="0" anchor="t" bIns="45700" lIns="91425" rIns="91425" wrap="square" tIns="45700">
            <a:noAutofit/>
          </a:bodyPr>
          <a:lstStyle/>
          <a:p>
            <a:pPr indent="0" lvl="0" marL="0" rtl="0" algn="ctr">
              <a:lnSpc>
                <a:spcPct val="115000"/>
              </a:lnSpc>
              <a:spcBef>
                <a:spcPts val="1000"/>
              </a:spcBef>
              <a:buNone/>
            </a:pPr>
            <a:r>
              <a:rPr b="1" lang="en" sz="1800">
                <a:latin typeface="Times New Roman"/>
                <a:ea typeface="Times New Roman"/>
                <a:cs typeface="Times New Roman"/>
                <a:sym typeface="Times New Roman"/>
              </a:rPr>
              <a:t>Configuration items and tools</a:t>
            </a:r>
          </a:p>
          <a:p>
            <a:pPr indent="-317500" lvl="2" marL="1371600" rtl="0">
              <a:lnSpc>
                <a:spcPct val="115000"/>
              </a:lnSpc>
              <a:spcBef>
                <a:spcPts val="0"/>
              </a:spcBef>
              <a:buClr>
                <a:schemeClr val="dk1"/>
              </a:buClr>
              <a:buSzPct val="100000"/>
              <a:buFont typeface="Times New Roman"/>
              <a:buAutoNum type="romanLcPeriod"/>
            </a:pPr>
            <a:r>
              <a:rPr b="1" lang="en" sz="1400">
                <a:latin typeface="Times New Roman"/>
                <a:ea typeface="Times New Roman"/>
                <a:cs typeface="Times New Roman"/>
                <a:sym typeface="Times New Roman"/>
              </a:rPr>
              <a:t>Development:</a:t>
            </a:r>
          </a:p>
          <a:p>
            <a:pPr indent="387350" lvl="0" marL="914400" rtl="0">
              <a:lnSpc>
                <a:spcPct val="115000"/>
              </a:lnSpc>
              <a:spcBef>
                <a:spcPts val="0"/>
              </a:spcBef>
              <a:buClr>
                <a:schemeClr val="dk1"/>
              </a:buClr>
              <a:buSzPct val="78571"/>
              <a:buFont typeface="Arial"/>
              <a:buNone/>
            </a:pPr>
            <a:r>
              <a:rPr b="1" lang="en" sz="1400">
                <a:latin typeface="Times New Roman"/>
                <a:ea typeface="Times New Roman"/>
                <a:cs typeface="Times New Roman"/>
                <a:sym typeface="Times New Roman"/>
              </a:rPr>
              <a:t>          Version Control Tool: Git  and Github</a:t>
            </a:r>
          </a:p>
          <a:p>
            <a:pPr indent="-69850" lvl="0" marL="457200" rtl="0">
              <a:lnSpc>
                <a:spcPct val="115000"/>
              </a:lnSpc>
              <a:spcBef>
                <a:spcPts val="0"/>
              </a:spcBef>
              <a:buClr>
                <a:schemeClr val="dk1"/>
              </a:buClr>
              <a:buSzPct val="78571"/>
              <a:buFont typeface="Arial"/>
              <a:buNone/>
            </a:pPr>
            <a:r>
              <a:rPr b="1" lang="en" sz="1400">
                <a:latin typeface="Times New Roman"/>
                <a:ea typeface="Times New Roman"/>
                <a:cs typeface="Times New Roman"/>
                <a:sym typeface="Times New Roman"/>
              </a:rPr>
              <a:t>             		Github : </a:t>
            </a:r>
            <a:r>
              <a:rPr b="1" lang="en" sz="1400" u="sng">
                <a:solidFill>
                  <a:srgbClr val="1155CC"/>
                </a:solidFill>
                <a:latin typeface="Times New Roman"/>
                <a:ea typeface="Times New Roman"/>
                <a:cs typeface="Times New Roman"/>
                <a:sym typeface="Times New Roman"/>
                <a:hlinkClick r:id="rId3"/>
              </a:rPr>
              <a:t>https://github.com/buse2017fall/SoftwareEngineering</a:t>
            </a:r>
            <a:r>
              <a:rPr b="1" lang="en" sz="1400">
                <a:latin typeface="Times New Roman"/>
                <a:ea typeface="Times New Roman"/>
                <a:cs typeface="Times New Roman"/>
                <a:sym typeface="Times New Roman"/>
              </a:rPr>
              <a:t> </a:t>
            </a:r>
          </a:p>
          <a:p>
            <a:pPr indent="-69850" lvl="0" marL="457200" rtl="0">
              <a:lnSpc>
                <a:spcPct val="115000"/>
              </a:lnSpc>
              <a:spcBef>
                <a:spcPts val="0"/>
              </a:spcBef>
              <a:buClr>
                <a:schemeClr val="dk1"/>
              </a:buClr>
              <a:buSzPct val="78571"/>
              <a:buFont typeface="Arial"/>
              <a:buNone/>
            </a:pPr>
            <a:r>
              <a:rPr b="1" lang="en" sz="1400">
                <a:latin typeface="Times New Roman"/>
                <a:ea typeface="Times New Roman"/>
                <a:cs typeface="Times New Roman"/>
                <a:sym typeface="Times New Roman"/>
              </a:rPr>
              <a:t>             		IDE : Intellij and Eclipse </a:t>
            </a:r>
          </a:p>
          <a:p>
            <a:pPr indent="-69850" lvl="0" marL="457200" rtl="0">
              <a:lnSpc>
                <a:spcPct val="115000"/>
              </a:lnSpc>
              <a:spcBef>
                <a:spcPts val="0"/>
              </a:spcBef>
              <a:buClr>
                <a:schemeClr val="dk1"/>
              </a:buClr>
              <a:buSzPct val="78571"/>
              <a:buFont typeface="Arial"/>
              <a:buNone/>
            </a:pPr>
            <a:r>
              <a:rPr b="1" lang="en" sz="1400">
                <a:latin typeface="Times New Roman"/>
                <a:ea typeface="Times New Roman"/>
                <a:cs typeface="Times New Roman"/>
                <a:sym typeface="Times New Roman"/>
              </a:rPr>
              <a:t>             		Environment : Windows, Linux and Mac OS</a:t>
            </a:r>
          </a:p>
          <a:p>
            <a:pPr indent="-317500" lvl="2" marL="1371600" rtl="0">
              <a:lnSpc>
                <a:spcPct val="115000"/>
              </a:lnSpc>
              <a:spcBef>
                <a:spcPts val="0"/>
              </a:spcBef>
              <a:buClr>
                <a:schemeClr val="dk1"/>
              </a:buClr>
              <a:buSzPct val="100000"/>
              <a:buFont typeface="Times New Roman"/>
              <a:buAutoNum type="romanLcPeriod"/>
            </a:pPr>
            <a:r>
              <a:rPr b="1" lang="en" sz="1400">
                <a:latin typeface="Times New Roman"/>
                <a:ea typeface="Times New Roman"/>
                <a:cs typeface="Times New Roman"/>
                <a:sym typeface="Times New Roman"/>
              </a:rPr>
              <a:t>Deployment:</a:t>
            </a:r>
          </a:p>
          <a:p>
            <a:pPr indent="387350" lvl="0" marL="914400" rtl="0">
              <a:lnSpc>
                <a:spcPct val="115000"/>
              </a:lnSpc>
              <a:spcBef>
                <a:spcPts val="0"/>
              </a:spcBef>
              <a:buClr>
                <a:schemeClr val="dk1"/>
              </a:buClr>
              <a:buSzPct val="78571"/>
              <a:buFont typeface="Arial"/>
              <a:buNone/>
            </a:pPr>
            <a:r>
              <a:rPr b="1" lang="en" sz="1400">
                <a:latin typeface="Times New Roman"/>
                <a:ea typeface="Times New Roman"/>
                <a:cs typeface="Times New Roman"/>
                <a:sym typeface="Times New Roman"/>
              </a:rPr>
              <a:t>          Host: Digital Ocean</a:t>
            </a:r>
          </a:p>
          <a:p>
            <a:pPr indent="-69850" lvl="0" marL="457200" rtl="0">
              <a:lnSpc>
                <a:spcPct val="115000"/>
              </a:lnSpc>
              <a:spcBef>
                <a:spcPts val="0"/>
              </a:spcBef>
              <a:buClr>
                <a:schemeClr val="dk1"/>
              </a:buClr>
              <a:buSzPct val="78571"/>
              <a:buFont typeface="Arial"/>
              <a:buNone/>
            </a:pPr>
            <a:r>
              <a:rPr b="1" lang="en" sz="1400">
                <a:latin typeface="Times New Roman"/>
                <a:ea typeface="Times New Roman"/>
                <a:cs typeface="Times New Roman"/>
                <a:sym typeface="Times New Roman"/>
              </a:rPr>
              <a:t>             	          Domain: Free Domain</a:t>
            </a:r>
          </a:p>
          <a:p>
            <a:pPr indent="-69850" lvl="0" marL="457200" rtl="0">
              <a:lnSpc>
                <a:spcPct val="115000"/>
              </a:lnSpc>
              <a:spcBef>
                <a:spcPts val="0"/>
              </a:spcBef>
              <a:buClr>
                <a:schemeClr val="dk1"/>
              </a:buClr>
              <a:buSzPct val="78571"/>
              <a:buFont typeface="Arial"/>
              <a:buNone/>
            </a:pPr>
            <a:r>
              <a:rPr b="1" lang="en" sz="1400">
                <a:latin typeface="Times New Roman"/>
                <a:ea typeface="Times New Roman"/>
                <a:cs typeface="Times New Roman"/>
                <a:sym typeface="Times New Roman"/>
              </a:rPr>
              <a:t>             	          FTP: Fillezilla</a:t>
            </a:r>
          </a:p>
          <a:p>
            <a:pPr indent="-317500" lvl="2" marL="1371600" rtl="0">
              <a:lnSpc>
                <a:spcPct val="115000"/>
              </a:lnSpc>
              <a:spcBef>
                <a:spcPts val="0"/>
              </a:spcBef>
              <a:buClr>
                <a:schemeClr val="dk1"/>
              </a:buClr>
              <a:buSzPct val="100000"/>
              <a:buFont typeface="Times New Roman"/>
              <a:buAutoNum type="romanLcPeriod"/>
            </a:pPr>
            <a:r>
              <a:rPr b="1" lang="en" sz="1400">
                <a:latin typeface="Times New Roman"/>
                <a:ea typeface="Times New Roman"/>
                <a:cs typeface="Times New Roman"/>
                <a:sym typeface="Times New Roman"/>
              </a:rPr>
              <a:t> Architect: </a:t>
            </a:r>
          </a:p>
          <a:p>
            <a:pPr indent="-69850" lvl="0" marL="0" rtl="0">
              <a:lnSpc>
                <a:spcPct val="115000"/>
              </a:lnSpc>
              <a:spcBef>
                <a:spcPts val="0"/>
              </a:spcBef>
              <a:buClr>
                <a:schemeClr val="dk1"/>
              </a:buClr>
              <a:buSzPct val="78571"/>
              <a:buFont typeface="Arial"/>
              <a:buNone/>
            </a:pPr>
            <a:r>
              <a:rPr b="1" lang="en" sz="1400">
                <a:latin typeface="Times New Roman"/>
                <a:ea typeface="Times New Roman"/>
                <a:cs typeface="Times New Roman"/>
                <a:sym typeface="Times New Roman"/>
              </a:rPr>
              <a:t>			          Web: LAMP ( Linux + Apache + MySQL + PHP )</a:t>
            </a:r>
          </a:p>
          <a:p>
            <a:pPr indent="-69850" lvl="0" marL="457200" rtl="0">
              <a:lnSpc>
                <a:spcPct val="115000"/>
              </a:lnSpc>
              <a:spcBef>
                <a:spcPts val="0"/>
              </a:spcBef>
              <a:buClr>
                <a:schemeClr val="dk1"/>
              </a:buClr>
              <a:buSzPct val="78571"/>
              <a:buFont typeface="Arial"/>
              <a:buNone/>
            </a:pPr>
            <a:r>
              <a:rPr b="1" lang="en" sz="1400">
                <a:latin typeface="Times New Roman"/>
                <a:ea typeface="Times New Roman"/>
                <a:cs typeface="Times New Roman"/>
                <a:sym typeface="Times New Roman"/>
              </a:rPr>
              <a:t>             		Test on Local :  MAMP</a:t>
            </a:r>
          </a:p>
        </p:txBody>
      </p:sp>
      <p:sp>
        <p:nvSpPr>
          <p:cNvPr id="314" name="Shape 314"/>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github-collab-retina-preview.gif" id="315" name="Shape 315"/>
          <p:cNvPicPr preferRelativeResize="0"/>
          <p:nvPr/>
        </p:nvPicPr>
        <p:blipFill>
          <a:blip r:embed="rId4">
            <a:alphaModFix/>
          </a:blip>
          <a:stretch>
            <a:fillRect/>
          </a:stretch>
        </p:blipFill>
        <p:spPr>
          <a:xfrm>
            <a:off x="6742600" y="1724300"/>
            <a:ext cx="1957350" cy="195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
        <p:nvSpPr>
          <p:cNvPr id="322" name="Shape 322"/>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323" name="Shape 323"/>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r>
              <a:t/>
            </a:r>
            <a:endParaRPr/>
          </a:p>
        </p:txBody>
      </p:sp>
      <p:sp>
        <p:nvSpPr>
          <p:cNvPr id="324" name="Shape 324"/>
          <p:cNvSpPr txBox="1"/>
          <p:nvPr>
            <p:ph type="title"/>
          </p:nvPr>
        </p:nvSpPr>
        <p:spPr>
          <a:xfrm>
            <a:off x="609600" y="286300"/>
            <a:ext cx="7924800" cy="514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n"/>
              <a:t>Configuration Management Plan</a:t>
            </a:r>
          </a:p>
        </p:txBody>
      </p:sp>
      <p:sp>
        <p:nvSpPr>
          <p:cNvPr id="325" name="Shape 325"/>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git-tutorial-ii-32-638.jpg" id="326" name="Shape 326"/>
          <p:cNvPicPr preferRelativeResize="0"/>
          <p:nvPr/>
        </p:nvPicPr>
        <p:blipFill>
          <a:blip r:embed="rId3">
            <a:alphaModFix/>
          </a:blip>
          <a:stretch>
            <a:fillRect/>
          </a:stretch>
        </p:blipFill>
        <p:spPr>
          <a:xfrm>
            <a:off x="2394475" y="1201750"/>
            <a:ext cx="4189224" cy="314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
        <p:nvSpPr>
          <p:cNvPr id="333" name="Shape 333"/>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334" name="Shape 334"/>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r>
              <a:t/>
            </a:r>
            <a:endParaRPr/>
          </a:p>
        </p:txBody>
      </p:sp>
      <p:sp>
        <p:nvSpPr>
          <p:cNvPr id="335" name="Shape 335"/>
          <p:cNvSpPr txBox="1"/>
          <p:nvPr>
            <p:ph idx="1" type="body"/>
          </p:nvPr>
        </p:nvSpPr>
        <p:spPr>
          <a:xfrm>
            <a:off x="703050" y="611625"/>
            <a:ext cx="7924800" cy="2914800"/>
          </a:xfrm>
          <a:prstGeom prst="rect">
            <a:avLst/>
          </a:prstGeom>
          <a:noFill/>
          <a:ln>
            <a:noFill/>
          </a:ln>
        </p:spPr>
        <p:txBody>
          <a:bodyPr anchorCtr="0" anchor="t" bIns="45700" lIns="91425" rIns="91425" wrap="square" tIns="45700">
            <a:noAutofit/>
          </a:bodyPr>
          <a:lstStyle/>
          <a:p>
            <a:pPr indent="0" lvl="0" marL="457200" rtl="0" algn="ctr">
              <a:lnSpc>
                <a:spcPct val="115000"/>
              </a:lnSpc>
              <a:spcBef>
                <a:spcPts val="0"/>
              </a:spcBef>
              <a:buNone/>
            </a:pPr>
            <a:r>
              <a:rPr b="1" lang="en" sz="3600">
                <a:latin typeface="Times New Roman"/>
                <a:ea typeface="Times New Roman"/>
                <a:cs typeface="Times New Roman"/>
                <a:sym typeface="Times New Roman"/>
              </a:rPr>
              <a:t>Change and branch management</a:t>
            </a:r>
          </a:p>
          <a:p>
            <a:pPr indent="0" lvl="0" marL="457200" rtl="0" algn="ctr">
              <a:lnSpc>
                <a:spcPct val="115000"/>
              </a:lnSpc>
              <a:spcBef>
                <a:spcPts val="0"/>
              </a:spcBef>
              <a:buNone/>
            </a:pPr>
            <a:r>
              <a:t/>
            </a:r>
            <a:endParaRPr b="1" sz="1400">
              <a:latin typeface="Times New Roman"/>
              <a:ea typeface="Times New Roman"/>
              <a:cs typeface="Times New Roman"/>
              <a:sym typeface="Times New Roman"/>
            </a:endParaRPr>
          </a:p>
          <a:p>
            <a:pPr indent="-342900" lvl="0" marL="457200" rtl="0">
              <a:lnSpc>
                <a:spcPct val="115000"/>
              </a:lnSpc>
              <a:spcBef>
                <a:spcPts val="0"/>
              </a:spcBef>
              <a:buSzPct val="100000"/>
              <a:buFont typeface="Times New Roman"/>
            </a:pPr>
            <a:r>
              <a:rPr lang="en" sz="1800">
                <a:latin typeface="Times New Roman"/>
                <a:ea typeface="Times New Roman"/>
                <a:cs typeface="Times New Roman"/>
                <a:sym typeface="Times New Roman"/>
              </a:rPr>
              <a:t>Only configuration leader have the access to main account (Github)</a:t>
            </a:r>
          </a:p>
          <a:p>
            <a:pPr indent="-342900" lvl="0" marL="457200" rtl="0">
              <a:lnSpc>
                <a:spcPct val="115000"/>
              </a:lnSpc>
              <a:spcBef>
                <a:spcPts val="0"/>
              </a:spcBef>
              <a:buSzPct val="100000"/>
              <a:buFont typeface="Times New Roman"/>
            </a:pPr>
            <a:r>
              <a:rPr lang="en" sz="1800">
                <a:latin typeface="Times New Roman"/>
                <a:ea typeface="Times New Roman"/>
                <a:cs typeface="Times New Roman"/>
                <a:sym typeface="Times New Roman"/>
              </a:rPr>
              <a:t>Developers use their own github account to fork the project repository</a:t>
            </a:r>
          </a:p>
          <a:p>
            <a:pPr indent="-342900" lvl="0" marL="457200" rtl="0">
              <a:lnSpc>
                <a:spcPct val="115000"/>
              </a:lnSpc>
              <a:spcBef>
                <a:spcPts val="0"/>
              </a:spcBef>
              <a:buSzPct val="100000"/>
              <a:buFont typeface="Times New Roman"/>
            </a:pPr>
            <a:r>
              <a:rPr lang="en" sz="1800">
                <a:latin typeface="Times New Roman"/>
                <a:ea typeface="Times New Roman"/>
                <a:cs typeface="Times New Roman"/>
                <a:sym typeface="Times New Roman"/>
              </a:rPr>
              <a:t>Developers can create master and child branch on their own github and local machine</a:t>
            </a:r>
          </a:p>
          <a:p>
            <a:pPr indent="-342900" lvl="0" marL="457200" rtl="0">
              <a:lnSpc>
                <a:spcPct val="115000"/>
              </a:lnSpc>
              <a:spcBef>
                <a:spcPts val="0"/>
              </a:spcBef>
              <a:buSzPct val="100000"/>
              <a:buFont typeface="Times New Roman"/>
            </a:pPr>
            <a:r>
              <a:rPr lang="en" sz="1800">
                <a:latin typeface="Times New Roman"/>
                <a:ea typeface="Times New Roman"/>
                <a:cs typeface="Times New Roman"/>
                <a:sym typeface="Times New Roman"/>
              </a:rPr>
              <a:t>Developers can push to their own github account freely </a:t>
            </a:r>
          </a:p>
          <a:p>
            <a:pPr indent="-342900" lvl="0" marL="457200" rtl="0">
              <a:lnSpc>
                <a:spcPct val="115000"/>
              </a:lnSpc>
              <a:spcBef>
                <a:spcPts val="0"/>
              </a:spcBef>
              <a:buSzPct val="100000"/>
              <a:buFont typeface="Times New Roman"/>
            </a:pPr>
            <a:r>
              <a:rPr lang="en" sz="1800">
                <a:latin typeface="Times New Roman"/>
                <a:ea typeface="Times New Roman"/>
                <a:cs typeface="Times New Roman"/>
                <a:sym typeface="Times New Roman"/>
              </a:rPr>
              <a:t>If developers want to push to the main account, he or she has to pull new request on github, then configuration leader will check the code and decide if merge request or not</a:t>
            </a:r>
          </a:p>
          <a:p>
            <a:pPr indent="-342900" lvl="0" marL="457200" rtl="0">
              <a:lnSpc>
                <a:spcPct val="115000"/>
              </a:lnSpc>
              <a:spcBef>
                <a:spcPts val="0"/>
              </a:spcBef>
              <a:buSzPct val="100000"/>
              <a:buFont typeface="Times New Roman"/>
            </a:pPr>
            <a:r>
              <a:rPr lang="en" sz="1800">
                <a:latin typeface="Times New Roman"/>
                <a:ea typeface="Times New Roman"/>
                <a:cs typeface="Times New Roman"/>
                <a:sym typeface="Times New Roman"/>
              </a:rPr>
              <a:t>Since we use git and github, it is easy to rollback to specific version</a:t>
            </a:r>
            <a:br>
              <a:rPr lang="en" sz="1800">
                <a:latin typeface="Times New Roman"/>
                <a:ea typeface="Times New Roman"/>
                <a:cs typeface="Times New Roman"/>
                <a:sym typeface="Times New Roman"/>
              </a:rPr>
            </a:br>
          </a:p>
        </p:txBody>
      </p:sp>
      <p:sp>
        <p:nvSpPr>
          <p:cNvPr id="336" name="Shape 336"/>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
        <p:nvSpPr>
          <p:cNvPr id="154" name="Shape 154"/>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155" name="Shape 155"/>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
        <p:nvSpPr>
          <p:cNvPr id="156" name="Shape 156"/>
          <p:cNvSpPr txBox="1"/>
          <p:nvPr>
            <p:ph type="title"/>
          </p:nvPr>
        </p:nvSpPr>
        <p:spPr>
          <a:xfrm>
            <a:off x="609600" y="571500"/>
            <a:ext cx="7924800" cy="514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n"/>
              <a:t>Overview </a:t>
            </a:r>
          </a:p>
        </p:txBody>
      </p:sp>
      <p:sp>
        <p:nvSpPr>
          <p:cNvPr id="157" name="Shape 157"/>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158" name="Shape 158"/>
          <p:cNvPicPr preferRelativeResize="0"/>
          <p:nvPr/>
        </p:nvPicPr>
        <p:blipFill>
          <a:blip r:embed="rId3">
            <a:alphaModFix/>
          </a:blip>
          <a:stretch>
            <a:fillRect/>
          </a:stretch>
        </p:blipFill>
        <p:spPr>
          <a:xfrm>
            <a:off x="3197700" y="2196200"/>
            <a:ext cx="5823624" cy="2168375"/>
          </a:xfrm>
          <a:prstGeom prst="rect">
            <a:avLst/>
          </a:prstGeom>
          <a:noFill/>
          <a:ln>
            <a:noFill/>
          </a:ln>
        </p:spPr>
      </p:pic>
      <p:sp>
        <p:nvSpPr>
          <p:cNvPr id="159" name="Shape 159"/>
          <p:cNvSpPr txBox="1"/>
          <p:nvPr/>
        </p:nvSpPr>
        <p:spPr>
          <a:xfrm>
            <a:off x="704750" y="1421875"/>
            <a:ext cx="2806800" cy="18300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60" name="Shape 160"/>
          <p:cNvSpPr txBox="1"/>
          <p:nvPr>
            <p:ph idx="1" type="body"/>
          </p:nvPr>
        </p:nvSpPr>
        <p:spPr>
          <a:xfrm>
            <a:off x="609600" y="1371600"/>
            <a:ext cx="3631200" cy="2914800"/>
          </a:xfrm>
          <a:prstGeom prst="rect">
            <a:avLst/>
          </a:prstGeom>
        </p:spPr>
        <p:txBody>
          <a:bodyPr anchorCtr="0" anchor="t" bIns="91425" lIns="91425" rIns="91425" wrap="square" tIns="91425">
            <a:noAutofit/>
          </a:bodyPr>
          <a:lstStyle/>
          <a:p>
            <a:pPr lvl="0" rtl="0">
              <a:lnSpc>
                <a:spcPct val="150000"/>
              </a:lnSpc>
              <a:spcBef>
                <a:spcPts val="0"/>
              </a:spcBef>
              <a:buNone/>
            </a:pPr>
            <a:r>
              <a:rPr lang="en"/>
              <a:t>ProPal</a:t>
            </a:r>
          </a:p>
          <a:p>
            <a:pPr indent="-355600" lvl="0" marL="457200" rtl="0">
              <a:lnSpc>
                <a:spcPct val="150000"/>
              </a:lnSpc>
              <a:spcBef>
                <a:spcPts val="0"/>
              </a:spcBef>
              <a:buSzPct val="100000"/>
            </a:pPr>
            <a:r>
              <a:rPr lang="en" sz="2000"/>
              <a:t>Web Application</a:t>
            </a:r>
          </a:p>
          <a:p>
            <a:pPr indent="-355600" lvl="0" marL="457200" rtl="0">
              <a:lnSpc>
                <a:spcPct val="150000"/>
              </a:lnSpc>
              <a:spcBef>
                <a:spcPts val="0"/>
              </a:spcBef>
              <a:buSzPct val="100000"/>
            </a:pPr>
            <a:r>
              <a:rPr lang="en" sz="2000"/>
              <a:t>Agile Methodology</a:t>
            </a:r>
          </a:p>
          <a:p>
            <a:pPr indent="0" lvl="0" marL="457200" rtl="0">
              <a:lnSpc>
                <a:spcPct val="150000"/>
              </a:lnSpc>
              <a:spcBef>
                <a:spcPts val="0"/>
              </a:spcBef>
              <a:buNone/>
            </a:pPr>
            <a:r>
              <a:t/>
            </a:r>
            <a:endParaRPr sz="2000"/>
          </a:p>
          <a:p>
            <a:pPr indent="0" lvl="0" marL="457200" rtl="0">
              <a:lnSpc>
                <a:spcPct val="150000"/>
              </a:lnSpc>
              <a:spcBef>
                <a:spcPts val="0"/>
              </a:spcBef>
              <a:buNone/>
            </a:pPr>
            <a:r>
              <a:t/>
            </a:r>
            <a:endParaRPr sz="2000"/>
          </a:p>
          <a:p>
            <a:pPr indent="0" lvl="0" marL="0" marR="0" rtl="0" algn="l">
              <a:lnSpc>
                <a:spcPct val="115000"/>
              </a:lnSpc>
              <a:spcBef>
                <a:spcPts val="480"/>
              </a:spcBef>
              <a:spcAft>
                <a:spcPts val="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
        <p:nvSpPr>
          <p:cNvPr id="343" name="Shape 343"/>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344" name="Shape 344"/>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r>
              <a:t/>
            </a:r>
            <a:endParaRPr/>
          </a:p>
        </p:txBody>
      </p:sp>
      <p:sp>
        <p:nvSpPr>
          <p:cNvPr id="345" name="Shape 345"/>
          <p:cNvSpPr txBox="1"/>
          <p:nvPr>
            <p:ph type="title"/>
          </p:nvPr>
        </p:nvSpPr>
        <p:spPr>
          <a:xfrm>
            <a:off x="2046725" y="429538"/>
            <a:ext cx="7924800" cy="514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n"/>
              <a:t>Branch</a:t>
            </a:r>
            <a:r>
              <a:rPr b="1" lang="en"/>
              <a:t> Management </a:t>
            </a:r>
          </a:p>
        </p:txBody>
      </p:sp>
      <p:sp>
        <p:nvSpPr>
          <p:cNvPr id="346" name="Shape 346"/>
          <p:cNvSpPr txBox="1"/>
          <p:nvPr>
            <p:ph idx="1" type="body"/>
          </p:nvPr>
        </p:nvSpPr>
        <p:spPr>
          <a:xfrm>
            <a:off x="609600" y="1475450"/>
            <a:ext cx="7924800" cy="2914800"/>
          </a:xfrm>
          <a:prstGeom prst="rect">
            <a:avLst/>
          </a:prstGeom>
          <a:noFill/>
          <a:ln>
            <a:noFill/>
          </a:ln>
        </p:spPr>
        <p:txBody>
          <a:bodyPr anchorCtr="0" anchor="t" bIns="45700" lIns="91425" rIns="91425" wrap="square" tIns="45700">
            <a:noAutofit/>
          </a:bodyPr>
          <a:lstStyle/>
          <a:p>
            <a:pPr indent="-342900" lvl="0" marL="1371600" rtl="0">
              <a:lnSpc>
                <a:spcPct val="115000"/>
              </a:lnSpc>
              <a:spcBef>
                <a:spcPts val="0"/>
              </a:spcBef>
              <a:buSzPct val="100000"/>
              <a:buFont typeface="Times New Roman"/>
            </a:pPr>
            <a:r>
              <a:rPr b="1" lang="en" sz="1800">
                <a:latin typeface="Times New Roman"/>
                <a:ea typeface="Times New Roman"/>
                <a:cs typeface="Times New Roman"/>
                <a:sym typeface="Times New Roman"/>
              </a:rPr>
              <a:t>Master branch - final and deliverable branch </a:t>
            </a:r>
          </a:p>
          <a:p>
            <a:pPr indent="-342900" lvl="0" marL="1371600" rtl="0">
              <a:lnSpc>
                <a:spcPct val="115000"/>
              </a:lnSpc>
              <a:spcBef>
                <a:spcPts val="0"/>
              </a:spcBef>
              <a:buSzPct val="100000"/>
              <a:buFont typeface="Times New Roman"/>
            </a:pPr>
            <a:r>
              <a:rPr b="1" lang="en" sz="1800">
                <a:latin typeface="Times New Roman"/>
                <a:ea typeface="Times New Roman"/>
                <a:cs typeface="Times New Roman"/>
                <a:sym typeface="Times New Roman"/>
              </a:rPr>
              <a:t>Feature branch - used to test new feature </a:t>
            </a:r>
          </a:p>
          <a:p>
            <a:pPr indent="-342900" lvl="0" marL="1371600" rtl="0">
              <a:lnSpc>
                <a:spcPct val="115000"/>
              </a:lnSpc>
              <a:spcBef>
                <a:spcPts val="0"/>
              </a:spcBef>
              <a:buSzPct val="100000"/>
              <a:buFont typeface="Times New Roman"/>
            </a:pPr>
            <a:r>
              <a:rPr b="1" lang="en" sz="1800">
                <a:latin typeface="Times New Roman"/>
                <a:ea typeface="Times New Roman"/>
                <a:cs typeface="Times New Roman"/>
                <a:sym typeface="Times New Roman"/>
              </a:rPr>
              <a:t>More branches may be needed based on the future requirements</a:t>
            </a:r>
            <a:br>
              <a:rPr b="1" lang="en" sz="1800">
                <a:latin typeface="Times New Roman"/>
                <a:ea typeface="Times New Roman"/>
                <a:cs typeface="Times New Roman"/>
                <a:sym typeface="Times New Roman"/>
              </a:rPr>
            </a:br>
          </a:p>
        </p:txBody>
      </p:sp>
      <p:sp>
        <p:nvSpPr>
          <p:cNvPr id="347" name="Shape 347"/>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GitHub.jpg" id="348" name="Shape 348"/>
          <p:cNvPicPr preferRelativeResize="0"/>
          <p:nvPr/>
        </p:nvPicPr>
        <p:blipFill>
          <a:blip r:embed="rId3">
            <a:alphaModFix/>
          </a:blip>
          <a:stretch>
            <a:fillRect/>
          </a:stretch>
        </p:blipFill>
        <p:spPr>
          <a:xfrm>
            <a:off x="2787350" y="2467525"/>
            <a:ext cx="3626150" cy="21197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
        <p:nvSpPr>
          <p:cNvPr id="355" name="Shape 355"/>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356" name="Shape 356"/>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r>
              <a:t/>
            </a:r>
            <a:endParaRPr/>
          </a:p>
        </p:txBody>
      </p:sp>
      <p:sp>
        <p:nvSpPr>
          <p:cNvPr id="357" name="Shape 357"/>
          <p:cNvSpPr txBox="1"/>
          <p:nvPr>
            <p:ph idx="1" type="body"/>
          </p:nvPr>
        </p:nvSpPr>
        <p:spPr>
          <a:xfrm>
            <a:off x="703050" y="611625"/>
            <a:ext cx="7924800" cy="2914800"/>
          </a:xfrm>
          <a:prstGeom prst="rect">
            <a:avLst/>
          </a:prstGeom>
          <a:noFill/>
          <a:ln>
            <a:noFill/>
          </a:ln>
        </p:spPr>
        <p:txBody>
          <a:bodyPr anchorCtr="0" anchor="t" bIns="45700" lIns="91425" rIns="91425" wrap="square" tIns="45700">
            <a:noAutofit/>
          </a:bodyPr>
          <a:lstStyle/>
          <a:p>
            <a:pPr indent="0" lvl="0" marL="457200" rtl="0" algn="ctr">
              <a:lnSpc>
                <a:spcPct val="115000"/>
              </a:lnSpc>
              <a:spcBef>
                <a:spcPts val="0"/>
              </a:spcBef>
              <a:buNone/>
            </a:pPr>
            <a:r>
              <a:rPr b="1" lang="en" sz="3600">
                <a:latin typeface="Times New Roman"/>
                <a:ea typeface="Times New Roman"/>
                <a:cs typeface="Times New Roman"/>
                <a:sym typeface="Times New Roman"/>
              </a:rPr>
              <a:t>Code commit guidelines</a:t>
            </a:r>
          </a:p>
          <a:p>
            <a:pPr indent="0" lvl="0" marL="457200" rtl="0" algn="ctr">
              <a:lnSpc>
                <a:spcPct val="115000"/>
              </a:lnSpc>
              <a:spcBef>
                <a:spcPts val="0"/>
              </a:spcBef>
              <a:buNone/>
            </a:pPr>
            <a:r>
              <a:t/>
            </a:r>
            <a:endParaRPr b="1" sz="1400">
              <a:latin typeface="Times New Roman"/>
              <a:ea typeface="Times New Roman"/>
              <a:cs typeface="Times New Roman"/>
              <a:sym typeface="Times New Roman"/>
            </a:endParaRPr>
          </a:p>
          <a:p>
            <a:pPr indent="0" lvl="0" marL="0" rtl="0">
              <a:lnSpc>
                <a:spcPct val="115000"/>
              </a:lnSpc>
              <a:spcBef>
                <a:spcPts val="0"/>
              </a:spcBef>
              <a:buNone/>
            </a:pPr>
            <a:r>
              <a:rPr b="1" lang="en" sz="1800">
                <a:latin typeface="Times New Roman"/>
                <a:ea typeface="Times New Roman"/>
                <a:cs typeface="Times New Roman"/>
                <a:sym typeface="Times New Roman"/>
              </a:rPr>
              <a:t>Each time before you change your local code , please following those steps:</a:t>
            </a:r>
          </a:p>
          <a:p>
            <a:pPr indent="0" lvl="0" marL="0" rtl="0">
              <a:lnSpc>
                <a:spcPct val="115000"/>
              </a:lnSpc>
              <a:spcBef>
                <a:spcPts val="0"/>
              </a:spcBef>
              <a:buNone/>
            </a:pPr>
            <a:r>
              <a:t/>
            </a:r>
            <a:endParaRPr b="1" sz="1000">
              <a:latin typeface="Times New Roman"/>
              <a:ea typeface="Times New Roman"/>
              <a:cs typeface="Times New Roman"/>
              <a:sym typeface="Times New Roman"/>
            </a:endParaRP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Git fetch upstream</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Git merge upstream/master</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Git add &lt;file&gt;</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Git commit -m “message”</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Git push </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Go to your own Github to create new pull request </a:t>
            </a:r>
            <a:br>
              <a:rPr lang="en" sz="1800">
                <a:latin typeface="Times New Roman"/>
                <a:ea typeface="Times New Roman"/>
                <a:cs typeface="Times New Roman"/>
                <a:sym typeface="Times New Roman"/>
              </a:rPr>
            </a:br>
            <a:br>
              <a:rPr lang="en" sz="1800">
                <a:latin typeface="Times New Roman"/>
                <a:ea typeface="Times New Roman"/>
                <a:cs typeface="Times New Roman"/>
                <a:sym typeface="Times New Roman"/>
              </a:rPr>
            </a:br>
          </a:p>
        </p:txBody>
      </p:sp>
      <p:sp>
        <p:nvSpPr>
          <p:cNvPr id="358" name="Shape 358"/>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TypicalMerge.png" id="359" name="Shape 359"/>
          <p:cNvPicPr preferRelativeResize="0"/>
          <p:nvPr/>
        </p:nvPicPr>
        <p:blipFill>
          <a:blip r:embed="rId3">
            <a:alphaModFix/>
          </a:blip>
          <a:stretch>
            <a:fillRect/>
          </a:stretch>
        </p:blipFill>
        <p:spPr>
          <a:xfrm>
            <a:off x="6679825" y="2010049"/>
            <a:ext cx="1638950" cy="2324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
        <p:nvSpPr>
          <p:cNvPr id="366" name="Shape 366"/>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367" name="Shape 367"/>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r>
              <a:t/>
            </a:r>
            <a:endParaRPr/>
          </a:p>
        </p:txBody>
      </p:sp>
      <p:sp>
        <p:nvSpPr>
          <p:cNvPr id="368" name="Shape 368"/>
          <p:cNvSpPr txBox="1"/>
          <p:nvPr>
            <p:ph idx="1" type="body"/>
          </p:nvPr>
        </p:nvSpPr>
        <p:spPr>
          <a:xfrm>
            <a:off x="318500" y="592400"/>
            <a:ext cx="7924800" cy="2914800"/>
          </a:xfrm>
          <a:prstGeom prst="rect">
            <a:avLst/>
          </a:prstGeom>
          <a:noFill/>
          <a:ln>
            <a:noFill/>
          </a:ln>
        </p:spPr>
        <p:txBody>
          <a:bodyPr anchorCtr="0" anchor="t" bIns="45700" lIns="91425" rIns="91425" wrap="square" tIns="45700">
            <a:noAutofit/>
          </a:bodyPr>
          <a:lstStyle/>
          <a:p>
            <a:pPr indent="0" lvl="0" marL="457200" rtl="0" algn="ctr">
              <a:lnSpc>
                <a:spcPct val="115000"/>
              </a:lnSpc>
              <a:spcBef>
                <a:spcPts val="0"/>
              </a:spcBef>
              <a:buNone/>
            </a:pPr>
            <a:r>
              <a:rPr b="1" lang="en" sz="3600">
                <a:latin typeface="Times New Roman"/>
                <a:ea typeface="Times New Roman"/>
                <a:cs typeface="Times New Roman"/>
                <a:sym typeface="Times New Roman"/>
              </a:rPr>
              <a:t>Code commit guidelines</a:t>
            </a:r>
          </a:p>
          <a:p>
            <a:pPr indent="0" lvl="0" marL="457200" rtl="0" algn="ctr">
              <a:lnSpc>
                <a:spcPct val="115000"/>
              </a:lnSpc>
              <a:spcBef>
                <a:spcPts val="0"/>
              </a:spcBef>
              <a:buNone/>
            </a:pPr>
            <a:r>
              <a:t/>
            </a:r>
            <a:endParaRPr b="1" sz="1400">
              <a:latin typeface="Times New Roman"/>
              <a:ea typeface="Times New Roman"/>
              <a:cs typeface="Times New Roman"/>
              <a:sym typeface="Times New Roman"/>
            </a:endParaRPr>
          </a:p>
          <a:p>
            <a:pPr indent="0" lvl="0" marL="0" rtl="0">
              <a:lnSpc>
                <a:spcPct val="115000"/>
              </a:lnSpc>
              <a:spcBef>
                <a:spcPts val="0"/>
              </a:spcBef>
              <a:buNone/>
            </a:pPr>
            <a:r>
              <a:rPr b="1" lang="en" sz="1800">
                <a:latin typeface="Times New Roman"/>
                <a:ea typeface="Times New Roman"/>
                <a:cs typeface="Times New Roman"/>
                <a:sym typeface="Times New Roman"/>
              </a:rPr>
              <a:t>What if there is conflicts ? How to solve it ? </a:t>
            </a:r>
          </a:p>
          <a:p>
            <a:pPr indent="0" lvl="0" marL="0" rtl="0">
              <a:lnSpc>
                <a:spcPct val="115000"/>
              </a:lnSpc>
              <a:spcBef>
                <a:spcPts val="0"/>
              </a:spcBef>
              <a:buNone/>
            </a:pPr>
            <a:r>
              <a:t/>
            </a:r>
            <a:endParaRPr b="1" sz="1100">
              <a:latin typeface="Times New Roman"/>
              <a:ea typeface="Times New Roman"/>
              <a:cs typeface="Times New Roman"/>
              <a:sym typeface="Times New Roman"/>
            </a:endParaRP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After fetch and merge, if there is conflicts , please follow those steps</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open &lt;file_where_conflicts_occur&gt;</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Delete  &gt;&gt;&gt;&gt;&gt;&gt;   , ======, &lt;&lt;&lt;&lt;&lt;&lt;&lt;</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Save and quit </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Git add &lt;file&gt;</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Git commit -m “message”</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Git push</a:t>
            </a:r>
          </a:p>
          <a:p>
            <a:pPr indent="-342900" lvl="0" marL="457200" rtl="0">
              <a:lnSpc>
                <a:spcPct val="115000"/>
              </a:lnSpc>
              <a:spcBef>
                <a:spcPts val="0"/>
              </a:spcBef>
              <a:buSzPct val="100000"/>
              <a:buFont typeface="Times New Roman"/>
            </a:pPr>
            <a:r>
              <a:rPr b="1" lang="en" sz="1800">
                <a:latin typeface="Times New Roman"/>
                <a:ea typeface="Times New Roman"/>
                <a:cs typeface="Times New Roman"/>
                <a:sym typeface="Times New Roman"/>
              </a:rPr>
              <a:t>Go to your own Github to create new pull request </a:t>
            </a:r>
            <a:br>
              <a:rPr b="1" lang="en" sz="1800">
                <a:latin typeface="Times New Roman"/>
                <a:ea typeface="Times New Roman"/>
                <a:cs typeface="Times New Roman"/>
                <a:sym typeface="Times New Roman"/>
              </a:rPr>
            </a:br>
            <a:br>
              <a:rPr lang="en" sz="1800">
                <a:latin typeface="Times New Roman"/>
                <a:ea typeface="Times New Roman"/>
                <a:cs typeface="Times New Roman"/>
                <a:sym typeface="Times New Roman"/>
              </a:rPr>
            </a:br>
            <a:br>
              <a:rPr lang="en" sz="1800">
                <a:latin typeface="Times New Roman"/>
                <a:ea typeface="Times New Roman"/>
                <a:cs typeface="Times New Roman"/>
                <a:sym typeface="Times New Roman"/>
              </a:rPr>
            </a:br>
          </a:p>
        </p:txBody>
      </p:sp>
      <p:sp>
        <p:nvSpPr>
          <p:cNvPr id="369" name="Shape 369"/>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merge-conflict.png" id="370" name="Shape 370"/>
          <p:cNvPicPr preferRelativeResize="0"/>
          <p:nvPr/>
        </p:nvPicPr>
        <p:blipFill>
          <a:blip r:embed="rId3">
            <a:alphaModFix/>
          </a:blip>
          <a:stretch>
            <a:fillRect/>
          </a:stretch>
        </p:blipFill>
        <p:spPr>
          <a:xfrm>
            <a:off x="5012175" y="2691925"/>
            <a:ext cx="4004375" cy="1502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
        <p:nvSpPr>
          <p:cNvPr id="377" name="Shape 377"/>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378" name="Shape 378"/>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r>
              <a:t/>
            </a:r>
            <a:endParaRPr/>
          </a:p>
        </p:txBody>
      </p:sp>
      <p:sp>
        <p:nvSpPr>
          <p:cNvPr id="379" name="Shape 379"/>
          <p:cNvSpPr txBox="1"/>
          <p:nvPr>
            <p:ph idx="1" type="body"/>
          </p:nvPr>
        </p:nvSpPr>
        <p:spPr>
          <a:xfrm>
            <a:off x="318500" y="592400"/>
            <a:ext cx="8584800" cy="2914800"/>
          </a:xfrm>
          <a:prstGeom prst="rect">
            <a:avLst/>
          </a:prstGeom>
          <a:noFill/>
          <a:ln>
            <a:noFill/>
          </a:ln>
        </p:spPr>
        <p:txBody>
          <a:bodyPr anchorCtr="0" anchor="t" bIns="45700" lIns="91425" rIns="91425" wrap="square" tIns="45700">
            <a:noAutofit/>
          </a:bodyPr>
          <a:lstStyle/>
          <a:p>
            <a:pPr indent="0" lvl="0" marL="457200" rtl="0" algn="ctr">
              <a:lnSpc>
                <a:spcPct val="115000"/>
              </a:lnSpc>
              <a:spcBef>
                <a:spcPts val="0"/>
              </a:spcBef>
              <a:buNone/>
            </a:pPr>
            <a:r>
              <a:rPr b="1" lang="en" sz="3600">
                <a:latin typeface="Times New Roman"/>
                <a:ea typeface="Times New Roman"/>
                <a:cs typeface="Times New Roman"/>
                <a:sym typeface="Times New Roman"/>
              </a:rPr>
              <a:t>Reference</a:t>
            </a:r>
          </a:p>
          <a:p>
            <a:pPr indent="0" lvl="0" marL="457200" rtl="0" algn="ctr">
              <a:lnSpc>
                <a:spcPct val="115000"/>
              </a:lnSpc>
              <a:spcBef>
                <a:spcPts val="0"/>
              </a:spcBef>
              <a:buNone/>
            </a:pPr>
            <a:r>
              <a:t/>
            </a:r>
            <a:endParaRPr b="1" sz="1400">
              <a:latin typeface="Times New Roman"/>
              <a:ea typeface="Times New Roman"/>
              <a:cs typeface="Times New Roman"/>
              <a:sym typeface="Times New Roman"/>
            </a:endParaRPr>
          </a:p>
          <a:p>
            <a:pPr indent="0" lvl="0" marL="0" rtl="0">
              <a:lnSpc>
                <a:spcPct val="115000"/>
              </a:lnSpc>
              <a:spcBef>
                <a:spcPts val="0"/>
              </a:spcBef>
              <a:buNone/>
            </a:pPr>
            <a:r>
              <a:rPr lang="en" sz="1200">
                <a:latin typeface="Times New Roman"/>
                <a:ea typeface="Times New Roman"/>
                <a:cs typeface="Times New Roman"/>
                <a:sym typeface="Times New Roman"/>
              </a:rPr>
              <a:t>Nelson, Megan. "An Intro to Git and GitHub for Beginners", www.product.hubspot.com/blog/git-and-github-tutorial-for-beginners. Accessed 18 Sep 2017.</a:t>
            </a:r>
          </a:p>
          <a:p>
            <a:pPr indent="0" lvl="0" marL="0" rtl="0">
              <a:lnSpc>
                <a:spcPct val="115000"/>
              </a:lnSpc>
              <a:spcBef>
                <a:spcPts val="0"/>
              </a:spcBef>
              <a:buNone/>
            </a:pPr>
            <a:r>
              <a:rPr lang="en" sz="1200">
                <a:latin typeface="Times New Roman"/>
                <a:ea typeface="Times New Roman"/>
                <a:cs typeface="Times New Roman"/>
                <a:sym typeface="Times New Roman"/>
              </a:rPr>
              <a:t>Usability.gov, user cases. “</a:t>
            </a:r>
            <a:r>
              <a:rPr lang="en" sz="1200" u="sng">
                <a:solidFill>
                  <a:schemeClr val="hlink"/>
                </a:solidFill>
                <a:latin typeface="Times New Roman"/>
                <a:ea typeface="Times New Roman"/>
                <a:cs typeface="Times New Roman"/>
                <a:sym typeface="Times New Roman"/>
                <a:hlinkClick r:id="rId3"/>
              </a:rPr>
              <a:t>https://www.usability.gov/how-to-and-tools/methods/use-cases.html</a:t>
            </a:r>
            <a:r>
              <a:rPr lang="en" sz="1200">
                <a:latin typeface="Times New Roman"/>
                <a:ea typeface="Times New Roman"/>
                <a:cs typeface="Times New Roman"/>
                <a:sym typeface="Times New Roman"/>
              </a:rPr>
              <a:t>”</a:t>
            </a:r>
          </a:p>
          <a:p>
            <a:pPr indent="0" lvl="0" marL="0" rtl="0">
              <a:lnSpc>
                <a:spcPct val="115000"/>
              </a:lnSpc>
              <a:spcBef>
                <a:spcPts val="0"/>
              </a:spcBef>
              <a:buNone/>
            </a:pPr>
            <a:br>
              <a:rPr lang="en" sz="1800">
                <a:latin typeface="Times New Roman"/>
                <a:ea typeface="Times New Roman"/>
                <a:cs typeface="Times New Roman"/>
                <a:sym typeface="Times New Roman"/>
              </a:rPr>
            </a:br>
            <a:br>
              <a:rPr lang="en" sz="1800">
                <a:latin typeface="Times New Roman"/>
                <a:ea typeface="Times New Roman"/>
                <a:cs typeface="Times New Roman"/>
                <a:sym typeface="Times New Roman"/>
              </a:rPr>
            </a:br>
          </a:p>
        </p:txBody>
      </p:sp>
      <p:sp>
        <p:nvSpPr>
          <p:cNvPr id="380" name="Shape 380"/>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
        <p:nvSpPr>
          <p:cNvPr id="167" name="Shape 167"/>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168" name="Shape 168"/>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
        <p:nvSpPr>
          <p:cNvPr id="169" name="Shape 169"/>
          <p:cNvSpPr txBox="1"/>
          <p:nvPr>
            <p:ph type="title"/>
          </p:nvPr>
        </p:nvSpPr>
        <p:spPr>
          <a:xfrm>
            <a:off x="609600" y="571500"/>
            <a:ext cx="7924800" cy="514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n"/>
              <a:t>Overview </a:t>
            </a:r>
          </a:p>
        </p:txBody>
      </p:sp>
      <p:sp>
        <p:nvSpPr>
          <p:cNvPr id="170" name="Shape 170"/>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171" name="Shape 171"/>
          <p:cNvPicPr preferRelativeResize="0"/>
          <p:nvPr/>
        </p:nvPicPr>
        <p:blipFill>
          <a:blip r:embed="rId3">
            <a:alphaModFix/>
          </a:blip>
          <a:stretch>
            <a:fillRect/>
          </a:stretch>
        </p:blipFill>
        <p:spPr>
          <a:xfrm>
            <a:off x="5271175" y="2108750"/>
            <a:ext cx="3668150" cy="2358100"/>
          </a:xfrm>
          <a:prstGeom prst="rect">
            <a:avLst/>
          </a:prstGeom>
          <a:noFill/>
          <a:ln>
            <a:noFill/>
          </a:ln>
        </p:spPr>
      </p:pic>
      <p:sp>
        <p:nvSpPr>
          <p:cNvPr id="172" name="Shape 172"/>
          <p:cNvSpPr txBox="1"/>
          <p:nvPr>
            <p:ph idx="1" type="body"/>
          </p:nvPr>
        </p:nvSpPr>
        <p:spPr>
          <a:xfrm>
            <a:off x="609600" y="1371600"/>
            <a:ext cx="3631200" cy="2914800"/>
          </a:xfrm>
          <a:prstGeom prst="rect">
            <a:avLst/>
          </a:prstGeom>
        </p:spPr>
        <p:txBody>
          <a:bodyPr anchorCtr="0" anchor="t" bIns="91425" lIns="91425" rIns="91425" wrap="square" tIns="91425">
            <a:noAutofit/>
          </a:bodyPr>
          <a:lstStyle/>
          <a:p>
            <a:pPr lvl="0" rtl="0">
              <a:lnSpc>
                <a:spcPct val="150000"/>
              </a:lnSpc>
              <a:spcBef>
                <a:spcPts val="0"/>
              </a:spcBef>
              <a:buNone/>
            </a:pPr>
            <a:r>
              <a:rPr lang="en"/>
              <a:t>Motivation</a:t>
            </a:r>
          </a:p>
          <a:p>
            <a:pPr indent="-355600" lvl="0" marL="457200" rtl="0">
              <a:lnSpc>
                <a:spcPct val="150000"/>
              </a:lnSpc>
              <a:spcBef>
                <a:spcPts val="0"/>
              </a:spcBef>
              <a:buSzPct val="100000"/>
            </a:pPr>
            <a:r>
              <a:rPr lang="en" sz="2000"/>
              <a:t>User Friendly</a:t>
            </a:r>
          </a:p>
          <a:p>
            <a:pPr indent="-355600" lvl="0" marL="457200" rtl="0">
              <a:lnSpc>
                <a:spcPct val="150000"/>
              </a:lnSpc>
              <a:spcBef>
                <a:spcPts val="0"/>
              </a:spcBef>
              <a:buSzPct val="100000"/>
            </a:pPr>
            <a:r>
              <a:rPr lang="en" sz="2000"/>
              <a:t>Multi-User</a:t>
            </a:r>
          </a:p>
          <a:p>
            <a:pPr indent="0" lvl="0" marL="0" rtl="0">
              <a:lnSpc>
                <a:spcPct val="150000"/>
              </a:lnSpc>
              <a:spcBef>
                <a:spcPts val="0"/>
              </a:spcBef>
              <a:buNone/>
            </a:pPr>
            <a:r>
              <a:t/>
            </a:r>
            <a:endParaRPr sz="2000"/>
          </a:p>
          <a:p>
            <a:pPr indent="0" lvl="0" marL="457200" rtl="0">
              <a:lnSpc>
                <a:spcPct val="150000"/>
              </a:lnSpc>
              <a:spcBef>
                <a:spcPts val="0"/>
              </a:spcBef>
              <a:buNone/>
            </a:pPr>
            <a:r>
              <a:t/>
            </a:r>
            <a:endParaRPr sz="2000"/>
          </a:p>
          <a:p>
            <a:pPr indent="0" lvl="0" marL="457200" rtl="0">
              <a:lnSpc>
                <a:spcPct val="150000"/>
              </a:lnSpc>
              <a:spcBef>
                <a:spcPts val="0"/>
              </a:spcBef>
              <a:buNone/>
            </a:pPr>
            <a:r>
              <a:t/>
            </a:r>
            <a:endParaRPr sz="2000"/>
          </a:p>
          <a:p>
            <a:pPr indent="0" lvl="0" marL="0" marR="0" rtl="0" algn="l">
              <a:lnSpc>
                <a:spcPct val="115000"/>
              </a:lnSpc>
              <a:spcBef>
                <a:spcPts val="480"/>
              </a:spcBef>
              <a:spcAft>
                <a:spcPts val="0"/>
              </a:spcAft>
              <a:buNone/>
            </a:pPr>
            <a:r>
              <a:t/>
            </a:r>
            <a:endParaRPr sz="2000"/>
          </a:p>
        </p:txBody>
      </p:sp>
      <p:pic>
        <p:nvPicPr>
          <p:cNvPr id="173" name="Shape 173"/>
          <p:cNvPicPr preferRelativeResize="0"/>
          <p:nvPr/>
        </p:nvPicPr>
        <p:blipFill>
          <a:blip r:embed="rId4">
            <a:alphaModFix/>
          </a:blip>
          <a:stretch>
            <a:fillRect/>
          </a:stretch>
        </p:blipFill>
        <p:spPr>
          <a:xfrm>
            <a:off x="3490724" y="571500"/>
            <a:ext cx="3280725" cy="1874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
        <p:nvSpPr>
          <p:cNvPr id="180" name="Shape 180"/>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181" name="Shape 181"/>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r>
              <a:t/>
            </a:r>
            <a:endParaRPr/>
          </a:p>
        </p:txBody>
      </p:sp>
      <p:sp>
        <p:nvSpPr>
          <p:cNvPr id="182" name="Shape 182"/>
          <p:cNvSpPr txBox="1"/>
          <p:nvPr>
            <p:ph type="title"/>
          </p:nvPr>
        </p:nvSpPr>
        <p:spPr>
          <a:xfrm>
            <a:off x="609600" y="571500"/>
            <a:ext cx="7924800" cy="514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n"/>
              <a:t>Related Work</a:t>
            </a:r>
          </a:p>
        </p:txBody>
      </p:sp>
      <p:sp>
        <p:nvSpPr>
          <p:cNvPr id="183" name="Shape 183"/>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Screen Shot 2017-09-20 at 11.17.30 PM.png" id="184" name="Shape 184"/>
          <p:cNvPicPr preferRelativeResize="0"/>
          <p:nvPr/>
        </p:nvPicPr>
        <p:blipFill>
          <a:blip r:embed="rId3">
            <a:alphaModFix/>
          </a:blip>
          <a:stretch>
            <a:fillRect/>
          </a:stretch>
        </p:blipFill>
        <p:spPr>
          <a:xfrm>
            <a:off x="482150" y="1540525"/>
            <a:ext cx="3670975" cy="2906952"/>
          </a:xfrm>
          <a:prstGeom prst="rect">
            <a:avLst/>
          </a:prstGeom>
          <a:noFill/>
          <a:ln>
            <a:noFill/>
          </a:ln>
        </p:spPr>
      </p:pic>
      <p:sp>
        <p:nvSpPr>
          <p:cNvPr id="185" name="Shape 185"/>
          <p:cNvSpPr txBox="1"/>
          <p:nvPr/>
        </p:nvSpPr>
        <p:spPr>
          <a:xfrm>
            <a:off x="4323350" y="1728100"/>
            <a:ext cx="4999800" cy="22371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b="1" i="1" lang="en" sz="1800" u="sng">
                <a:solidFill>
                  <a:srgbClr val="2B6DAD"/>
                </a:solidFill>
                <a:latin typeface="Times New Roman"/>
                <a:ea typeface="Times New Roman"/>
                <a:cs typeface="Times New Roman"/>
                <a:sym typeface="Times New Roman"/>
                <a:hlinkClick r:id="rId4"/>
              </a:rPr>
              <a:t>Aha!</a:t>
            </a:r>
          </a:p>
          <a:p>
            <a:pPr indent="0" lvl="0" marL="0" rtl="0">
              <a:lnSpc>
                <a:spcPct val="115000"/>
              </a:lnSpc>
              <a:spcBef>
                <a:spcPts val="0"/>
              </a:spcBef>
              <a:buNone/>
            </a:pPr>
            <a:r>
              <a:rPr lang="en" sz="1800">
                <a:solidFill>
                  <a:schemeClr val="dk1"/>
                </a:solidFill>
                <a:latin typeface="Times New Roman"/>
                <a:ea typeface="Times New Roman"/>
                <a:cs typeface="Times New Roman"/>
                <a:sym typeface="Times New Roman"/>
              </a:rPr>
              <a:t>Aha! allows you to manage a sprint like Pivotal.</a:t>
            </a:r>
          </a:p>
          <a:p>
            <a:pPr indent="-69850" lvl="0" marL="0" rtl="0">
              <a:lnSpc>
                <a:spcPct val="115000"/>
              </a:lnSpc>
              <a:spcBef>
                <a:spcPts val="0"/>
              </a:spcBef>
              <a:buClr>
                <a:schemeClr val="dk1"/>
              </a:buClr>
              <a:buSzPct val="61111"/>
              <a:buFont typeface="Arial"/>
              <a:buNone/>
            </a:pPr>
            <a:r>
              <a:rPr lang="en" sz="1800">
                <a:solidFill>
                  <a:schemeClr val="dk1"/>
                </a:solidFill>
                <a:latin typeface="Times New Roman"/>
                <a:ea typeface="Times New Roman"/>
                <a:cs typeface="Times New Roman"/>
                <a:sym typeface="Times New Roman"/>
              </a:rPr>
              <a:t>But it is designed for </a:t>
            </a:r>
            <a:r>
              <a:rPr b="1" lang="en" sz="1800">
                <a:solidFill>
                  <a:schemeClr val="dk1"/>
                </a:solidFill>
                <a:latin typeface="Times New Roman"/>
                <a:ea typeface="Times New Roman"/>
                <a:cs typeface="Times New Roman"/>
                <a:sym typeface="Times New Roman"/>
              </a:rPr>
              <a:t>product teams</a:t>
            </a:r>
            <a:r>
              <a:rPr lang="en" sz="1800">
                <a:solidFill>
                  <a:schemeClr val="dk1"/>
                </a:solidFill>
                <a:latin typeface="Times New Roman"/>
                <a:ea typeface="Times New Roman"/>
                <a:cs typeface="Times New Roman"/>
                <a:sym typeface="Times New Roman"/>
              </a:rPr>
              <a:t> and based around the idea that you need to link your product strategy to your roadmaps to your development work. Otherwise, you can quickly build yourself to nowhere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
        <p:nvSpPr>
          <p:cNvPr id="192" name="Shape 192"/>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193" name="Shape 193"/>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r>
              <a:t/>
            </a:r>
            <a:endParaRPr/>
          </a:p>
        </p:txBody>
      </p:sp>
      <p:sp>
        <p:nvSpPr>
          <p:cNvPr id="194" name="Shape 194"/>
          <p:cNvSpPr txBox="1"/>
          <p:nvPr>
            <p:ph type="title"/>
          </p:nvPr>
        </p:nvSpPr>
        <p:spPr>
          <a:xfrm>
            <a:off x="609600" y="571500"/>
            <a:ext cx="7924800" cy="514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n"/>
              <a:t>Related Work</a:t>
            </a:r>
          </a:p>
        </p:txBody>
      </p:sp>
      <p:sp>
        <p:nvSpPr>
          <p:cNvPr id="195" name="Shape 195"/>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Screen Shot 2017-09-20 at 11.21.45 PM.png" id="196" name="Shape 196"/>
          <p:cNvPicPr preferRelativeResize="0"/>
          <p:nvPr/>
        </p:nvPicPr>
        <p:blipFill>
          <a:blip r:embed="rId3">
            <a:alphaModFix/>
          </a:blip>
          <a:stretch>
            <a:fillRect/>
          </a:stretch>
        </p:blipFill>
        <p:spPr>
          <a:xfrm>
            <a:off x="286100" y="1428600"/>
            <a:ext cx="4324701" cy="2982974"/>
          </a:xfrm>
          <a:prstGeom prst="rect">
            <a:avLst/>
          </a:prstGeom>
          <a:noFill/>
          <a:ln>
            <a:noFill/>
          </a:ln>
        </p:spPr>
      </p:pic>
      <p:sp>
        <p:nvSpPr>
          <p:cNvPr id="197" name="Shape 197"/>
          <p:cNvSpPr txBox="1"/>
          <p:nvPr/>
        </p:nvSpPr>
        <p:spPr>
          <a:xfrm>
            <a:off x="4768075" y="1810538"/>
            <a:ext cx="4224300" cy="22191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b="1" lang="en" sz="1800" u="sng">
                <a:solidFill>
                  <a:srgbClr val="2B6DAD"/>
                </a:solidFill>
                <a:latin typeface="Times New Roman"/>
                <a:ea typeface="Times New Roman"/>
                <a:cs typeface="Times New Roman"/>
                <a:sym typeface="Times New Roman"/>
                <a:hlinkClick r:id="rId4"/>
              </a:rPr>
              <a:t>Fusioo</a:t>
            </a:r>
          </a:p>
          <a:p>
            <a:pPr indent="-69850" lvl="0" marL="0" rtl="0">
              <a:lnSpc>
                <a:spcPct val="115000"/>
              </a:lnSpc>
              <a:spcBef>
                <a:spcPts val="0"/>
              </a:spcBef>
              <a:buClr>
                <a:schemeClr val="dk1"/>
              </a:buClr>
              <a:buSzPct val="61111"/>
              <a:buFont typeface="Arial"/>
              <a:buNone/>
            </a:pPr>
            <a:r>
              <a:rPr lang="en" sz="1800">
                <a:solidFill>
                  <a:schemeClr val="dk1"/>
                </a:solidFill>
                <a:latin typeface="Times New Roman"/>
                <a:ea typeface="Times New Roman"/>
                <a:cs typeface="Times New Roman"/>
                <a:sym typeface="Times New Roman"/>
              </a:rPr>
              <a:t>Fusioo is a customizable </a:t>
            </a:r>
            <a:r>
              <a:rPr b="1" lang="en" sz="1800">
                <a:solidFill>
                  <a:schemeClr val="dk1"/>
                </a:solidFill>
                <a:latin typeface="Times New Roman"/>
                <a:ea typeface="Times New Roman"/>
                <a:cs typeface="Times New Roman"/>
                <a:sym typeface="Times New Roman"/>
              </a:rPr>
              <a:t>CRM</a:t>
            </a:r>
            <a:r>
              <a:rPr lang="en" sz="1800">
                <a:solidFill>
                  <a:schemeClr val="dk1"/>
                </a:solidFill>
                <a:latin typeface="Times New Roman"/>
                <a:ea typeface="Times New Roman"/>
                <a:cs typeface="Times New Roman"/>
                <a:sym typeface="Times New Roman"/>
              </a:rPr>
              <a:t> and project management tool that allows teams to work the way they want to. Unlike other project management tools, with Fusioo you can set up your </a:t>
            </a:r>
            <a:r>
              <a:rPr b="1" lang="en" sz="1800">
                <a:solidFill>
                  <a:schemeClr val="dk1"/>
                </a:solidFill>
                <a:latin typeface="Times New Roman"/>
                <a:ea typeface="Times New Roman"/>
                <a:cs typeface="Times New Roman"/>
                <a:sym typeface="Times New Roman"/>
              </a:rPr>
              <a:t>custom workspace</a:t>
            </a:r>
            <a:r>
              <a:rPr lang="en" sz="1800">
                <a:solidFill>
                  <a:schemeClr val="dk1"/>
                </a:solidFill>
                <a:latin typeface="Times New Roman"/>
                <a:ea typeface="Times New Roman"/>
                <a:cs typeface="Times New Roman"/>
                <a:sym typeface="Times New Roman"/>
              </a:rPr>
              <a:t> to track and manage the information you need.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sz="1200">
                <a:solidFill>
                  <a:schemeClr val="lt1"/>
                </a:solidFill>
              </a:rPr>
              <a:t>Initial Plan</a:t>
            </a:r>
          </a:p>
        </p:txBody>
      </p:sp>
      <p:sp>
        <p:nvSpPr>
          <p:cNvPr id="204" name="Shape 204"/>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205" name="Shape 205"/>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r>
              <a:t/>
            </a:r>
            <a:endParaRPr/>
          </a:p>
        </p:txBody>
      </p:sp>
      <p:sp>
        <p:nvSpPr>
          <p:cNvPr id="206" name="Shape 206"/>
          <p:cNvSpPr txBox="1"/>
          <p:nvPr>
            <p:ph type="title"/>
          </p:nvPr>
        </p:nvSpPr>
        <p:spPr>
          <a:xfrm>
            <a:off x="90450" y="513800"/>
            <a:ext cx="7924800" cy="514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n"/>
              <a:t>Software Architecture</a:t>
            </a:r>
          </a:p>
        </p:txBody>
      </p:sp>
      <p:sp>
        <p:nvSpPr>
          <p:cNvPr id="207" name="Shape 207"/>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LAMP-stack.jpg" id="208" name="Shape 208"/>
          <p:cNvPicPr preferRelativeResize="0"/>
          <p:nvPr/>
        </p:nvPicPr>
        <p:blipFill>
          <a:blip r:embed="rId3">
            <a:alphaModFix/>
          </a:blip>
          <a:stretch>
            <a:fillRect/>
          </a:stretch>
        </p:blipFill>
        <p:spPr>
          <a:xfrm>
            <a:off x="5367825" y="513800"/>
            <a:ext cx="3568226" cy="1529250"/>
          </a:xfrm>
          <a:prstGeom prst="rect">
            <a:avLst/>
          </a:prstGeom>
          <a:noFill/>
          <a:ln>
            <a:noFill/>
          </a:ln>
        </p:spPr>
      </p:pic>
      <p:pic>
        <p:nvPicPr>
          <p:cNvPr descr="lamp-training-course.png" id="209" name="Shape 209"/>
          <p:cNvPicPr preferRelativeResize="0"/>
          <p:nvPr/>
        </p:nvPicPr>
        <p:blipFill>
          <a:blip r:embed="rId4">
            <a:alphaModFix/>
          </a:blip>
          <a:stretch>
            <a:fillRect/>
          </a:stretch>
        </p:blipFill>
        <p:spPr>
          <a:xfrm>
            <a:off x="690800" y="1844475"/>
            <a:ext cx="3810000" cy="2571750"/>
          </a:xfrm>
          <a:prstGeom prst="rect">
            <a:avLst/>
          </a:prstGeom>
          <a:noFill/>
          <a:ln>
            <a:noFill/>
          </a:ln>
        </p:spPr>
      </p:pic>
      <p:pic>
        <p:nvPicPr>
          <p:cNvPr descr="Open-Source-Why.png" id="210" name="Shape 210"/>
          <p:cNvPicPr preferRelativeResize="0"/>
          <p:nvPr/>
        </p:nvPicPr>
        <p:blipFill>
          <a:blip r:embed="rId5">
            <a:alphaModFix/>
          </a:blip>
          <a:stretch>
            <a:fillRect/>
          </a:stretch>
        </p:blipFill>
        <p:spPr>
          <a:xfrm>
            <a:off x="5673200" y="2427325"/>
            <a:ext cx="2105475" cy="157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a:spcBef>
                <a:spcPts val="0"/>
              </a:spcBef>
              <a:buNone/>
            </a:pPr>
            <a:r>
              <a:rPr lang="en"/>
              <a:t>User cases</a:t>
            </a:r>
          </a:p>
        </p:txBody>
      </p:sp>
      <p:sp>
        <p:nvSpPr>
          <p:cNvPr id="216" name="Shape 216"/>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lvl="0">
              <a:spcBef>
                <a:spcPts val="0"/>
              </a:spcBef>
              <a:buNone/>
            </a:pPr>
            <a:r>
              <a:rPr lang="en" sz="1800"/>
              <a:t>Registered users - developer(invited)</a:t>
            </a:r>
          </a:p>
          <a:p>
            <a:pPr lvl="0">
              <a:spcBef>
                <a:spcPts val="0"/>
              </a:spcBef>
              <a:buNone/>
            </a:pPr>
            <a:r>
              <a:t/>
            </a:r>
            <a:endParaRPr sz="1800"/>
          </a:p>
          <a:p>
            <a:pPr lvl="0">
              <a:spcBef>
                <a:spcPts val="0"/>
              </a:spcBef>
              <a:buNone/>
            </a:pPr>
            <a:r>
              <a:t/>
            </a:r>
            <a:endParaRPr sz="1800"/>
          </a:p>
          <a:p>
            <a:pPr lvl="0" rtl="0">
              <a:spcBef>
                <a:spcPts val="0"/>
              </a:spcBef>
              <a:buNone/>
            </a:pPr>
            <a:r>
              <a:rPr lang="en" sz="1800"/>
              <a:t>Product												Developer</a:t>
            </a:r>
          </a:p>
          <a:p>
            <a:pPr lvl="0" rtl="0">
              <a:spcBef>
                <a:spcPts val="0"/>
              </a:spcBef>
              <a:buNone/>
            </a:pPr>
            <a:r>
              <a:rPr lang="en" sz="1800"/>
              <a:t>Owner										</a:t>
            </a:r>
          </a:p>
          <a:p>
            <a:pPr lvl="0">
              <a:spcBef>
                <a:spcPts val="0"/>
              </a:spcBef>
              <a:buNone/>
            </a:pPr>
            <a:r>
              <a:t/>
            </a:r>
            <a:endParaRPr sz="1800"/>
          </a:p>
          <a:p>
            <a:pPr lvl="0">
              <a:spcBef>
                <a:spcPts val="0"/>
              </a:spcBef>
              <a:buNone/>
            </a:pPr>
            <a:r>
              <a:t/>
            </a:r>
            <a:endParaRPr sz="1800"/>
          </a:p>
        </p:txBody>
      </p:sp>
      <p:sp>
        <p:nvSpPr>
          <p:cNvPr id="217" name="Shape 217"/>
          <p:cNvSpPr/>
          <p:nvPr/>
        </p:nvSpPr>
        <p:spPr>
          <a:xfrm>
            <a:off x="3452350" y="1784500"/>
            <a:ext cx="1988700" cy="3090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Invite users</a:t>
            </a:r>
          </a:p>
          <a:p>
            <a:pPr lvl="0" rtl="0">
              <a:spcBef>
                <a:spcPts val="0"/>
              </a:spcBef>
              <a:buNone/>
            </a:pPr>
            <a:r>
              <a:t/>
            </a:r>
            <a:endParaRPr/>
          </a:p>
          <a:p>
            <a:pPr lvl="0" rtl="0">
              <a:spcBef>
                <a:spcPts val="0"/>
              </a:spcBef>
              <a:buNone/>
            </a:pPr>
            <a:r>
              <a:rPr lang="en"/>
              <a:t>Create requirements</a:t>
            </a:r>
          </a:p>
          <a:p>
            <a:pPr lvl="0" rtl="0">
              <a:spcBef>
                <a:spcPts val="0"/>
              </a:spcBef>
              <a:buNone/>
            </a:pPr>
            <a:r>
              <a:t/>
            </a:r>
            <a:endParaRPr/>
          </a:p>
          <a:p>
            <a:pPr lvl="0" rtl="0">
              <a:spcBef>
                <a:spcPts val="0"/>
              </a:spcBef>
              <a:buNone/>
            </a:pPr>
            <a:r>
              <a:rPr lang="en"/>
              <a:t>Assign requirements</a:t>
            </a:r>
          </a:p>
          <a:p>
            <a:pPr lvl="0" rtl="0">
              <a:spcBef>
                <a:spcPts val="0"/>
              </a:spcBef>
              <a:buNone/>
            </a:pPr>
            <a:r>
              <a:t/>
            </a:r>
            <a:endParaRPr/>
          </a:p>
          <a:p>
            <a:pPr lvl="0">
              <a:spcBef>
                <a:spcPts val="0"/>
              </a:spcBef>
              <a:buNone/>
            </a:pPr>
            <a:r>
              <a:rPr lang="en"/>
              <a:t>Finish requirements</a:t>
            </a:r>
          </a:p>
          <a:p>
            <a:pPr lvl="0">
              <a:spcBef>
                <a:spcPts val="0"/>
              </a:spcBef>
              <a:buNone/>
            </a:pPr>
            <a:r>
              <a:t/>
            </a:r>
            <a:endParaRPr/>
          </a:p>
          <a:p>
            <a:pPr lvl="0" rtl="0">
              <a:spcBef>
                <a:spcPts val="0"/>
              </a:spcBef>
              <a:buNone/>
            </a:pPr>
            <a:r>
              <a:rPr lang="en"/>
              <a:t>Finish projects</a:t>
            </a:r>
          </a:p>
        </p:txBody>
      </p:sp>
      <p:sp>
        <p:nvSpPr>
          <p:cNvPr id="218" name="Shape 218"/>
          <p:cNvSpPr/>
          <p:nvPr/>
        </p:nvSpPr>
        <p:spPr>
          <a:xfrm>
            <a:off x="4251350" y="2287323"/>
            <a:ext cx="361500" cy="2448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9" name="Shape 219"/>
          <p:cNvSpPr/>
          <p:nvPr/>
        </p:nvSpPr>
        <p:spPr>
          <a:xfrm>
            <a:off x="4251350" y="2904100"/>
            <a:ext cx="361500" cy="2448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0" name="Shape 220"/>
          <p:cNvSpPr/>
          <p:nvPr/>
        </p:nvSpPr>
        <p:spPr>
          <a:xfrm>
            <a:off x="4251350" y="3520875"/>
            <a:ext cx="361500" cy="2448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21" name="Shape 221"/>
          <p:cNvCxnSpPr>
            <a:endCxn id="217" idx="1"/>
          </p:cNvCxnSpPr>
          <p:nvPr/>
        </p:nvCxnSpPr>
        <p:spPr>
          <a:xfrm flipH="1" rot="10800000">
            <a:off x="1982888" y="2237152"/>
            <a:ext cx="1760700" cy="573600"/>
          </a:xfrm>
          <a:prstGeom prst="straightConnector1">
            <a:avLst/>
          </a:prstGeom>
          <a:noFill/>
          <a:ln cap="flat" cmpd="sng" w="9525">
            <a:solidFill>
              <a:schemeClr val="dk2"/>
            </a:solidFill>
            <a:prstDash val="solid"/>
            <a:round/>
            <a:headEnd len="lg" w="lg" type="none"/>
            <a:tailEnd len="lg" w="lg" type="none"/>
          </a:ln>
        </p:spPr>
      </p:cxnSp>
      <p:cxnSp>
        <p:nvCxnSpPr>
          <p:cNvPr id="222" name="Shape 222"/>
          <p:cNvCxnSpPr/>
          <p:nvPr/>
        </p:nvCxnSpPr>
        <p:spPr>
          <a:xfrm>
            <a:off x="1994425" y="2822500"/>
            <a:ext cx="1516200" cy="81600"/>
          </a:xfrm>
          <a:prstGeom prst="straightConnector1">
            <a:avLst/>
          </a:prstGeom>
          <a:noFill/>
          <a:ln cap="flat" cmpd="sng" w="9525">
            <a:solidFill>
              <a:schemeClr val="dk2"/>
            </a:solidFill>
            <a:prstDash val="solid"/>
            <a:round/>
            <a:headEnd len="lg" w="lg" type="none"/>
            <a:tailEnd len="lg" w="lg" type="none"/>
          </a:ln>
        </p:spPr>
      </p:cxnSp>
      <p:cxnSp>
        <p:nvCxnSpPr>
          <p:cNvPr id="223" name="Shape 223"/>
          <p:cNvCxnSpPr>
            <a:endCxn id="217" idx="2"/>
          </p:cNvCxnSpPr>
          <p:nvPr/>
        </p:nvCxnSpPr>
        <p:spPr>
          <a:xfrm>
            <a:off x="1994350" y="2834050"/>
            <a:ext cx="1458000" cy="495900"/>
          </a:xfrm>
          <a:prstGeom prst="straightConnector1">
            <a:avLst/>
          </a:prstGeom>
          <a:noFill/>
          <a:ln cap="flat" cmpd="sng" w="9525">
            <a:solidFill>
              <a:schemeClr val="dk2"/>
            </a:solidFill>
            <a:prstDash val="solid"/>
            <a:round/>
            <a:headEnd len="lg" w="lg" type="none"/>
            <a:tailEnd len="lg" w="lg" type="none"/>
          </a:ln>
        </p:spPr>
      </p:cxnSp>
      <p:cxnSp>
        <p:nvCxnSpPr>
          <p:cNvPr id="224" name="Shape 224"/>
          <p:cNvCxnSpPr/>
          <p:nvPr/>
        </p:nvCxnSpPr>
        <p:spPr>
          <a:xfrm>
            <a:off x="1982888" y="2822548"/>
            <a:ext cx="1586100" cy="1236300"/>
          </a:xfrm>
          <a:prstGeom prst="straightConnector1">
            <a:avLst/>
          </a:prstGeom>
          <a:noFill/>
          <a:ln cap="flat" cmpd="sng" w="9525">
            <a:solidFill>
              <a:schemeClr val="dk2"/>
            </a:solidFill>
            <a:prstDash val="solid"/>
            <a:round/>
            <a:headEnd len="lg" w="lg" type="none"/>
            <a:tailEnd len="lg" w="lg" type="none"/>
          </a:ln>
        </p:spPr>
      </p:cxnSp>
      <p:cxnSp>
        <p:nvCxnSpPr>
          <p:cNvPr id="225" name="Shape 225"/>
          <p:cNvCxnSpPr>
            <a:endCxn id="217" idx="7"/>
          </p:cNvCxnSpPr>
          <p:nvPr/>
        </p:nvCxnSpPr>
        <p:spPr>
          <a:xfrm rot="10800000">
            <a:off x="5149812" y="2237152"/>
            <a:ext cx="1370100" cy="608700"/>
          </a:xfrm>
          <a:prstGeom prst="straightConnector1">
            <a:avLst/>
          </a:prstGeom>
          <a:noFill/>
          <a:ln cap="flat" cmpd="sng" w="9525">
            <a:solidFill>
              <a:schemeClr val="dk2"/>
            </a:solidFill>
            <a:prstDash val="solid"/>
            <a:round/>
            <a:headEnd len="lg" w="lg" type="none"/>
            <a:tailEnd len="lg" w="lg" type="none"/>
          </a:ln>
        </p:spPr>
      </p:cxnSp>
      <p:cxnSp>
        <p:nvCxnSpPr>
          <p:cNvPr id="226" name="Shape 226"/>
          <p:cNvCxnSpPr/>
          <p:nvPr/>
        </p:nvCxnSpPr>
        <p:spPr>
          <a:xfrm flipH="1">
            <a:off x="5295200" y="2845825"/>
            <a:ext cx="1212900" cy="1212900"/>
          </a:xfrm>
          <a:prstGeom prst="straightConnector1">
            <a:avLst/>
          </a:prstGeom>
          <a:noFill/>
          <a:ln cap="flat" cmpd="sng" w="9525">
            <a:solidFill>
              <a:schemeClr val="dk2"/>
            </a:solidFill>
            <a:prstDash val="solid"/>
            <a:round/>
            <a:headEnd len="lg" w="lg" type="none"/>
            <a:tailEnd len="lg" w="lg" type="none"/>
          </a:ln>
        </p:spPr>
      </p:cxnSp>
      <p:sp>
        <p:nvSpPr>
          <p:cNvPr id="227" name="Shape 227"/>
          <p:cNvSpPr/>
          <p:nvPr/>
        </p:nvSpPr>
        <p:spPr>
          <a:xfrm>
            <a:off x="4251350" y="4137650"/>
            <a:ext cx="361500" cy="2448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28" name="Shape 228"/>
          <p:cNvCxnSpPr>
            <a:endCxn id="217" idx="3"/>
          </p:cNvCxnSpPr>
          <p:nvPr/>
        </p:nvCxnSpPr>
        <p:spPr>
          <a:xfrm>
            <a:off x="1994288" y="2822548"/>
            <a:ext cx="1749300" cy="16002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a:spcBef>
                <a:spcPts val="0"/>
              </a:spcBef>
              <a:buNone/>
            </a:pPr>
            <a:r>
              <a:rPr lang="en"/>
              <a:t>User cases</a:t>
            </a:r>
          </a:p>
        </p:txBody>
      </p:sp>
      <p:sp>
        <p:nvSpPr>
          <p:cNvPr id="234" name="Shape 234"/>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lvl="0">
              <a:spcBef>
                <a:spcPts val="0"/>
              </a:spcBef>
              <a:buNone/>
            </a:pPr>
            <a:r>
              <a:rPr lang="en" sz="1800"/>
              <a:t>Registered users - product owner</a:t>
            </a:r>
          </a:p>
          <a:p>
            <a:pPr lvl="0">
              <a:spcBef>
                <a:spcPts val="0"/>
              </a:spcBef>
              <a:buNone/>
            </a:pPr>
            <a:r>
              <a:t/>
            </a:r>
            <a:endParaRPr sz="1800"/>
          </a:p>
          <a:p>
            <a:pPr lvl="0">
              <a:spcBef>
                <a:spcPts val="0"/>
              </a:spcBef>
              <a:buNone/>
            </a:pPr>
            <a:r>
              <a:t/>
            </a:r>
            <a:endParaRPr sz="1800"/>
          </a:p>
          <a:p>
            <a:pPr lvl="0">
              <a:spcBef>
                <a:spcPts val="0"/>
              </a:spcBef>
              <a:buNone/>
            </a:pPr>
            <a:r>
              <a:rPr lang="en" sz="1800"/>
              <a:t>Product</a:t>
            </a:r>
          </a:p>
          <a:p>
            <a:pPr lvl="0">
              <a:spcBef>
                <a:spcPts val="0"/>
              </a:spcBef>
              <a:buNone/>
            </a:pPr>
            <a:r>
              <a:rPr lang="en" sz="1800"/>
              <a:t>Owner</a:t>
            </a:r>
          </a:p>
        </p:txBody>
      </p:sp>
      <p:sp>
        <p:nvSpPr>
          <p:cNvPr id="235" name="Shape 235"/>
          <p:cNvSpPr/>
          <p:nvPr/>
        </p:nvSpPr>
        <p:spPr>
          <a:xfrm>
            <a:off x="3405675" y="1772825"/>
            <a:ext cx="1988700" cy="3090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Create projects</a:t>
            </a:r>
          </a:p>
          <a:p>
            <a:pPr lvl="0">
              <a:spcBef>
                <a:spcPts val="0"/>
              </a:spcBef>
              <a:buNone/>
            </a:pPr>
            <a:r>
              <a:t/>
            </a:r>
            <a:endParaRPr/>
          </a:p>
          <a:p>
            <a:pPr lvl="0">
              <a:spcBef>
                <a:spcPts val="0"/>
              </a:spcBef>
              <a:buNone/>
            </a:pPr>
            <a:r>
              <a:rPr lang="en"/>
              <a:t>Create requirements</a:t>
            </a:r>
          </a:p>
          <a:p>
            <a:pPr lvl="0">
              <a:spcBef>
                <a:spcPts val="0"/>
              </a:spcBef>
              <a:buNone/>
            </a:pPr>
            <a:r>
              <a:t/>
            </a:r>
            <a:endParaRPr/>
          </a:p>
          <a:p>
            <a:pPr lvl="0">
              <a:spcBef>
                <a:spcPts val="0"/>
              </a:spcBef>
              <a:buNone/>
            </a:pPr>
            <a:r>
              <a:rPr lang="en"/>
              <a:t>Finish requirements</a:t>
            </a:r>
          </a:p>
          <a:p>
            <a:pPr lvl="0">
              <a:spcBef>
                <a:spcPts val="0"/>
              </a:spcBef>
              <a:buNone/>
            </a:pPr>
            <a:r>
              <a:t/>
            </a:r>
            <a:endParaRPr/>
          </a:p>
          <a:p>
            <a:pPr lvl="0">
              <a:spcBef>
                <a:spcPts val="0"/>
              </a:spcBef>
              <a:buNone/>
            </a:pPr>
            <a:r>
              <a:rPr lang="en"/>
              <a:t>Finish projects</a:t>
            </a:r>
          </a:p>
        </p:txBody>
      </p:sp>
      <p:cxnSp>
        <p:nvCxnSpPr>
          <p:cNvPr id="236" name="Shape 236"/>
          <p:cNvCxnSpPr/>
          <p:nvPr/>
        </p:nvCxnSpPr>
        <p:spPr>
          <a:xfrm flipH="1" rot="10800000">
            <a:off x="1924513" y="2496077"/>
            <a:ext cx="1644300" cy="216000"/>
          </a:xfrm>
          <a:prstGeom prst="straightConnector1">
            <a:avLst/>
          </a:prstGeom>
          <a:noFill/>
          <a:ln cap="flat" cmpd="sng" w="9525">
            <a:solidFill>
              <a:schemeClr val="dk2"/>
            </a:solidFill>
            <a:prstDash val="solid"/>
            <a:round/>
            <a:headEnd len="lg" w="lg" type="none"/>
            <a:tailEnd len="lg" w="lg" type="none"/>
          </a:ln>
        </p:spPr>
      </p:cxnSp>
      <p:cxnSp>
        <p:nvCxnSpPr>
          <p:cNvPr id="237" name="Shape 237"/>
          <p:cNvCxnSpPr/>
          <p:nvPr/>
        </p:nvCxnSpPr>
        <p:spPr>
          <a:xfrm>
            <a:off x="1906975" y="2694200"/>
            <a:ext cx="1498800" cy="245100"/>
          </a:xfrm>
          <a:prstGeom prst="straightConnector1">
            <a:avLst/>
          </a:prstGeom>
          <a:noFill/>
          <a:ln cap="flat" cmpd="sng" w="9525">
            <a:solidFill>
              <a:schemeClr val="dk2"/>
            </a:solidFill>
            <a:prstDash val="solid"/>
            <a:round/>
            <a:headEnd len="lg" w="lg" type="none"/>
            <a:tailEnd len="lg" w="lg" type="none"/>
          </a:ln>
        </p:spPr>
      </p:cxnSp>
      <p:cxnSp>
        <p:nvCxnSpPr>
          <p:cNvPr id="238" name="Shape 238"/>
          <p:cNvCxnSpPr/>
          <p:nvPr/>
        </p:nvCxnSpPr>
        <p:spPr>
          <a:xfrm>
            <a:off x="1924525" y="2712075"/>
            <a:ext cx="1527900" cy="938400"/>
          </a:xfrm>
          <a:prstGeom prst="straightConnector1">
            <a:avLst/>
          </a:prstGeom>
          <a:noFill/>
          <a:ln cap="flat" cmpd="sng" w="9525">
            <a:solidFill>
              <a:schemeClr val="dk2"/>
            </a:solidFill>
            <a:prstDash val="solid"/>
            <a:round/>
            <a:headEnd len="lg" w="lg" type="none"/>
            <a:tailEnd len="lg" w="lg" type="none"/>
          </a:ln>
        </p:spPr>
      </p:cxnSp>
      <p:cxnSp>
        <p:nvCxnSpPr>
          <p:cNvPr id="239" name="Shape 239"/>
          <p:cNvCxnSpPr>
            <a:endCxn id="235" idx="3"/>
          </p:cNvCxnSpPr>
          <p:nvPr/>
        </p:nvCxnSpPr>
        <p:spPr>
          <a:xfrm>
            <a:off x="1947913" y="2694173"/>
            <a:ext cx="1749000" cy="1716900"/>
          </a:xfrm>
          <a:prstGeom prst="straightConnector1">
            <a:avLst/>
          </a:prstGeom>
          <a:noFill/>
          <a:ln cap="flat" cmpd="sng" w="9525">
            <a:solidFill>
              <a:schemeClr val="dk2"/>
            </a:solidFill>
            <a:prstDash val="solid"/>
            <a:round/>
            <a:headEnd len="lg" w="lg" type="none"/>
            <a:tailEnd len="lg" w="lg" type="none"/>
          </a:ln>
        </p:spPr>
      </p:cxnSp>
      <p:sp>
        <p:nvSpPr>
          <p:cNvPr id="240" name="Shape 240"/>
          <p:cNvSpPr/>
          <p:nvPr/>
        </p:nvSpPr>
        <p:spPr>
          <a:xfrm>
            <a:off x="4187100" y="2600900"/>
            <a:ext cx="361500" cy="2448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a:off x="4187100" y="3195875"/>
            <a:ext cx="361500" cy="2448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a:off x="4187100" y="3837200"/>
            <a:ext cx="361500" cy="2448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a:spcBef>
                <a:spcPts val="0"/>
              </a:spcBef>
              <a:buNone/>
            </a:pPr>
            <a:r>
              <a:rPr lang="en"/>
              <a:t>Functional requirement</a:t>
            </a:r>
          </a:p>
        </p:txBody>
      </p:sp>
      <p:sp>
        <p:nvSpPr>
          <p:cNvPr id="248" name="Shape 248"/>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lvl="0" rtl="0">
              <a:spcBef>
                <a:spcPts val="0"/>
              </a:spcBef>
              <a:buNone/>
            </a:pPr>
            <a:r>
              <a:rPr b="1" lang="en" sz="1800"/>
              <a:t>All users:</a:t>
            </a:r>
            <a:r>
              <a:rPr lang="en" sz="1800"/>
              <a:t> Create account, Privacy Policy</a:t>
            </a:r>
          </a:p>
          <a:p>
            <a:pPr lvl="0">
              <a:spcBef>
                <a:spcPts val="0"/>
              </a:spcBef>
              <a:buNone/>
            </a:pPr>
            <a:r>
              <a:rPr b="1" lang="en" sz="1800"/>
              <a:t>Registered users: </a:t>
            </a:r>
          </a:p>
          <a:p>
            <a:pPr lvl="0">
              <a:spcBef>
                <a:spcPts val="0"/>
              </a:spcBef>
              <a:buNone/>
            </a:pPr>
            <a:r>
              <a:rPr b="1" lang="en" sz="1800"/>
              <a:t>	Product owner:</a:t>
            </a:r>
          </a:p>
          <a:p>
            <a:pPr indent="-190500" lvl="0" marL="1257300" rtl="0">
              <a:spcBef>
                <a:spcPts val="0"/>
              </a:spcBef>
              <a:buNone/>
            </a:pPr>
            <a:r>
              <a:rPr lang="en" sz="1800"/>
              <a:t>Login, project and requirement (create, delete or finish)</a:t>
            </a:r>
          </a:p>
          <a:p>
            <a:pPr indent="-260350" lvl="0" marL="1257300" rtl="0">
              <a:spcBef>
                <a:spcPts val="0"/>
              </a:spcBef>
              <a:buClr>
                <a:schemeClr val="dk1"/>
              </a:buClr>
              <a:buSzPct val="61111"/>
              <a:buFont typeface="Arial"/>
              <a:buNone/>
            </a:pPr>
            <a:r>
              <a:rPr lang="en" sz="1800"/>
              <a:t>View finished and deteled history(desirable feature)</a:t>
            </a:r>
          </a:p>
          <a:p>
            <a:pPr indent="-260350" lvl="0" marL="1257300" rtl="0">
              <a:spcBef>
                <a:spcPts val="0"/>
              </a:spcBef>
              <a:buClr>
                <a:schemeClr val="dk1"/>
              </a:buClr>
              <a:buSzPct val="61111"/>
              <a:buFont typeface="Arial"/>
              <a:buNone/>
            </a:pPr>
            <a:r>
              <a:rPr lang="en" sz="1800"/>
              <a:t>Security questions, personal biography(optional)</a:t>
            </a:r>
          </a:p>
          <a:p>
            <a:pPr lvl="0" rtl="0">
              <a:spcBef>
                <a:spcPts val="0"/>
              </a:spcBef>
              <a:buNone/>
            </a:pPr>
            <a:r>
              <a:rPr b="1" lang="en" sz="1800"/>
              <a:t>	Developer: </a:t>
            </a:r>
            <a:r>
              <a:rPr lang="en" sz="1800"/>
              <a:t>View and finish assigned requirements.</a:t>
            </a:r>
          </a:p>
          <a:p>
            <a:pPr lvl="0" rtl="0">
              <a:spcBef>
                <a:spcPts val="0"/>
              </a:spcBef>
              <a:buNone/>
            </a:pPr>
            <a:r>
              <a:rPr b="1" lang="en" sz="1800"/>
              <a:t>	Scrum master: </a:t>
            </a:r>
            <a:r>
              <a:rPr lang="en" sz="1800"/>
              <a:t>View all requirements.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