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71" r:id="rId3"/>
    <p:sldId id="272" r:id="rId4"/>
    <p:sldId id="27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5" r:id="rId18"/>
    <p:sldId id="269" r:id="rId19"/>
    <p:sldId id="270" r:id="rId20"/>
    <p:sldId id="274" r:id="rId21"/>
    <p:sldId id="276" r:id="rId22"/>
    <p:sldId id="277" r:id="rId23"/>
    <p:sldId id="278"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6" d="100"/>
          <a:sy n="86" d="100"/>
        </p:scale>
        <p:origin x="-30" y="4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9E86B5-A824-4AB6-95FC-ABABCEDF1BB7}" type="datetimeFigureOut">
              <a:rPr lang="tr-TR" smtClean="0"/>
              <a:pPr/>
              <a:t>28.10.2008</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B4FAC-A04D-4694-941E-8F3582A1F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BE1B4FAC-A04D-4694-941E-8F3582A1FAA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3AA10-DFA1-42D0-8611-21B6D143706A}" type="slidenum">
              <a:rPr lang="en-US"/>
              <a:pPr/>
              <a:t>2</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967DA2F1-8782-4249-8902-A1E5F6783E8F}" type="datetime1">
              <a:rPr lang="tr-TR" smtClean="0"/>
              <a:pPr/>
              <a:t>28.10.2008</a:t>
            </a:fld>
            <a:endParaRPr lang="en-US"/>
          </a:p>
        </p:txBody>
      </p:sp>
      <p:sp>
        <p:nvSpPr>
          <p:cNvPr id="19" name="18 Altbilgi Yer Tutucusu"/>
          <p:cNvSpPr>
            <a:spLocks noGrp="1"/>
          </p:cNvSpPr>
          <p:nvPr>
            <p:ph type="ftr" sz="quarter" idx="11"/>
          </p:nvPr>
        </p:nvSpPr>
        <p:spPr/>
        <p:txBody>
          <a:bodyPr/>
          <a:lstStyle/>
          <a:p>
            <a:r>
              <a:rPr lang="en-US" smtClean="0"/>
              <a:t>SAÜ Bilgisayar Mühendisliği Dr. Cemil Öz </a:t>
            </a:r>
            <a:endParaRPr lang="en-US"/>
          </a:p>
        </p:txBody>
      </p:sp>
      <p:sp>
        <p:nvSpPr>
          <p:cNvPr id="27" name="26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E9300F07-D8DB-4156-B6FE-8B5F30512605}" type="datetime1">
              <a:rPr lang="tr-TR" smtClean="0"/>
              <a:pPr/>
              <a:t>28.10.2008</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17796BB-5A16-43DF-9C44-3C83D67A6917}" type="datetime1">
              <a:rPr lang="tr-TR" smtClean="0"/>
              <a:pPr/>
              <a:t>28.10.2008</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41B91D2-DDC3-44DD-904A-EF6CFE0AB656}" type="datetime1">
              <a:rPr lang="tr-TR" smtClean="0"/>
              <a:pPr/>
              <a:t>28.10.2008</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2BF82ED9-A0D1-4F4F-AAF5-ED304EC96D0D}" type="datetime1">
              <a:rPr lang="tr-TR" smtClean="0"/>
              <a:pPr/>
              <a:t>28.10.2008</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13FCB99-5DD7-4A76-8CF3-6F5AECFB65A1}" type="datetime1">
              <a:rPr lang="tr-TR" smtClean="0"/>
              <a:pPr/>
              <a:t>28.10.2008</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9E9B756D-CB28-4753-A97F-C03D2716348A}" type="datetime1">
              <a:rPr lang="tr-TR" smtClean="0"/>
              <a:pPr/>
              <a:t>28.10.2008</a:t>
            </a:fld>
            <a:endParaRPr lang="en-US"/>
          </a:p>
        </p:txBody>
      </p:sp>
      <p:sp>
        <p:nvSpPr>
          <p:cNvPr id="8" name="7 Altbilgi Yer Tutucusu"/>
          <p:cNvSpPr>
            <a:spLocks noGrp="1"/>
          </p:cNvSpPr>
          <p:nvPr>
            <p:ph type="ftr" sz="quarter" idx="11"/>
          </p:nvPr>
        </p:nvSpPr>
        <p:spPr/>
        <p:txBody>
          <a:bodyPr/>
          <a:lstStyle/>
          <a:p>
            <a:r>
              <a:rPr lang="en-US" smtClean="0"/>
              <a:t>SAÜ Bilgisayar Mühendisliği Dr. Cemil Öz </a:t>
            </a:r>
            <a:endParaRPr lang="en-US"/>
          </a:p>
        </p:txBody>
      </p:sp>
      <p:sp>
        <p:nvSpPr>
          <p:cNvPr id="9" name="8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A041822-5F43-4624-952A-C9AE385D6C0B}" type="datetime1">
              <a:rPr lang="tr-TR" smtClean="0"/>
              <a:pPr/>
              <a:t>28.10.2008</a:t>
            </a:fld>
            <a:endParaRPr lang="en-US"/>
          </a:p>
        </p:txBody>
      </p:sp>
      <p:sp>
        <p:nvSpPr>
          <p:cNvPr id="8" name="7 Slayt Numarası Yer Tutucusu"/>
          <p:cNvSpPr>
            <a:spLocks noGrp="1"/>
          </p:cNvSpPr>
          <p:nvPr>
            <p:ph type="sldNum" sz="quarter" idx="11"/>
          </p:nvPr>
        </p:nvSpPr>
        <p:spPr/>
        <p:txBody>
          <a:bodyPr/>
          <a:lstStyle/>
          <a:p>
            <a:fld id="{8DD02F1F-6948-4498-8A0A-965687F0B55B}" type="slidenum">
              <a:rPr lang="en-US" smtClean="0"/>
              <a:pPr/>
              <a:t>‹#›</a:t>
            </a:fld>
            <a:endParaRPr lang="en-US"/>
          </a:p>
        </p:txBody>
      </p:sp>
      <p:sp>
        <p:nvSpPr>
          <p:cNvPr id="9" name="8 Altbilgi Yer Tutucusu"/>
          <p:cNvSpPr>
            <a:spLocks noGrp="1"/>
          </p:cNvSpPr>
          <p:nvPr>
            <p:ph type="ftr" sz="quarter" idx="12"/>
          </p:nvPr>
        </p:nvSpPr>
        <p:spPr/>
        <p:txBody>
          <a:bodyPr/>
          <a:lstStyle/>
          <a:p>
            <a:r>
              <a:rPr lang="en-US" smtClean="0"/>
              <a:t>SAÜ Bilgisayar Mühendisliği Dr. Cemil Öz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2F0C1C9-40A5-418F-ADC0-9E5F781B99E3}" type="datetime1">
              <a:rPr lang="tr-TR" smtClean="0"/>
              <a:pPr/>
              <a:t>28.10.2008</a:t>
            </a:fld>
            <a:endParaRPr lang="en-US"/>
          </a:p>
        </p:txBody>
      </p:sp>
      <p:sp>
        <p:nvSpPr>
          <p:cNvPr id="3" name="2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00456B2-DA1D-4AAD-B81B-FC75C254E42B}" type="datetime1">
              <a:rPr lang="tr-TR" smtClean="0"/>
              <a:pPr/>
              <a:t>28.10.2008</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a:xfrm>
            <a:off x="8156448" y="6422064"/>
            <a:ext cx="762000" cy="365125"/>
          </a:xfrm>
        </p:spPr>
        <p:txBody>
          <a:bodyPr/>
          <a:lstStyle/>
          <a:p>
            <a:fld id="{8DD02F1F-6948-4498-8A0A-965687F0B5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EA363DCB-C87A-476C-9F40-12996746BBE2}" type="datetime1">
              <a:rPr lang="tr-TR" smtClean="0"/>
              <a:pPr/>
              <a:t>28.10.2008</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p:txBody>
          <a:bodyPr/>
          <a:lstStyle/>
          <a:p>
            <a:fld id="{8DD02F1F-6948-4498-8A0A-965687F0B5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A2A4569-CEA4-4843-A7F8-20E632FD70E4}" type="datetime1">
              <a:rPr lang="tr-TR" smtClean="0"/>
              <a:pPr/>
              <a:t>28.10.2008</a:t>
            </a:fld>
            <a:endParaRPr lang="en-US"/>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SAÜ Bilgisayar Mühendisliği Dr. Cemil Öz </a:t>
            </a:r>
            <a:endParaRPr lang="en-US"/>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DD02F1F-6948-4498-8A0A-965687F0B55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lvl="0"/>
            <a:r>
              <a:rPr lang="tr-TR" sz="4800" cap="none" dirty="0" smtClean="0">
                <a:ln>
                  <a:noFill/>
                </a:ln>
                <a:solidFill>
                  <a:schemeClr val="tx1"/>
                </a:solidFill>
                <a:effectLst/>
                <a:latin typeface="Arial" pitchFamily="34" charset="0"/>
                <a:ea typeface="Times New Roman" pitchFamily="18" charset="0"/>
                <a:cs typeface="Arial" pitchFamily="34" charset="0"/>
              </a:rPr>
              <a:t>Algoritmalar ve Programlama I</a:t>
            </a:r>
            <a:br>
              <a:rPr lang="tr-TR" sz="4800" cap="none" dirty="0" smtClean="0">
                <a:ln>
                  <a:noFill/>
                </a:ln>
                <a:solidFill>
                  <a:schemeClr val="tx1"/>
                </a:solidFill>
                <a:effectLst/>
                <a:latin typeface="Arial" pitchFamily="34" charset="0"/>
                <a:ea typeface="Times New Roman" pitchFamily="18" charset="0"/>
                <a:cs typeface="Arial" pitchFamily="34" charset="0"/>
              </a:rPr>
            </a:br>
            <a:r>
              <a:rPr lang="tr-TR" sz="4800" cap="none" dirty="0" smtClean="0">
                <a:ln>
                  <a:noFill/>
                </a:ln>
                <a:solidFill>
                  <a:srgbClr val="FFFF00"/>
                </a:solidFill>
                <a:effectLst/>
                <a:latin typeface="Arial" pitchFamily="34" charset="0"/>
                <a:ea typeface="Times New Roman" pitchFamily="18" charset="0"/>
                <a:cs typeface="Arial" pitchFamily="34" charset="0"/>
              </a:rPr>
              <a:t>Ders 1: Giriş </a:t>
            </a:r>
            <a:r>
              <a:rPr lang="tr-TR" sz="6000" b="0" cap="none" dirty="0" smtClean="0">
                <a:ln>
                  <a:noFill/>
                </a:ln>
                <a:solidFill>
                  <a:srgbClr val="FFFF00"/>
                </a:solidFill>
                <a:effectLst/>
                <a:latin typeface="Arial" pitchFamily="34" charset="0"/>
                <a:cs typeface="Arial" pitchFamily="34" charset="0"/>
              </a:rPr>
              <a:t/>
            </a:r>
            <a:br>
              <a:rPr lang="tr-TR" sz="6000" b="0" cap="none" dirty="0" smtClean="0">
                <a:ln>
                  <a:noFill/>
                </a:ln>
                <a:solidFill>
                  <a:srgbClr val="FFFF00"/>
                </a:solidFill>
                <a:effectLst/>
                <a:latin typeface="Arial" pitchFamily="34" charset="0"/>
                <a:cs typeface="Arial" pitchFamily="34" charset="0"/>
              </a:rPr>
            </a:br>
            <a:endParaRPr lang="en-US" dirty="0">
              <a:solidFill>
                <a:srgbClr val="FFFF00"/>
              </a:solidFill>
            </a:endParaRPr>
          </a:p>
        </p:txBody>
      </p:sp>
      <p:sp>
        <p:nvSpPr>
          <p:cNvPr id="3" name="2 Alt Başlık"/>
          <p:cNvSpPr>
            <a:spLocks noGrp="1"/>
          </p:cNvSpPr>
          <p:nvPr>
            <p:ph type="subTitle" idx="1"/>
          </p:nvPr>
        </p:nvSpPr>
        <p:spPr/>
        <p:txBody>
          <a:bodyPr/>
          <a:lstStyle/>
          <a:p>
            <a:r>
              <a:rPr lang="tr-TR" dirty="0" smtClean="0"/>
              <a:t>Yrd. Doç. Dr. Cemil Öz</a:t>
            </a:r>
            <a:endParaRPr lang="en-US" dirty="0"/>
          </a:p>
        </p:txBody>
      </p:sp>
      <p:pic>
        <p:nvPicPr>
          <p:cNvPr id="1026" name="Picture 2" descr="amblem"/>
          <p:cNvPicPr>
            <a:picLocks noChangeAspect="1" noChangeArrowheads="1"/>
          </p:cNvPicPr>
          <p:nvPr/>
        </p:nvPicPr>
        <p:blipFill>
          <a:blip r:embed="rId3"/>
          <a:srcRect/>
          <a:stretch>
            <a:fillRect/>
          </a:stretch>
        </p:blipFill>
        <p:spPr bwMode="auto">
          <a:xfrm>
            <a:off x="8501090" y="6072206"/>
            <a:ext cx="485775" cy="597480"/>
          </a:xfrm>
          <a:prstGeom prst="rect">
            <a:avLst/>
          </a:prstGeom>
          <a:noFill/>
          <a:ln w="9525">
            <a:noFill/>
            <a:miter lim="800000"/>
            <a:headEnd/>
            <a:tailEnd/>
          </a:ln>
        </p:spPr>
      </p:pic>
      <p:sp>
        <p:nvSpPr>
          <p:cNvPr id="7" name="6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r>
              <a:rPr lang="en-US" dirty="0" smtClean="0"/>
              <a:t> Dr. </a:t>
            </a:r>
            <a:r>
              <a:rPr lang="en-US" dirty="0" err="1" smtClean="0"/>
              <a:t>Cemil</a:t>
            </a:r>
            <a:r>
              <a:rPr lang="en-US" dirty="0" smtClean="0"/>
              <a:t> </a:t>
            </a:r>
            <a:r>
              <a:rPr lang="en-US" dirty="0" err="1" smtClean="0"/>
              <a:t>Öz</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14282" y="857232"/>
            <a:ext cx="7786742" cy="4524315"/>
          </a:xfrm>
          <a:prstGeom prst="rect">
            <a:avLst/>
          </a:prstGeom>
          <a:noFill/>
        </p:spPr>
        <p:txBody>
          <a:bodyPr wrap="square" rtlCol="0">
            <a:spAutoFit/>
          </a:bodyPr>
          <a:lstStyle/>
          <a:p>
            <a:pPr lvl="0"/>
            <a:r>
              <a:rPr lang="tr-TR" i="1" dirty="0">
                <a:solidFill>
                  <a:srgbClr val="FFFF00"/>
                </a:solidFill>
              </a:rPr>
              <a:t>Problem analizi ve çözümlemesi</a:t>
            </a:r>
            <a:r>
              <a:rPr lang="tr-TR" dirty="0"/>
              <a:t>, problemin tanımlanması, problemin giriş bilgileri ve sonuca ulaşmak için bu bilgiler üzerinde yapılması gereken işlemlerin ayrıntılı olarak belirlenmesidir.</a:t>
            </a:r>
          </a:p>
          <a:p>
            <a:r>
              <a:rPr lang="tr-TR" dirty="0"/>
              <a:t> </a:t>
            </a:r>
          </a:p>
          <a:p>
            <a:pPr lvl="0"/>
            <a:r>
              <a:rPr lang="tr-TR" i="1" dirty="0">
                <a:solidFill>
                  <a:srgbClr val="FFFF00"/>
                </a:solidFill>
              </a:rPr>
              <a:t>Algoritma</a:t>
            </a:r>
            <a:r>
              <a:rPr lang="tr-TR" dirty="0"/>
              <a:t>, bir problemin çözümü için yapılması gereken işlemlerin gereken sırada, adım, adım ve basit deyimlerle yazılmış halidir. </a:t>
            </a:r>
          </a:p>
          <a:p>
            <a:r>
              <a:rPr lang="tr-TR" dirty="0"/>
              <a:t> </a:t>
            </a:r>
          </a:p>
          <a:p>
            <a:pPr lvl="0"/>
            <a:r>
              <a:rPr lang="tr-TR" i="1" dirty="0">
                <a:solidFill>
                  <a:srgbClr val="FFFF00"/>
                </a:solidFill>
              </a:rPr>
              <a:t>Akış diyagramı</a:t>
            </a:r>
            <a:r>
              <a:rPr lang="tr-TR" i="1" dirty="0"/>
              <a:t>,</a:t>
            </a:r>
            <a:r>
              <a:rPr lang="tr-TR" dirty="0"/>
              <a:t> algoritmaların özel geometrik şekiller ile gösterilmesidir.</a:t>
            </a:r>
          </a:p>
          <a:p>
            <a:r>
              <a:rPr lang="tr-TR" dirty="0"/>
              <a:t> </a:t>
            </a:r>
          </a:p>
          <a:p>
            <a:pPr lvl="0"/>
            <a:r>
              <a:rPr lang="tr-TR" dirty="0"/>
              <a:t>Algoritmaların ifade edilmesinde akış diyagramlarının yanı sıra, konuşma dili ile programlama dili arasında, </a:t>
            </a:r>
            <a:r>
              <a:rPr lang="tr-TR" i="1" dirty="0">
                <a:solidFill>
                  <a:srgbClr val="FFFF00"/>
                </a:solidFill>
              </a:rPr>
              <a:t>sözde kod</a:t>
            </a:r>
            <a:r>
              <a:rPr lang="tr-TR" dirty="0">
                <a:solidFill>
                  <a:srgbClr val="FFFF00"/>
                </a:solidFill>
              </a:rPr>
              <a:t> </a:t>
            </a:r>
            <a:r>
              <a:rPr lang="tr-TR" dirty="0"/>
              <a:t>(</a:t>
            </a:r>
            <a:r>
              <a:rPr lang="tr-TR" dirty="0" err="1"/>
              <a:t>pseudo</a:t>
            </a:r>
            <a:r>
              <a:rPr lang="tr-TR" dirty="0"/>
              <a:t>-</a:t>
            </a:r>
            <a:r>
              <a:rPr lang="tr-TR" dirty="0" err="1"/>
              <a:t>code</a:t>
            </a:r>
            <a:r>
              <a:rPr lang="tr-TR" dirty="0"/>
              <a:t>) adı verilen bir araç kullanılır. Sözde kod, programlar gibi derlenmez ve işlenmez.</a:t>
            </a:r>
          </a:p>
          <a:p>
            <a:r>
              <a:rPr lang="tr-TR" dirty="0"/>
              <a:t> </a:t>
            </a:r>
          </a:p>
          <a:p>
            <a:pPr lvl="0"/>
            <a:r>
              <a:rPr lang="tr-TR" dirty="0"/>
              <a:t>Her programcı kendi sözde kodunu geliştirebilir . Fakat kişisel sözde kodlar başkaları tarafından anlaşılabilir bir biçimde açık olmalıdır.</a:t>
            </a:r>
          </a:p>
          <a:p>
            <a:endParaRPr lang="en-US" dirty="0"/>
          </a:p>
        </p:txBody>
      </p:sp>
      <p:sp>
        <p:nvSpPr>
          <p:cNvPr id="3" name="2 Altbilgi Yer Tutucusu"/>
          <p:cNvSpPr>
            <a:spLocks noGrp="1"/>
          </p:cNvSpPr>
          <p:nvPr>
            <p:ph type="ftr" sz="quarter" idx="11"/>
          </p:nvPr>
        </p:nvSpPr>
        <p:spPr/>
        <p:txBody>
          <a:bodyPr/>
          <a:lstStyle/>
          <a:p>
            <a:r>
              <a:rPr lang="en-US" smtClean="0"/>
              <a:t>SAÜ Bilgisayar Mühendisliği Dr. Cemil Öz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85720" y="714356"/>
            <a:ext cx="8143932" cy="3139321"/>
          </a:xfrm>
          <a:prstGeom prst="rect">
            <a:avLst/>
          </a:prstGeom>
          <a:noFill/>
        </p:spPr>
        <p:txBody>
          <a:bodyPr wrap="square" rtlCol="0">
            <a:spAutoFit/>
          </a:bodyPr>
          <a:lstStyle/>
          <a:p>
            <a:pPr lvl="0"/>
            <a:r>
              <a:rPr lang="tr-TR" i="1" dirty="0">
                <a:solidFill>
                  <a:srgbClr val="FFFF00"/>
                </a:solidFill>
              </a:rPr>
              <a:t>Derleme</a:t>
            </a:r>
            <a:r>
              <a:rPr lang="tr-TR" i="1" dirty="0"/>
              <a:t>,</a:t>
            </a:r>
            <a:r>
              <a:rPr lang="tr-TR" dirty="0"/>
              <a:t> bir programlama dili ile yazılan kodların işletilebilmesi için makine diline çevrilmesidir.</a:t>
            </a:r>
          </a:p>
          <a:p>
            <a:r>
              <a:rPr lang="tr-TR" dirty="0"/>
              <a:t> </a:t>
            </a:r>
          </a:p>
          <a:p>
            <a:pPr lvl="0"/>
            <a:r>
              <a:rPr lang="tr-TR" i="1" dirty="0">
                <a:solidFill>
                  <a:srgbClr val="FFFF00"/>
                </a:solidFill>
              </a:rPr>
              <a:t>Makine dili</a:t>
            </a:r>
            <a:r>
              <a:rPr lang="tr-TR" i="1" dirty="0"/>
              <a:t>,</a:t>
            </a:r>
            <a:r>
              <a:rPr lang="tr-TR" dirty="0"/>
              <a:t> bir bilgisayarın anlayabileceği tek dildir. Makine dili ile yazılan programlar yalnızca 0 ve 1’ </a:t>
            </a:r>
            <a:r>
              <a:rPr lang="tr-TR" dirty="0" err="1"/>
              <a:t>lerden</a:t>
            </a:r>
            <a:r>
              <a:rPr lang="tr-TR" dirty="0"/>
              <a:t> oluşur. Bu dille program yazabilmek için CPU’nun iç yapısını bilmek gerekir. Makine dilinde programlama çok karmaşık olduğundan makine dili kodları simgesel (</a:t>
            </a:r>
            <a:r>
              <a:rPr lang="tr-TR" dirty="0" err="1"/>
              <a:t>assembly</a:t>
            </a:r>
            <a:r>
              <a:rPr lang="tr-TR" dirty="0"/>
              <a:t>) dili ile ifade edilir.</a:t>
            </a:r>
          </a:p>
          <a:p>
            <a:r>
              <a:rPr lang="tr-TR" dirty="0"/>
              <a:t> </a:t>
            </a:r>
          </a:p>
          <a:p>
            <a:pPr lvl="0"/>
            <a:r>
              <a:rPr lang="tr-TR" i="1" dirty="0">
                <a:solidFill>
                  <a:srgbClr val="FFFF00"/>
                </a:solidFill>
              </a:rPr>
              <a:t>Simgesel</a:t>
            </a:r>
            <a:r>
              <a:rPr lang="tr-TR" dirty="0"/>
              <a:t> (</a:t>
            </a:r>
            <a:r>
              <a:rPr lang="tr-TR" dirty="0" err="1"/>
              <a:t>assembly</a:t>
            </a:r>
            <a:r>
              <a:rPr lang="tr-TR" i="1" dirty="0"/>
              <a:t>) dillerde,</a:t>
            </a:r>
            <a:r>
              <a:rPr lang="tr-TR" dirty="0"/>
              <a:t>0 ve 1’ </a:t>
            </a:r>
            <a:r>
              <a:rPr lang="tr-TR" dirty="0" err="1"/>
              <a:t>ler</a:t>
            </a:r>
            <a:r>
              <a:rPr lang="tr-TR" dirty="0"/>
              <a:t> yerine bazı sözcükler ve simgeler kullanılır.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92162" name="Picture 2"/>
          <p:cNvPicPr>
            <a:picLocks noChangeAspect="1" noChangeArrowheads="1"/>
          </p:cNvPicPr>
          <p:nvPr/>
        </p:nvPicPr>
        <p:blipFill>
          <a:blip r:embed="rId2"/>
          <a:srcRect/>
          <a:stretch>
            <a:fillRect/>
          </a:stretch>
        </p:blipFill>
        <p:spPr bwMode="auto">
          <a:xfrm>
            <a:off x="428596" y="500042"/>
            <a:ext cx="3786214" cy="4714908"/>
          </a:xfrm>
          <a:prstGeom prst="rect">
            <a:avLst/>
          </a:prstGeom>
          <a:noFill/>
          <a:ln w="9525">
            <a:noFill/>
            <a:miter lim="800000"/>
            <a:headEnd/>
            <a:tailEnd/>
          </a:ln>
        </p:spPr>
      </p:pic>
      <p:sp>
        <p:nvSpPr>
          <p:cNvPr id="4" name="3 Metin kutusu"/>
          <p:cNvSpPr txBox="1"/>
          <p:nvPr/>
        </p:nvSpPr>
        <p:spPr>
          <a:xfrm>
            <a:off x="4429124" y="500043"/>
            <a:ext cx="4286280" cy="2585323"/>
          </a:xfrm>
          <a:prstGeom prst="rect">
            <a:avLst/>
          </a:prstGeom>
          <a:noFill/>
        </p:spPr>
        <p:txBody>
          <a:bodyPr wrap="square" rtlCol="0">
            <a:spAutoFit/>
          </a:bodyPr>
          <a:lstStyle/>
          <a:p>
            <a:pPr lvl="0"/>
            <a:r>
              <a:rPr lang="tr-TR" i="1" dirty="0"/>
              <a:t>Bellek, </a:t>
            </a:r>
            <a:r>
              <a:rPr lang="tr-TR" dirty="0"/>
              <a:t>üzerine bilgilerin yazılıp silinebileceği hücrelerden oluşur. Her hücrenin sayısal bir adresi vardır. Bu hücrelere çoğu kez sözcük (</a:t>
            </a:r>
            <a:r>
              <a:rPr lang="tr-TR" dirty="0" err="1"/>
              <a:t>word</a:t>
            </a:r>
            <a:r>
              <a:rPr lang="tr-TR" dirty="0"/>
              <a:t>) adı verilir. Programlarda yapılan işlemler bellek hücrelerinde saklanan veriler üzerinde yapılır.</a:t>
            </a:r>
          </a:p>
          <a:p>
            <a:r>
              <a:rPr lang="tr-TR"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57158" y="571480"/>
            <a:ext cx="7643866" cy="4524315"/>
          </a:xfrm>
          <a:prstGeom prst="rect">
            <a:avLst/>
          </a:prstGeom>
          <a:noFill/>
        </p:spPr>
        <p:txBody>
          <a:bodyPr wrap="square" rtlCol="0">
            <a:spAutoFit/>
          </a:bodyPr>
          <a:lstStyle/>
          <a:p>
            <a:pPr lvl="0"/>
            <a:r>
              <a:rPr lang="tr-TR" i="1" dirty="0">
                <a:solidFill>
                  <a:srgbClr val="FFFF00"/>
                </a:solidFill>
              </a:rPr>
              <a:t>Örnek:</a:t>
            </a:r>
            <a:endParaRPr lang="tr-TR" dirty="0">
              <a:solidFill>
                <a:srgbClr val="FFFF00"/>
              </a:solidFill>
            </a:endParaRPr>
          </a:p>
          <a:p>
            <a:r>
              <a:rPr lang="tr-TR" dirty="0"/>
              <a:t> </a:t>
            </a:r>
          </a:p>
          <a:p>
            <a:pPr lvl="1"/>
            <a:r>
              <a:rPr lang="tr-TR" dirty="0"/>
              <a:t>100 ile 101 numaralı hücrelerdeki bilgileri topla, sonucu 102 numaralı hücreye yaz.</a:t>
            </a:r>
          </a:p>
          <a:p>
            <a:pPr lvl="1"/>
            <a:r>
              <a:rPr lang="tr-TR" dirty="0"/>
              <a:t>100, 101 ve 102 numaralı hücrelerdeki bilgileri kağıda yaz.</a:t>
            </a:r>
          </a:p>
          <a:p>
            <a:pPr lvl="1"/>
            <a:r>
              <a:rPr lang="tr-TR" dirty="0"/>
              <a:t>Dur.</a:t>
            </a:r>
          </a:p>
          <a:p>
            <a:r>
              <a:rPr lang="tr-TR" dirty="0"/>
              <a:t> </a:t>
            </a:r>
          </a:p>
          <a:p>
            <a:r>
              <a:rPr lang="tr-TR" dirty="0"/>
              <a:t>Daha uzun ve karmaşık problemlerde hangi bilginin hangi hücrede bulunduğunun çetelesinin tutulmasının programcıya büyük bir yük getireceği açıktır. </a:t>
            </a:r>
          </a:p>
          <a:p>
            <a:r>
              <a:rPr lang="tr-TR" dirty="0"/>
              <a:t> </a:t>
            </a:r>
          </a:p>
          <a:p>
            <a:r>
              <a:rPr lang="tr-TR" dirty="0"/>
              <a:t>Bu nedenle bütün programlama dillerinde hücrelerin sembolik adresleri olan </a:t>
            </a:r>
            <a:r>
              <a:rPr lang="tr-TR" i="1" dirty="0">
                <a:solidFill>
                  <a:srgbClr val="FFFF00"/>
                </a:solidFill>
              </a:rPr>
              <a:t>değişken</a:t>
            </a:r>
            <a:r>
              <a:rPr lang="tr-TR" dirty="0"/>
              <a:t> kullanılır. </a:t>
            </a:r>
          </a:p>
          <a:p>
            <a:r>
              <a:rPr lang="tr-TR" dirty="0"/>
              <a:t> </a:t>
            </a:r>
          </a:p>
          <a:p>
            <a:r>
              <a:rPr lang="tr-TR" i="1" dirty="0">
                <a:solidFill>
                  <a:srgbClr val="FFFF00"/>
                </a:solidFill>
              </a:rPr>
              <a:t>Değişken</a:t>
            </a:r>
            <a:r>
              <a:rPr lang="tr-TR" dirty="0"/>
              <a:t> aynı zamanda o adreste bulunan bilginin adıdır.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57158" y="642918"/>
            <a:ext cx="8215370" cy="3416320"/>
          </a:xfrm>
          <a:prstGeom prst="rect">
            <a:avLst/>
          </a:prstGeom>
          <a:noFill/>
        </p:spPr>
        <p:txBody>
          <a:bodyPr wrap="square" rtlCol="0">
            <a:spAutoFit/>
          </a:bodyPr>
          <a:lstStyle/>
          <a:p>
            <a:r>
              <a:rPr lang="tr-TR" dirty="0"/>
              <a:t>Yukarında verilen işlem değişkenler ve aritmetik işaretler kullanılarak aşağıdaki şekilde yazılabilir;</a:t>
            </a:r>
          </a:p>
          <a:p>
            <a:r>
              <a:rPr lang="tr-TR" dirty="0"/>
              <a:t> </a:t>
            </a:r>
          </a:p>
          <a:p>
            <a:pPr lvl="0"/>
            <a:r>
              <a:rPr lang="tr-TR" dirty="0"/>
              <a:t>Z=X+Y.</a:t>
            </a:r>
          </a:p>
          <a:p>
            <a:pPr lvl="0"/>
            <a:r>
              <a:rPr lang="tr-TR" dirty="0"/>
              <a:t>X,Y,Z ‘</a:t>
            </a:r>
            <a:r>
              <a:rPr lang="tr-TR" dirty="0" err="1"/>
              <a:t>yi</a:t>
            </a:r>
            <a:r>
              <a:rPr lang="tr-TR" dirty="0"/>
              <a:t> yaz.</a:t>
            </a:r>
          </a:p>
          <a:p>
            <a:pPr lvl="0"/>
            <a:r>
              <a:rPr lang="tr-TR" dirty="0"/>
              <a:t>Dur.</a:t>
            </a:r>
          </a:p>
          <a:p>
            <a:r>
              <a:rPr lang="tr-TR" dirty="0"/>
              <a:t> </a:t>
            </a:r>
          </a:p>
          <a:p>
            <a:r>
              <a:rPr lang="tr-TR" i="1" dirty="0"/>
              <a:t>Değişken</a:t>
            </a:r>
            <a:r>
              <a:rPr lang="tr-TR" dirty="0"/>
              <a:t> kullanımı program yazımını kolaylaştırır. İki program karşılaştırılırsa X, Y, Z’ </a:t>
            </a:r>
            <a:r>
              <a:rPr lang="tr-TR" dirty="0" err="1"/>
              <a:t>nin</a:t>
            </a:r>
            <a:r>
              <a:rPr lang="tr-TR" dirty="0"/>
              <a:t> sırası ile 100, 101, 102 numaralı hücrelerdeki bilgileri temsil ettiği görülebilir. Fakat programcı açısından X bilgisinin belleğin hangi adresinde yerleştirildiğinin bilinmesi gerekmez.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428596" y="571480"/>
            <a:ext cx="7929618" cy="4801314"/>
          </a:xfrm>
          <a:prstGeom prst="rect">
            <a:avLst/>
          </a:prstGeom>
          <a:noFill/>
        </p:spPr>
        <p:txBody>
          <a:bodyPr wrap="square" rtlCol="0">
            <a:spAutoFit/>
          </a:bodyPr>
          <a:lstStyle/>
          <a:p>
            <a:r>
              <a:rPr lang="tr-TR" sz="2000" b="1" dirty="0" smtClean="0"/>
              <a:t>ALGORİTMANIN ÖZELLİKLERİ</a:t>
            </a:r>
            <a:endParaRPr lang="tr-TR" sz="2000" dirty="0" smtClean="0"/>
          </a:p>
          <a:p>
            <a:r>
              <a:rPr lang="tr-TR" dirty="0"/>
              <a:t> </a:t>
            </a:r>
          </a:p>
          <a:p>
            <a:r>
              <a:rPr lang="tr-TR" dirty="0"/>
              <a:t> </a:t>
            </a:r>
          </a:p>
          <a:p>
            <a:pPr lvl="0"/>
            <a:r>
              <a:rPr lang="tr-TR" dirty="0"/>
              <a:t>Algoritma kurduktan sonra bir programlama dilinde yazılması o dilin deyim yapılarını, kurallarını ve kullanılacak derleyiciyi bilmeyi gerektirir. Bu beceri birkaç aylık bir çalışma sonunda elde edilebilir. </a:t>
            </a:r>
          </a:p>
          <a:p>
            <a:r>
              <a:rPr lang="tr-TR" dirty="0"/>
              <a:t> </a:t>
            </a:r>
          </a:p>
          <a:p>
            <a:pPr lvl="0"/>
            <a:r>
              <a:rPr lang="tr-TR" dirty="0"/>
              <a:t>Algoritmanın kurulması bir çözümleme işidir. Programcının belirli bir konudaki bilgisine ve algoritma kurma deneyimine bağlıdır. Bu nedenle algoritma kurma becerisinin kazanılması çok daha uzun bir çalışma ve zaman gerektirir.</a:t>
            </a:r>
          </a:p>
          <a:p>
            <a:r>
              <a:rPr lang="tr-TR" dirty="0"/>
              <a:t> </a:t>
            </a:r>
          </a:p>
          <a:p>
            <a:pPr lvl="0"/>
            <a:r>
              <a:rPr lang="tr-TR" dirty="0"/>
              <a:t>Algoritma kurma becerisi bir programa dilini kullanmaktaki rahatlık ve ustalıkla da doğru orantılıdır.</a:t>
            </a:r>
          </a:p>
          <a:p>
            <a:r>
              <a:rPr lang="tr-TR" dirty="0"/>
              <a:t> </a:t>
            </a:r>
          </a:p>
          <a:p>
            <a:pPr lvl="0"/>
            <a:r>
              <a:rPr lang="tr-TR" dirty="0"/>
              <a:t>Kullanılan programlama dili algoritmayı biçimsel açıdan etkiler.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14282" y="642918"/>
            <a:ext cx="8072494" cy="4985980"/>
          </a:xfrm>
          <a:prstGeom prst="rect">
            <a:avLst/>
          </a:prstGeom>
          <a:noFill/>
        </p:spPr>
        <p:txBody>
          <a:bodyPr wrap="square" rtlCol="0">
            <a:spAutoFit/>
          </a:bodyPr>
          <a:lstStyle/>
          <a:p>
            <a:pPr lvl="0"/>
            <a:r>
              <a:rPr lang="tr-TR" dirty="0"/>
              <a:t>Bir algoritmanın sahip olması gereken bazı özellikler vardır. Bunların bir </a:t>
            </a:r>
            <a:r>
              <a:rPr lang="tr-TR" dirty="0" smtClean="0"/>
              <a:t>kısmı; </a:t>
            </a:r>
            <a:endParaRPr lang="tr-TR" sz="1200" dirty="0"/>
          </a:p>
          <a:p>
            <a:r>
              <a:rPr lang="tr-TR" dirty="0"/>
              <a:t> </a:t>
            </a:r>
            <a:endParaRPr lang="tr-TR" sz="1200" dirty="0"/>
          </a:p>
          <a:p>
            <a:pPr lvl="1"/>
            <a:r>
              <a:rPr lang="tr-TR" dirty="0">
                <a:solidFill>
                  <a:srgbClr val="FFC000"/>
                </a:solidFill>
              </a:rPr>
              <a:t>Bilgisayarlar düşünemez</a:t>
            </a:r>
            <a:r>
              <a:rPr lang="tr-TR" dirty="0"/>
              <a:t>. Bu yüzden algoritmanın her adımı anlaşılır, basit ve kesin bir biçimde ifade edilmiş olmalıdır. Yorum gerektirmemeli ve belirsiz ifadelere sahip olmamalıdır.</a:t>
            </a:r>
            <a:endParaRPr lang="tr-TR" sz="1200" dirty="0"/>
          </a:p>
          <a:p>
            <a:r>
              <a:rPr lang="tr-TR" dirty="0"/>
              <a:t> </a:t>
            </a:r>
            <a:endParaRPr lang="tr-TR" sz="1200" dirty="0"/>
          </a:p>
          <a:p>
            <a:pPr lvl="1"/>
            <a:r>
              <a:rPr lang="tr-TR" dirty="0">
                <a:solidFill>
                  <a:srgbClr val="FFC000"/>
                </a:solidFill>
              </a:rPr>
              <a:t>Algoritma etkin olmalıdır. </a:t>
            </a:r>
            <a:r>
              <a:rPr lang="tr-TR" dirty="0"/>
              <a:t>Algoritmada gereksiz tekrarlar bulunmamalıdır. Algoritmalar yapısal ve modüler olmalı ve yazılan bir algoritma daha sonra ihtiyaç duyulduğunda başka algoritmalar tarafından da kullanılabilmelidir.     </a:t>
            </a:r>
            <a:endParaRPr lang="tr-TR" sz="1200" dirty="0"/>
          </a:p>
          <a:p>
            <a:r>
              <a:rPr lang="tr-TR" dirty="0"/>
              <a:t> </a:t>
            </a:r>
            <a:endParaRPr lang="tr-TR" sz="1200" dirty="0"/>
          </a:p>
          <a:p>
            <a:pPr lvl="1"/>
            <a:r>
              <a:rPr lang="tr-TR" dirty="0">
                <a:solidFill>
                  <a:srgbClr val="FFC000"/>
                </a:solidFill>
              </a:rPr>
              <a:t>Algoritmanın sonlu sayıda yürütülebilir adımı olmalıdır</a:t>
            </a:r>
            <a:r>
              <a:rPr lang="tr-TR" dirty="0" smtClean="0">
                <a:solidFill>
                  <a:srgbClr val="FFC000"/>
                </a:solidFill>
              </a:rPr>
              <a:t>.</a:t>
            </a:r>
          </a:p>
          <a:p>
            <a:pPr lvl="1"/>
            <a:endParaRPr lang="tr-TR" dirty="0" smtClean="0"/>
          </a:p>
          <a:p>
            <a:pPr lvl="1"/>
            <a:r>
              <a:rPr lang="tr-TR" dirty="0" smtClean="0">
                <a:solidFill>
                  <a:srgbClr val="FFC000"/>
                </a:solidFill>
              </a:rPr>
              <a:t>Algoritmanın </a:t>
            </a:r>
            <a:r>
              <a:rPr lang="tr-TR" dirty="0">
                <a:solidFill>
                  <a:srgbClr val="FFC000"/>
                </a:solidFill>
              </a:rPr>
              <a:t>girdi ve çıktısı olmalıdır. </a:t>
            </a:r>
          </a:p>
          <a:p>
            <a:pPr lvl="1"/>
            <a:r>
              <a:rPr lang="tr-TR" dirty="0" smtClean="0"/>
              <a:t> </a:t>
            </a:r>
          </a:p>
          <a:p>
            <a:pPr lvl="1"/>
            <a:endParaRPr lang="tr-TR" sz="1200" dirty="0"/>
          </a:p>
          <a:p>
            <a:r>
              <a:rPr lang="tr-TR" dirty="0"/>
              <a:t>bunlar daha da </a:t>
            </a:r>
            <a:r>
              <a:rPr lang="tr-TR" dirty="0" smtClean="0"/>
              <a:t>artırılabilir.</a:t>
            </a:r>
            <a:endParaRPr lang="tr-TR"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57158" y="500042"/>
            <a:ext cx="8358246" cy="4524315"/>
          </a:xfrm>
          <a:prstGeom prst="rect">
            <a:avLst/>
          </a:prstGeom>
          <a:noFill/>
        </p:spPr>
        <p:txBody>
          <a:bodyPr wrap="square" rtlCol="0">
            <a:spAutoFit/>
          </a:bodyPr>
          <a:lstStyle/>
          <a:p>
            <a:r>
              <a:rPr lang="tr-TR" b="1" dirty="0"/>
              <a:t>. Örnek algoritmalar</a:t>
            </a:r>
            <a:endParaRPr lang="tr-TR" dirty="0"/>
          </a:p>
          <a:p>
            <a:r>
              <a:rPr lang="tr-TR" dirty="0"/>
              <a:t> </a:t>
            </a:r>
          </a:p>
          <a:p>
            <a:r>
              <a:rPr lang="tr-TR" i="1" u="sng" dirty="0" smtClean="0"/>
              <a:t>Örnek </a:t>
            </a:r>
            <a:r>
              <a:rPr lang="tr-TR" i="1" u="sng" dirty="0"/>
              <a:t>alg.1; </a:t>
            </a:r>
            <a:endParaRPr lang="tr-TR" dirty="0"/>
          </a:p>
          <a:p>
            <a:pPr lvl="0"/>
            <a:r>
              <a:rPr lang="tr-TR" i="1" dirty="0"/>
              <a:t> </a:t>
            </a:r>
            <a:endParaRPr lang="tr-TR" dirty="0"/>
          </a:p>
          <a:p>
            <a:r>
              <a:rPr lang="tr-TR" i="1" dirty="0" smtClean="0"/>
              <a:t>Problem: </a:t>
            </a:r>
            <a:r>
              <a:rPr lang="tr-TR" i="1" dirty="0" smtClean="0">
                <a:solidFill>
                  <a:srgbClr val="FFFF00"/>
                </a:solidFill>
              </a:rPr>
              <a:t>Girilen iki sayının toplamını gerçekleştiren bir algoritma</a:t>
            </a:r>
            <a:endParaRPr lang="tr-TR" dirty="0">
              <a:solidFill>
                <a:srgbClr val="FFFF00"/>
              </a:solidFill>
            </a:endParaRPr>
          </a:p>
          <a:p>
            <a:r>
              <a:rPr lang="tr-TR" i="1" dirty="0"/>
              <a:t> </a:t>
            </a:r>
            <a:endParaRPr lang="tr-TR" dirty="0"/>
          </a:p>
          <a:p>
            <a:r>
              <a:rPr lang="tr-TR" dirty="0"/>
              <a:t>Algoritma sözde kodlar ile ifade edildiğinde aşağıdaki şekilde yazılabilir;</a:t>
            </a:r>
          </a:p>
          <a:p>
            <a:r>
              <a:rPr lang="tr-TR" dirty="0"/>
              <a:t> </a:t>
            </a:r>
          </a:p>
          <a:p>
            <a:r>
              <a:rPr lang="tr-TR" dirty="0"/>
              <a:t>Adım 1: Oku (a)			/* sayıyı a değişkenine oku */</a:t>
            </a:r>
          </a:p>
          <a:p>
            <a:r>
              <a:rPr lang="tr-TR" dirty="0"/>
              <a:t>Adım 2: </a:t>
            </a:r>
            <a:r>
              <a:rPr lang="tr-TR" dirty="0" smtClean="0"/>
              <a:t>Oku(b)</a:t>
            </a:r>
            <a:r>
              <a:rPr lang="tr-TR" dirty="0"/>
              <a:t>	</a:t>
            </a:r>
            <a:r>
              <a:rPr lang="tr-TR" dirty="0" smtClean="0"/>
              <a:t>		/* sayıyı b değişkenine oku */</a:t>
            </a:r>
            <a:endParaRPr lang="tr-TR" dirty="0"/>
          </a:p>
          <a:p>
            <a:r>
              <a:rPr lang="tr-TR" dirty="0"/>
              <a:t>Adım 3: </a:t>
            </a:r>
            <a:r>
              <a:rPr lang="tr-TR" dirty="0" smtClean="0"/>
              <a:t>Toplam=a + b </a:t>
            </a:r>
            <a:r>
              <a:rPr lang="tr-TR" dirty="0"/>
              <a:t>		</a:t>
            </a:r>
            <a:r>
              <a:rPr lang="tr-TR" dirty="0" smtClean="0"/>
              <a:t>/* a ve b değişkenini topla ve sonucu Toplam değişkenine ata </a:t>
            </a:r>
            <a:r>
              <a:rPr lang="tr-TR" dirty="0"/>
              <a:t>*/</a:t>
            </a:r>
          </a:p>
          <a:p>
            <a:r>
              <a:rPr lang="tr-TR" dirty="0"/>
              <a:t>Adım 4: Yaz </a:t>
            </a:r>
            <a:r>
              <a:rPr lang="tr-TR" dirty="0" smtClean="0"/>
              <a:t>(Toplam)</a:t>
            </a:r>
            <a:r>
              <a:rPr lang="tr-TR" dirty="0"/>
              <a:t>		/* hesaplanan </a:t>
            </a:r>
            <a:r>
              <a:rPr lang="tr-TR" dirty="0" smtClean="0"/>
              <a:t>sonucu(Toplam) </a:t>
            </a:r>
            <a:r>
              <a:rPr lang="tr-TR" dirty="0"/>
              <a:t>ekrana yaz */</a:t>
            </a:r>
          </a:p>
          <a:p>
            <a:r>
              <a:rPr lang="tr-TR" dirty="0"/>
              <a:t>Adım 5: </a:t>
            </a:r>
            <a:r>
              <a:rPr lang="tr-TR" dirty="0" smtClean="0"/>
              <a:t>Dur</a:t>
            </a:r>
            <a:endParaRPr lang="tr-TR" dirty="0"/>
          </a:p>
          <a:p>
            <a:r>
              <a:rPr lang="tr-TR" i="1" dirty="0"/>
              <a:t> </a:t>
            </a:r>
            <a:endParaRPr lang="tr-TR"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57158" y="500042"/>
            <a:ext cx="8358246" cy="6186309"/>
          </a:xfrm>
          <a:prstGeom prst="rect">
            <a:avLst/>
          </a:prstGeom>
          <a:noFill/>
        </p:spPr>
        <p:txBody>
          <a:bodyPr wrap="square" rtlCol="0">
            <a:spAutoFit/>
          </a:bodyPr>
          <a:lstStyle/>
          <a:p>
            <a:r>
              <a:rPr lang="tr-TR" b="1" dirty="0"/>
              <a:t>. Örnek algoritmalar</a:t>
            </a:r>
            <a:endParaRPr lang="tr-TR" dirty="0"/>
          </a:p>
          <a:p>
            <a:r>
              <a:rPr lang="tr-TR" dirty="0"/>
              <a:t> </a:t>
            </a:r>
          </a:p>
          <a:p>
            <a:r>
              <a:rPr lang="tr-TR" i="1" u="sng" dirty="0" smtClean="0"/>
              <a:t>Örnek alg.2; </a:t>
            </a:r>
            <a:endParaRPr lang="tr-TR" dirty="0"/>
          </a:p>
          <a:p>
            <a:r>
              <a:rPr lang="tr-TR" i="1" dirty="0"/>
              <a:t> </a:t>
            </a:r>
            <a:endParaRPr lang="tr-TR" dirty="0"/>
          </a:p>
          <a:p>
            <a:r>
              <a:rPr lang="tr-TR" i="1" dirty="0"/>
              <a:t>Problem:</a:t>
            </a:r>
            <a:r>
              <a:rPr lang="tr-TR" dirty="0"/>
              <a:t> </a:t>
            </a:r>
            <a:r>
              <a:rPr lang="tr-TR" dirty="0">
                <a:solidFill>
                  <a:srgbClr val="FFFF00"/>
                </a:solidFill>
              </a:rPr>
              <a:t>klavyeden okunan sayı sıfırdan büyük ise karesini alıp sonucu ekrana yazan, sayı sıfırdan küçük ise yürütmeyi sonlandıran bir algoritmanın tasarlanması.  </a:t>
            </a:r>
          </a:p>
          <a:p>
            <a:r>
              <a:rPr lang="tr-TR" i="1" dirty="0"/>
              <a:t> </a:t>
            </a:r>
            <a:endParaRPr lang="tr-TR" dirty="0"/>
          </a:p>
          <a:p>
            <a:r>
              <a:rPr lang="tr-TR" i="1" dirty="0"/>
              <a:t>Tasarım</a:t>
            </a:r>
            <a:r>
              <a:rPr lang="tr-TR" dirty="0"/>
              <a:t>: kıyaslama gerektiğinden algoritmada </a:t>
            </a:r>
            <a:r>
              <a:rPr lang="tr-TR" dirty="0" err="1"/>
              <a:t>if</a:t>
            </a:r>
            <a:r>
              <a:rPr lang="tr-TR" dirty="0"/>
              <a:t>-</a:t>
            </a:r>
            <a:r>
              <a:rPr lang="tr-TR" dirty="0" err="1"/>
              <a:t>then</a:t>
            </a:r>
            <a:r>
              <a:rPr lang="tr-TR" dirty="0"/>
              <a:t> (eğer-ise) yapısı kullanılacak. </a:t>
            </a:r>
          </a:p>
          <a:p>
            <a:r>
              <a:rPr lang="tr-TR" dirty="0"/>
              <a:t> </a:t>
            </a:r>
          </a:p>
          <a:p>
            <a:r>
              <a:rPr lang="tr-TR" dirty="0"/>
              <a:t>Algoritma sözde kodlar ile ifade edildiğinde aşağıdaki şekilde yazılabilir;</a:t>
            </a:r>
          </a:p>
          <a:p>
            <a:r>
              <a:rPr lang="tr-TR" dirty="0"/>
              <a:t> </a:t>
            </a:r>
          </a:p>
          <a:p>
            <a:r>
              <a:rPr lang="tr-TR" dirty="0"/>
              <a:t>Adım 1: Oku (a)			/* sayıyı a değişkenine oku */</a:t>
            </a:r>
          </a:p>
          <a:p>
            <a:r>
              <a:rPr lang="tr-TR" dirty="0"/>
              <a:t>Adım 2: Eğer a&lt;0 ise Adım 6’ya git	/* a&lt;0 ise programı durdurmak için Adım 6’ ya git */</a:t>
            </a:r>
          </a:p>
          <a:p>
            <a:r>
              <a:rPr lang="tr-TR" dirty="0"/>
              <a:t>Adım 3: b=a*a			/* </a:t>
            </a:r>
            <a:r>
              <a:rPr lang="tr-TR" dirty="0" err="1"/>
              <a:t>a’nın</a:t>
            </a:r>
            <a:r>
              <a:rPr lang="tr-TR" dirty="0"/>
              <a:t> karesini al ve b değişkenine ata */</a:t>
            </a:r>
          </a:p>
          <a:p>
            <a:r>
              <a:rPr lang="tr-TR" dirty="0"/>
              <a:t>Adım 4: Yaz (b)			/* hesaplanan sonucu (b) ekrana yaz */</a:t>
            </a:r>
          </a:p>
          <a:p>
            <a:r>
              <a:rPr lang="tr-TR" dirty="0"/>
              <a:t>Adım 5: Adım 1’ e git		/* yeni sayıyı okumak için Adım 1’ e git */</a:t>
            </a:r>
          </a:p>
          <a:p>
            <a:r>
              <a:rPr lang="tr-TR" dirty="0"/>
              <a:t>Adım 6: Dur				/* programı sonlandır */</a:t>
            </a:r>
          </a:p>
          <a:p>
            <a:r>
              <a:rPr lang="tr-TR" i="1" dirty="0"/>
              <a:t> </a:t>
            </a:r>
            <a:endParaRPr lang="tr-TR"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57158" y="357166"/>
            <a:ext cx="8643998" cy="5355312"/>
          </a:xfrm>
          <a:prstGeom prst="rect">
            <a:avLst/>
          </a:prstGeom>
          <a:noFill/>
        </p:spPr>
        <p:txBody>
          <a:bodyPr wrap="square" rtlCol="0">
            <a:spAutoFit/>
          </a:bodyPr>
          <a:lstStyle/>
          <a:p>
            <a:r>
              <a:rPr lang="tr-TR" i="1" u="sng" dirty="0"/>
              <a:t>Örnek </a:t>
            </a:r>
            <a:r>
              <a:rPr lang="tr-TR" i="1" u="sng" dirty="0" smtClean="0"/>
              <a:t>alg.3; </a:t>
            </a:r>
            <a:endParaRPr lang="tr-TR" dirty="0"/>
          </a:p>
          <a:p>
            <a:r>
              <a:rPr lang="tr-TR" i="1" dirty="0"/>
              <a:t> </a:t>
            </a:r>
            <a:endParaRPr lang="tr-TR" dirty="0"/>
          </a:p>
          <a:p>
            <a:r>
              <a:rPr lang="tr-TR" i="1" dirty="0"/>
              <a:t>Problem</a:t>
            </a:r>
            <a:r>
              <a:rPr lang="tr-TR" i="1" dirty="0">
                <a:solidFill>
                  <a:srgbClr val="FFFF00"/>
                </a:solidFill>
              </a:rPr>
              <a:t>:</a:t>
            </a:r>
            <a:r>
              <a:rPr lang="tr-TR" dirty="0">
                <a:solidFill>
                  <a:srgbClr val="FFFF00"/>
                </a:solidFill>
              </a:rPr>
              <a:t> </a:t>
            </a:r>
            <a:r>
              <a:rPr lang="tr-TR" dirty="0" smtClean="0">
                <a:solidFill>
                  <a:srgbClr val="FFFF00"/>
                </a:solidFill>
              </a:rPr>
              <a:t>Klavyeden </a:t>
            </a:r>
            <a:r>
              <a:rPr lang="tr-TR" dirty="0">
                <a:solidFill>
                  <a:srgbClr val="FFFF00"/>
                </a:solidFill>
              </a:rPr>
              <a:t>okunan iki farklı sayıdan büyük olanı belirleyen ve ekrana yazan bir algoritmanın tasarlanması.  </a:t>
            </a:r>
          </a:p>
          <a:p>
            <a:r>
              <a:rPr lang="tr-TR" i="1" dirty="0"/>
              <a:t> </a:t>
            </a:r>
            <a:endParaRPr lang="tr-TR" dirty="0"/>
          </a:p>
          <a:p>
            <a:r>
              <a:rPr lang="tr-TR" i="1" dirty="0"/>
              <a:t>Tasarım</a:t>
            </a:r>
            <a:r>
              <a:rPr lang="tr-TR" dirty="0"/>
              <a:t>: iki sayı arasında kıyaslama ve </a:t>
            </a:r>
            <a:r>
              <a:rPr lang="tr-TR" dirty="0" smtClean="0"/>
              <a:t>seçim </a:t>
            </a:r>
            <a:r>
              <a:rPr lang="tr-TR" dirty="0"/>
              <a:t>gerektiğinden algoritmada </a:t>
            </a:r>
            <a:r>
              <a:rPr lang="tr-TR" dirty="0" err="1"/>
              <a:t>if</a:t>
            </a:r>
            <a:r>
              <a:rPr lang="tr-TR" dirty="0"/>
              <a:t>-</a:t>
            </a:r>
            <a:r>
              <a:rPr lang="tr-TR" dirty="0" err="1"/>
              <a:t>then</a:t>
            </a:r>
            <a:r>
              <a:rPr lang="tr-TR" dirty="0"/>
              <a:t>-else (eğer-ise-değilse) yapısı kullanılacak. </a:t>
            </a:r>
          </a:p>
          <a:p>
            <a:r>
              <a:rPr lang="tr-TR" dirty="0"/>
              <a:t> </a:t>
            </a:r>
          </a:p>
          <a:p>
            <a:r>
              <a:rPr lang="tr-TR" dirty="0"/>
              <a:t>Algoritma sözde kodlar ile ifade edildiğinde aşağıdaki şekilde yazılabilir;</a:t>
            </a:r>
          </a:p>
          <a:p>
            <a:r>
              <a:rPr lang="tr-TR" dirty="0"/>
              <a:t> </a:t>
            </a:r>
          </a:p>
          <a:p>
            <a:r>
              <a:rPr lang="tr-TR" dirty="0"/>
              <a:t>Adım 1: Oku (a)			/* birinci sayıyı a değişkenine oku */</a:t>
            </a:r>
          </a:p>
          <a:p>
            <a:r>
              <a:rPr lang="tr-TR" dirty="0"/>
              <a:t>Adım 2: Oku (b)			/* ikinci sayıyı b değişkenine oku */</a:t>
            </a:r>
          </a:p>
          <a:p>
            <a:r>
              <a:rPr lang="tr-TR" dirty="0"/>
              <a:t>Adım 3: Eğer a&lt;b ise        </a:t>
            </a:r>
            <a:r>
              <a:rPr lang="tr-TR" dirty="0" err="1"/>
              <a:t>eb</a:t>
            </a:r>
            <a:r>
              <a:rPr lang="tr-TR" dirty="0"/>
              <a:t> = b	/* a&lt;b ise, büyük olan b’ </a:t>
            </a:r>
            <a:r>
              <a:rPr lang="tr-TR" dirty="0" err="1"/>
              <a:t>yi</a:t>
            </a:r>
            <a:r>
              <a:rPr lang="tr-TR" dirty="0"/>
              <a:t> </a:t>
            </a:r>
            <a:r>
              <a:rPr lang="tr-TR" dirty="0" err="1"/>
              <a:t>eb</a:t>
            </a:r>
            <a:r>
              <a:rPr lang="tr-TR" dirty="0"/>
              <a:t> değişkenine ata */</a:t>
            </a:r>
          </a:p>
          <a:p>
            <a:r>
              <a:rPr lang="tr-TR" dirty="0"/>
              <a:t>	</a:t>
            </a:r>
            <a:r>
              <a:rPr lang="tr-TR" dirty="0" smtClean="0"/>
              <a:t>      </a:t>
            </a:r>
            <a:r>
              <a:rPr lang="tr-TR" dirty="0"/>
              <a:t>değilse  </a:t>
            </a:r>
            <a:r>
              <a:rPr lang="tr-TR" dirty="0" err="1"/>
              <a:t>eb</a:t>
            </a:r>
            <a:r>
              <a:rPr lang="tr-TR" dirty="0"/>
              <a:t> = a	/* a&lt;b değilse, büyük olan a’ </a:t>
            </a:r>
            <a:r>
              <a:rPr lang="tr-TR" dirty="0" err="1"/>
              <a:t>yı</a:t>
            </a:r>
            <a:r>
              <a:rPr lang="tr-TR" dirty="0"/>
              <a:t> </a:t>
            </a:r>
            <a:r>
              <a:rPr lang="tr-TR" dirty="0" err="1"/>
              <a:t>eb</a:t>
            </a:r>
            <a:r>
              <a:rPr lang="tr-TR" dirty="0"/>
              <a:t> değişkenine ata */</a:t>
            </a:r>
          </a:p>
          <a:p>
            <a:r>
              <a:rPr lang="tr-TR" dirty="0"/>
              <a:t>Adım 4: Yaz (</a:t>
            </a:r>
            <a:r>
              <a:rPr lang="tr-TR" dirty="0" err="1"/>
              <a:t>eb</a:t>
            </a:r>
            <a:r>
              <a:rPr lang="tr-TR" dirty="0"/>
              <a:t>)			/* büyük olan sonucu (</a:t>
            </a:r>
            <a:r>
              <a:rPr lang="tr-TR" dirty="0" err="1"/>
              <a:t>eb</a:t>
            </a:r>
            <a:r>
              <a:rPr lang="tr-TR" dirty="0"/>
              <a:t>) ekrana yaz */</a:t>
            </a:r>
          </a:p>
          <a:p>
            <a:r>
              <a:rPr lang="tr-TR" dirty="0"/>
              <a:t>Adım 5: Dur				/* programı sonlandır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33400" y="828675"/>
            <a:ext cx="8001000" cy="4708981"/>
          </a:xfrm>
          <a:prstGeom prst="rect">
            <a:avLst/>
          </a:prstGeom>
          <a:noFill/>
          <a:ln w="9525">
            <a:noFill/>
            <a:miter lim="800000"/>
            <a:headEnd/>
            <a:tailEnd/>
          </a:ln>
          <a:effectLst/>
        </p:spPr>
        <p:txBody>
          <a:bodyPr>
            <a:spAutoFit/>
          </a:bodyPr>
          <a:lstStyle/>
          <a:p>
            <a:pPr algn="ctr"/>
            <a:endParaRPr lang="en-US" sz="3600" dirty="0">
              <a:solidFill>
                <a:srgbClr val="000000"/>
              </a:solidFill>
              <a:latin typeface="Times-Bold"/>
            </a:endParaRPr>
          </a:p>
          <a:p>
            <a:pPr algn="ctr"/>
            <a:endParaRPr lang="tr-TR" sz="2400" b="1" dirty="0">
              <a:solidFill>
                <a:srgbClr val="000000"/>
              </a:solidFill>
              <a:latin typeface="Times-Bold"/>
            </a:endParaRPr>
          </a:p>
          <a:p>
            <a:pPr algn="ctr"/>
            <a:r>
              <a:rPr lang="tr-TR" sz="2400" b="1" dirty="0">
                <a:latin typeface="Times New Roman" pitchFamily="18" charset="0"/>
                <a:cs typeface="Times New Roman" pitchFamily="18" charset="0"/>
              </a:rPr>
              <a:t>Office: D8-408</a:t>
            </a:r>
          </a:p>
          <a:p>
            <a:pPr algn="ctr"/>
            <a:r>
              <a:rPr lang="tr-TR" sz="2400" b="1" dirty="0" smtClean="0">
                <a:latin typeface="Times New Roman" pitchFamily="18" charset="0"/>
                <a:cs typeface="Times New Roman" pitchFamily="18" charset="0"/>
              </a:rPr>
              <a:t>Telefon</a:t>
            </a:r>
            <a:r>
              <a:rPr lang="tr-TR" sz="2400" b="1" dirty="0" smtClean="0">
                <a:latin typeface="Times New Roman" pitchFamily="18" charset="0"/>
                <a:cs typeface="Times New Roman" pitchFamily="18" charset="0"/>
                <a:sym typeface="Wingdings" pitchFamily="2" charset="2"/>
              </a:rPr>
              <a:t>: (264)</a:t>
            </a:r>
            <a:r>
              <a:rPr lang="tr-TR" sz="2400" b="1" dirty="0" smtClean="0">
                <a:latin typeface="Times New Roman" pitchFamily="18" charset="0"/>
                <a:cs typeface="Times New Roman" pitchFamily="18" charset="0"/>
              </a:rPr>
              <a:t> </a:t>
            </a:r>
            <a:r>
              <a:rPr lang="tr-TR" sz="2400" b="1" dirty="0">
                <a:latin typeface="Times New Roman" pitchFamily="18" charset="0"/>
                <a:cs typeface="Times New Roman" pitchFamily="18" charset="0"/>
              </a:rPr>
              <a:t>295-5598</a:t>
            </a:r>
            <a:endParaRPr lang="en-US" sz="2400" b="1" dirty="0">
              <a:latin typeface="Times New Roman" pitchFamily="18" charset="0"/>
              <a:cs typeface="Times New Roman" pitchFamily="18" charset="0"/>
            </a:endParaRPr>
          </a:p>
          <a:p>
            <a:pPr algn="ctr"/>
            <a:r>
              <a:rPr lang="tr-TR" sz="2400" dirty="0" err="1" smtClean="0">
                <a:solidFill>
                  <a:srgbClr val="FFFF00"/>
                </a:solidFill>
                <a:latin typeface="Times New Roman" pitchFamily="18" charset="0"/>
                <a:cs typeface="Times New Roman" pitchFamily="18" charset="0"/>
              </a:rPr>
              <a:t>coz</a:t>
            </a:r>
            <a:r>
              <a:rPr lang="tr-TR" sz="2400" dirty="0" smtClean="0">
                <a:solidFill>
                  <a:srgbClr val="FFFF00"/>
                </a:solidFill>
                <a:latin typeface="Times New Roman" pitchFamily="18" charset="0"/>
                <a:cs typeface="Times New Roman" pitchFamily="18" charset="0"/>
              </a:rPr>
              <a:t>@</a:t>
            </a:r>
            <a:r>
              <a:rPr lang="tr-TR" sz="2400" dirty="0" err="1" smtClean="0">
                <a:solidFill>
                  <a:srgbClr val="FFFF00"/>
                </a:solidFill>
                <a:latin typeface="Times New Roman" pitchFamily="18" charset="0"/>
                <a:cs typeface="Times New Roman" pitchFamily="18" charset="0"/>
              </a:rPr>
              <a:t>sakarya</a:t>
            </a:r>
            <a:r>
              <a:rPr lang="tr-TR" sz="2400" dirty="0" smtClean="0">
                <a:solidFill>
                  <a:srgbClr val="FFFF00"/>
                </a:solidFill>
                <a:latin typeface="Times New Roman" pitchFamily="18" charset="0"/>
                <a:cs typeface="Times New Roman" pitchFamily="18" charset="0"/>
              </a:rPr>
              <a:t>.edu.tr</a:t>
            </a:r>
            <a:endParaRPr lang="tr-TR" sz="2400" dirty="0">
              <a:solidFill>
                <a:srgbClr val="FFFF00"/>
              </a:solidFill>
              <a:latin typeface="Times New Roman" pitchFamily="18" charset="0"/>
              <a:cs typeface="Times New Roman" pitchFamily="18" charset="0"/>
            </a:endParaRPr>
          </a:p>
          <a:p>
            <a:pPr algn="ctr"/>
            <a:endParaRPr lang="tr-TR" sz="2400" b="1" dirty="0">
              <a:latin typeface="Times New Roman" pitchFamily="18" charset="0"/>
              <a:cs typeface="Times New Roman" pitchFamily="18" charset="0"/>
            </a:endParaRPr>
          </a:p>
          <a:p>
            <a:pPr algn="ctr"/>
            <a:r>
              <a:rPr lang="tr-TR" sz="2400" b="1" dirty="0">
                <a:latin typeface="Times New Roman" pitchFamily="18" charset="0"/>
                <a:cs typeface="Times New Roman" pitchFamily="18" charset="0"/>
              </a:rPr>
              <a:t>Office </a:t>
            </a:r>
            <a:r>
              <a:rPr lang="tr-TR" sz="2400" b="1" dirty="0" err="1">
                <a:latin typeface="Times New Roman" pitchFamily="18" charset="0"/>
                <a:cs typeface="Times New Roman" pitchFamily="18" charset="0"/>
              </a:rPr>
              <a:t>hours</a:t>
            </a:r>
            <a:r>
              <a:rPr lang="tr-TR" sz="2400" b="1" dirty="0">
                <a:latin typeface="Times New Roman" pitchFamily="18" charset="0"/>
                <a:cs typeface="Times New Roman" pitchFamily="18" charset="0"/>
              </a:rPr>
              <a:t>: </a:t>
            </a:r>
          </a:p>
          <a:p>
            <a:r>
              <a:rPr lang="tr-TR" sz="2400" b="1" dirty="0" smtClean="0">
                <a:latin typeface="Times New Roman" pitchFamily="18" charset="0"/>
                <a:cs typeface="Times New Roman" pitchFamily="18" charset="0"/>
              </a:rPr>
              <a:t>		Pazartesi	</a:t>
            </a:r>
            <a:r>
              <a:rPr lang="en-US" sz="2400" b="1" dirty="0" smtClean="0">
                <a:latin typeface="Times New Roman" pitchFamily="18" charset="0"/>
                <a:cs typeface="Times New Roman" pitchFamily="18" charset="0"/>
              </a:rPr>
              <a:t>: </a:t>
            </a:r>
            <a:r>
              <a:rPr lang="tr-TR" sz="2400" b="1" dirty="0" smtClean="0">
                <a:latin typeface="Times New Roman" pitchFamily="18" charset="0"/>
                <a:cs typeface="Times New Roman" pitchFamily="18" charset="0"/>
              </a:rPr>
              <a:t>10</a:t>
            </a:r>
            <a:r>
              <a:rPr lang="en-US" sz="2400" b="1" dirty="0" smtClean="0">
                <a:latin typeface="Times New Roman" pitchFamily="18" charset="0"/>
                <a:cs typeface="Times New Roman" pitchFamily="18" charset="0"/>
              </a:rPr>
              <a:t>:00 -</a:t>
            </a:r>
            <a:r>
              <a:rPr lang="tr-TR" sz="2400" b="1" dirty="0" smtClean="0">
                <a:latin typeface="Times New Roman" pitchFamily="18" charset="0"/>
                <a:cs typeface="Times New Roman" pitchFamily="18" charset="0"/>
              </a:rPr>
              <a:t>12:</a:t>
            </a:r>
            <a:r>
              <a:rPr lang="en-US" sz="2400" b="1" dirty="0" smtClean="0">
                <a:latin typeface="Times New Roman" pitchFamily="18" charset="0"/>
                <a:cs typeface="Times New Roman" pitchFamily="18" charset="0"/>
              </a:rPr>
              <a:t>00</a:t>
            </a:r>
            <a:endParaRPr lang="en-US" sz="2400" b="1" dirty="0">
              <a:latin typeface="Times New Roman" pitchFamily="18" charset="0"/>
              <a:cs typeface="Times New Roman" pitchFamily="18" charset="0"/>
            </a:endParaRPr>
          </a:p>
          <a:p>
            <a:r>
              <a:rPr lang="tr-TR" sz="2400" b="1" dirty="0" smtClean="0">
                <a:latin typeface="Times New Roman" pitchFamily="18" charset="0"/>
                <a:cs typeface="Times New Roman" pitchFamily="18" charset="0"/>
              </a:rPr>
              <a:t>		Salı		: 10:00-12:00</a:t>
            </a:r>
          </a:p>
          <a:p>
            <a:r>
              <a:rPr lang="tr-TR" sz="2400" b="1" dirty="0" smtClean="0">
                <a:latin typeface="Times New Roman" pitchFamily="18" charset="0"/>
                <a:cs typeface="Times New Roman" pitchFamily="18" charset="0"/>
              </a:rPr>
              <a:t>		Perşembe	: 13:00-15:00 (</a:t>
            </a:r>
            <a:r>
              <a:rPr lang="tr-TR" sz="2400" b="1" dirty="0" smtClean="0">
                <a:solidFill>
                  <a:srgbClr val="FFFF00"/>
                </a:solidFill>
                <a:latin typeface="Times New Roman" pitchFamily="18" charset="0"/>
                <a:cs typeface="Times New Roman" pitchFamily="18" charset="0"/>
              </a:rPr>
              <a:t>randevu ile</a:t>
            </a:r>
            <a:r>
              <a:rPr lang="tr-TR" sz="2400" b="1" dirty="0" smtClean="0">
                <a:latin typeface="Times New Roman" pitchFamily="18" charset="0"/>
                <a:cs typeface="Times New Roman" pitchFamily="18" charset="0"/>
              </a:rPr>
              <a:t>)</a:t>
            </a:r>
            <a:endParaRPr lang="tr-TR" sz="2400" b="1" dirty="0">
              <a:latin typeface="Times New Roman" pitchFamily="18" charset="0"/>
              <a:cs typeface="Times New Roman" pitchFamily="18" charset="0"/>
            </a:endParaRPr>
          </a:p>
          <a:p>
            <a:r>
              <a:rPr lang="tr-TR" sz="2400" b="1" dirty="0" smtClean="0">
                <a:latin typeface="Times New Roman" pitchFamily="18" charset="0"/>
                <a:cs typeface="Times New Roman" pitchFamily="18" charset="0"/>
              </a:rPr>
              <a:t>		Cuma	 	: (</a:t>
            </a:r>
            <a:r>
              <a:rPr lang="tr-TR" sz="2400" b="1" dirty="0" smtClean="0">
                <a:solidFill>
                  <a:srgbClr val="FFFF00"/>
                </a:solidFill>
                <a:latin typeface="Times New Roman" pitchFamily="18" charset="0"/>
                <a:cs typeface="Times New Roman" pitchFamily="18" charset="0"/>
              </a:rPr>
              <a:t>randevu ile</a:t>
            </a:r>
            <a:r>
              <a:rPr lang="tr-TR"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algn="ctr"/>
            <a:endParaRPr lang="en-US" sz="2400" b="1" dirty="0">
              <a:solidFill>
                <a:srgbClr val="000000"/>
              </a:solidFill>
              <a:latin typeface="Times-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85720" y="285728"/>
            <a:ext cx="8501122" cy="5909310"/>
          </a:xfrm>
          <a:prstGeom prst="rect">
            <a:avLst/>
          </a:prstGeom>
          <a:noFill/>
        </p:spPr>
        <p:txBody>
          <a:bodyPr wrap="square" rtlCol="0">
            <a:spAutoFit/>
          </a:bodyPr>
          <a:lstStyle/>
          <a:p>
            <a:r>
              <a:rPr lang="tr-TR" i="1" u="sng" dirty="0" smtClean="0"/>
              <a:t>Örnek alg.4; </a:t>
            </a:r>
            <a:endParaRPr lang="tr-TR" dirty="0" smtClean="0"/>
          </a:p>
          <a:p>
            <a:r>
              <a:rPr lang="tr-TR" i="1" dirty="0" smtClean="0"/>
              <a:t> </a:t>
            </a:r>
            <a:endParaRPr lang="tr-TR" dirty="0" smtClean="0"/>
          </a:p>
          <a:p>
            <a:r>
              <a:rPr lang="tr-TR" i="1" dirty="0" smtClean="0"/>
              <a:t>Problem:</a:t>
            </a:r>
            <a:r>
              <a:rPr lang="tr-TR" dirty="0" smtClean="0"/>
              <a:t> </a:t>
            </a:r>
            <a:r>
              <a:rPr lang="tr-TR" dirty="0" smtClean="0">
                <a:solidFill>
                  <a:srgbClr val="FFC000"/>
                </a:solidFill>
              </a:rPr>
              <a:t>Klavyeden okunan bir reel sayının karekökünü bulup sonucu ekrana yazan bir  algoritmanın tasarlanması.  </a:t>
            </a:r>
          </a:p>
          <a:p>
            <a:r>
              <a:rPr lang="tr-TR" i="1" dirty="0" smtClean="0"/>
              <a:t> </a:t>
            </a:r>
            <a:endParaRPr lang="tr-TR" dirty="0" smtClean="0"/>
          </a:p>
          <a:p>
            <a:r>
              <a:rPr lang="tr-TR" i="1" dirty="0" smtClean="0"/>
              <a:t>Tasarım</a:t>
            </a:r>
            <a:r>
              <a:rPr lang="tr-TR" dirty="0" smtClean="0"/>
              <a:t>: </a:t>
            </a:r>
            <a:r>
              <a:rPr lang="tr-TR" dirty="0" smtClean="0">
                <a:solidFill>
                  <a:srgbClr val="FFFF00"/>
                </a:solidFill>
              </a:rPr>
              <a:t>öncelikle problemin çözümünün matematiksel olarak ifade edilmesi gerekmektedir;</a:t>
            </a:r>
          </a:p>
          <a:p>
            <a:endParaRPr lang="tr-TR" dirty="0" smtClean="0"/>
          </a:p>
          <a:p>
            <a:pPr algn="just"/>
            <a:r>
              <a:rPr lang="tr-TR" dirty="0" smtClean="0">
                <a:solidFill>
                  <a:srgbClr val="FFC000"/>
                </a:solidFill>
              </a:rPr>
              <a:t>a</a:t>
            </a:r>
            <a:r>
              <a:rPr lang="tr-TR" dirty="0" smtClean="0"/>
              <a:t>, karekökü bulunmak istenen sayı olsun, </a:t>
            </a:r>
            <a:r>
              <a:rPr lang="tr-TR" dirty="0" smtClean="0">
                <a:solidFill>
                  <a:srgbClr val="FFC000"/>
                </a:solidFill>
              </a:rPr>
              <a:t>x </a:t>
            </a:r>
            <a:r>
              <a:rPr lang="tr-TR" dirty="0" smtClean="0"/>
              <a:t>değeri </a:t>
            </a:r>
            <a:r>
              <a:rPr lang="tr-TR" dirty="0" err="1" smtClean="0"/>
              <a:t>a’nın</a:t>
            </a:r>
            <a:r>
              <a:rPr lang="tr-TR" dirty="0" smtClean="0"/>
              <a:t> tahmini karekökü ve </a:t>
            </a:r>
            <a:r>
              <a:rPr lang="tr-TR" dirty="0" smtClean="0">
                <a:solidFill>
                  <a:srgbClr val="FFC000"/>
                </a:solidFill>
              </a:rPr>
              <a:t>b</a:t>
            </a:r>
            <a:r>
              <a:rPr lang="tr-TR" dirty="0" smtClean="0"/>
              <a:t> değeri ise  </a:t>
            </a:r>
            <a:r>
              <a:rPr lang="tr-TR" dirty="0" err="1" smtClean="0"/>
              <a:t>a’nın</a:t>
            </a:r>
            <a:r>
              <a:rPr lang="tr-TR" dirty="0" smtClean="0"/>
              <a:t> gerçek karekökü ile tahmin edilen karekökü arasındaki fark olsun. Bu durumda a aşağıdaki şekilde ifade edilebilir;</a:t>
            </a:r>
          </a:p>
          <a:p>
            <a:r>
              <a:rPr lang="tr-TR" dirty="0" smtClean="0"/>
              <a:t> </a:t>
            </a:r>
          </a:p>
          <a:p>
            <a:r>
              <a:rPr lang="tr-TR" dirty="0" smtClean="0">
                <a:solidFill>
                  <a:srgbClr val="FFC000"/>
                </a:solidFill>
              </a:rPr>
              <a:t>a = (x+b)</a:t>
            </a:r>
            <a:r>
              <a:rPr lang="tr-TR" baseline="30000" dirty="0" smtClean="0">
                <a:solidFill>
                  <a:srgbClr val="FFC000"/>
                </a:solidFill>
              </a:rPr>
              <a:t>2</a:t>
            </a:r>
            <a:r>
              <a:rPr lang="tr-TR" dirty="0" smtClean="0"/>
              <a:t> </a:t>
            </a:r>
            <a:r>
              <a:rPr lang="tr-TR" dirty="0" smtClean="0">
                <a:sym typeface="Symbol"/>
              </a:rPr>
              <a:t></a:t>
            </a:r>
            <a:r>
              <a:rPr lang="tr-TR" dirty="0" smtClean="0"/>
              <a:t> </a:t>
            </a:r>
            <a:r>
              <a:rPr lang="tr-TR" dirty="0" smtClean="0">
                <a:solidFill>
                  <a:srgbClr val="FFC000"/>
                </a:solidFill>
              </a:rPr>
              <a:t>a = x</a:t>
            </a:r>
            <a:r>
              <a:rPr lang="tr-TR" baseline="30000" dirty="0" smtClean="0">
                <a:solidFill>
                  <a:srgbClr val="FFC000"/>
                </a:solidFill>
              </a:rPr>
              <a:t>2</a:t>
            </a:r>
            <a:r>
              <a:rPr lang="tr-TR" dirty="0" smtClean="0">
                <a:solidFill>
                  <a:srgbClr val="FFC000"/>
                </a:solidFill>
              </a:rPr>
              <a:t>+2xb+b</a:t>
            </a:r>
            <a:r>
              <a:rPr lang="tr-TR" baseline="30000" dirty="0" smtClean="0">
                <a:solidFill>
                  <a:srgbClr val="FFC000"/>
                </a:solidFill>
              </a:rPr>
              <a:t>2</a:t>
            </a:r>
            <a:r>
              <a:rPr lang="tr-TR" dirty="0" smtClean="0">
                <a:solidFill>
                  <a:srgbClr val="FFC000"/>
                </a:solidFill>
              </a:rPr>
              <a:t> </a:t>
            </a:r>
          </a:p>
          <a:p>
            <a:r>
              <a:rPr lang="tr-TR" dirty="0" smtClean="0"/>
              <a:t> </a:t>
            </a:r>
          </a:p>
          <a:p>
            <a:r>
              <a:rPr lang="tr-TR" dirty="0" smtClean="0"/>
              <a:t>Küçük olması beklenen </a:t>
            </a:r>
            <a:r>
              <a:rPr lang="tr-TR" dirty="0" smtClean="0">
                <a:solidFill>
                  <a:srgbClr val="FFC000"/>
                </a:solidFill>
              </a:rPr>
              <a:t>b</a:t>
            </a:r>
            <a:r>
              <a:rPr lang="tr-TR" baseline="30000" dirty="0" smtClean="0">
                <a:solidFill>
                  <a:srgbClr val="FFC000"/>
                </a:solidFill>
              </a:rPr>
              <a:t>2</a:t>
            </a:r>
            <a:r>
              <a:rPr lang="tr-TR" dirty="0" smtClean="0"/>
              <a:t> değeri ihmal edilirse, b değeri yaklaşık olarak hesaplanabilir;</a:t>
            </a:r>
          </a:p>
          <a:p>
            <a:r>
              <a:rPr lang="tr-TR" dirty="0" smtClean="0"/>
              <a:t> </a:t>
            </a:r>
          </a:p>
          <a:p>
            <a:r>
              <a:rPr lang="tr-TR" dirty="0" smtClean="0">
                <a:solidFill>
                  <a:srgbClr val="FFC000"/>
                </a:solidFill>
              </a:rPr>
              <a:t>b </a:t>
            </a:r>
            <a:r>
              <a:rPr lang="tr-TR" dirty="0" smtClean="0">
                <a:solidFill>
                  <a:srgbClr val="FFC000"/>
                </a:solidFill>
                <a:sym typeface="Symbol"/>
              </a:rPr>
              <a:t></a:t>
            </a:r>
            <a:r>
              <a:rPr lang="tr-TR" dirty="0" smtClean="0">
                <a:solidFill>
                  <a:srgbClr val="FFC000"/>
                </a:solidFill>
              </a:rPr>
              <a:t> (a-x</a:t>
            </a:r>
            <a:r>
              <a:rPr lang="tr-TR" baseline="30000" dirty="0" smtClean="0">
                <a:solidFill>
                  <a:srgbClr val="FFC000"/>
                </a:solidFill>
              </a:rPr>
              <a:t>2</a:t>
            </a:r>
            <a:r>
              <a:rPr lang="tr-TR" dirty="0" smtClean="0">
                <a:solidFill>
                  <a:srgbClr val="FFC000"/>
                </a:solidFill>
              </a:rPr>
              <a:t>)/2x</a:t>
            </a:r>
          </a:p>
          <a:p>
            <a:r>
              <a:rPr lang="tr-TR" dirty="0" smtClean="0"/>
              <a:t> </a:t>
            </a:r>
          </a:p>
          <a:p>
            <a:endParaRPr lang="tr-TR"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85720" y="285728"/>
            <a:ext cx="8501122" cy="5078313"/>
          </a:xfrm>
          <a:prstGeom prst="rect">
            <a:avLst/>
          </a:prstGeom>
          <a:noFill/>
        </p:spPr>
        <p:txBody>
          <a:bodyPr wrap="square" rtlCol="0">
            <a:spAutoFit/>
          </a:bodyPr>
          <a:lstStyle/>
          <a:p>
            <a:r>
              <a:rPr lang="tr-TR" i="1" u="sng" dirty="0" smtClean="0"/>
              <a:t>Örnek alg.4; </a:t>
            </a:r>
            <a:endParaRPr lang="tr-TR" dirty="0" smtClean="0"/>
          </a:p>
          <a:p>
            <a:r>
              <a:rPr lang="tr-TR" i="1" dirty="0" smtClean="0"/>
              <a:t> </a:t>
            </a:r>
            <a:endParaRPr lang="tr-TR" dirty="0" smtClean="0"/>
          </a:p>
          <a:p>
            <a:endParaRPr lang="tr-TR" dirty="0" smtClean="0"/>
          </a:p>
          <a:p>
            <a:r>
              <a:rPr lang="tr-TR" dirty="0" smtClean="0"/>
              <a:t>hesaplanan </a:t>
            </a:r>
            <a:r>
              <a:rPr lang="tr-TR" dirty="0" smtClean="0">
                <a:solidFill>
                  <a:srgbClr val="FFC000"/>
                </a:solidFill>
              </a:rPr>
              <a:t>b</a:t>
            </a:r>
            <a:r>
              <a:rPr lang="tr-TR" dirty="0" smtClean="0"/>
              <a:t> değeri kullanılarak </a:t>
            </a:r>
            <a:r>
              <a:rPr lang="tr-TR" dirty="0" err="1" smtClean="0"/>
              <a:t>a’nın</a:t>
            </a:r>
            <a:r>
              <a:rPr lang="tr-TR" dirty="0" smtClean="0"/>
              <a:t> kareköküne daha yakın yeni bir tahmin yapılabilir;</a:t>
            </a:r>
          </a:p>
          <a:p>
            <a:r>
              <a:rPr lang="tr-TR" dirty="0" smtClean="0"/>
              <a:t> </a:t>
            </a:r>
          </a:p>
          <a:p>
            <a:r>
              <a:rPr lang="tr-TR" dirty="0" err="1" smtClean="0"/>
              <a:t>x</a:t>
            </a:r>
            <a:r>
              <a:rPr lang="tr-TR" baseline="-25000" dirty="0" err="1" smtClean="0"/>
              <a:t>i</a:t>
            </a:r>
            <a:r>
              <a:rPr lang="tr-TR" baseline="-25000" dirty="0" smtClean="0"/>
              <a:t>+1</a:t>
            </a:r>
            <a:r>
              <a:rPr lang="tr-TR" dirty="0" smtClean="0"/>
              <a:t> = </a:t>
            </a:r>
            <a:r>
              <a:rPr lang="tr-TR" dirty="0" err="1" smtClean="0"/>
              <a:t>x</a:t>
            </a:r>
            <a:r>
              <a:rPr lang="tr-TR" baseline="-25000" dirty="0" err="1" smtClean="0"/>
              <a:t>i</a:t>
            </a:r>
            <a:r>
              <a:rPr lang="tr-TR" dirty="0" smtClean="0"/>
              <a:t> + b	/* burada </a:t>
            </a:r>
            <a:r>
              <a:rPr lang="tr-TR" dirty="0" err="1" smtClean="0"/>
              <a:t>x</a:t>
            </a:r>
            <a:r>
              <a:rPr lang="tr-TR" baseline="-25000" dirty="0" err="1" smtClean="0"/>
              <a:t>i</a:t>
            </a:r>
            <a:r>
              <a:rPr lang="tr-TR" dirty="0" smtClean="0"/>
              <a:t> önceki tahmin, </a:t>
            </a:r>
            <a:r>
              <a:rPr lang="tr-TR" dirty="0" err="1" smtClean="0"/>
              <a:t>x</a:t>
            </a:r>
            <a:r>
              <a:rPr lang="tr-TR" baseline="-25000" dirty="0" err="1" smtClean="0"/>
              <a:t>i</a:t>
            </a:r>
            <a:r>
              <a:rPr lang="tr-TR" baseline="-25000" dirty="0" smtClean="0"/>
              <a:t>+1</a:t>
            </a:r>
            <a:r>
              <a:rPr lang="tr-TR" dirty="0" smtClean="0"/>
              <a:t> ise kareköke yakın yeni tahmin değeridir */</a:t>
            </a:r>
          </a:p>
          <a:p>
            <a:r>
              <a:rPr lang="tr-TR" dirty="0" smtClean="0"/>
              <a:t> </a:t>
            </a:r>
          </a:p>
          <a:p>
            <a:r>
              <a:rPr lang="tr-TR" dirty="0" smtClean="0"/>
              <a:t>Bu şekilde </a:t>
            </a:r>
            <a:r>
              <a:rPr lang="tr-TR" dirty="0" err="1" smtClean="0"/>
              <a:t>a’nın</a:t>
            </a:r>
            <a:r>
              <a:rPr lang="tr-TR" dirty="0" smtClean="0"/>
              <a:t> karekökü girerek yakınsayan bir </a:t>
            </a:r>
            <a:r>
              <a:rPr lang="tr-TR" dirty="0" err="1" smtClean="0"/>
              <a:t>iterasyon</a:t>
            </a:r>
            <a:r>
              <a:rPr lang="tr-TR" dirty="0" smtClean="0"/>
              <a:t> (tekrarlama) ile bulunabilir.</a:t>
            </a:r>
          </a:p>
          <a:p>
            <a:r>
              <a:rPr lang="tr-TR" dirty="0" smtClean="0"/>
              <a:t> </a:t>
            </a:r>
          </a:p>
          <a:p>
            <a:r>
              <a:rPr lang="tr-TR" dirty="0" err="1" smtClean="0"/>
              <a:t>a’nın</a:t>
            </a:r>
            <a:r>
              <a:rPr lang="tr-TR" dirty="0" smtClean="0"/>
              <a:t> karekökünü yakınsayarak bulan bu </a:t>
            </a:r>
            <a:r>
              <a:rPr lang="tr-TR" dirty="0" err="1" smtClean="0"/>
              <a:t>iteratif</a:t>
            </a:r>
            <a:r>
              <a:rPr lang="tr-TR" dirty="0" smtClean="0"/>
              <a:t> (mutlak hata </a:t>
            </a:r>
            <a:r>
              <a:rPr lang="tr-TR" dirty="0" smtClean="0">
                <a:sym typeface="Symbol"/>
              </a:rPr>
              <a:t></a:t>
            </a:r>
            <a:r>
              <a:rPr lang="tr-TR" dirty="0" smtClean="0"/>
              <a:t>b</a:t>
            </a:r>
            <a:r>
              <a:rPr lang="tr-TR" dirty="0" smtClean="0">
                <a:sym typeface="Symbol"/>
              </a:rPr>
              <a:t></a:t>
            </a:r>
            <a:r>
              <a:rPr lang="tr-TR" dirty="0" smtClean="0"/>
              <a:t>, </a:t>
            </a:r>
            <a:r>
              <a:rPr lang="tr-TR" dirty="0" smtClean="0">
                <a:sym typeface="Symbol"/>
              </a:rPr>
              <a:t></a:t>
            </a:r>
            <a:r>
              <a:rPr lang="tr-TR" dirty="0" smtClean="0"/>
              <a:t> hata değerinden küçük eşit olana kadar işlem tekrar edilecek) </a:t>
            </a:r>
          </a:p>
          <a:p>
            <a:endParaRPr lang="tr-TR" dirty="0" smtClean="0"/>
          </a:p>
          <a:p>
            <a:r>
              <a:rPr lang="tr-TR" dirty="0" smtClean="0"/>
              <a:t>Algoritma sözde kodlar ile ifade edildiğinde aşağıdaki şekilde yazılabilir (ifade kolaylığı için </a:t>
            </a:r>
            <a:r>
              <a:rPr lang="tr-TR" dirty="0" err="1" smtClean="0"/>
              <a:t>x</a:t>
            </a:r>
            <a:r>
              <a:rPr lang="tr-TR" baseline="-25000" dirty="0" err="1" smtClean="0"/>
              <a:t>i</a:t>
            </a:r>
            <a:r>
              <a:rPr lang="tr-TR" dirty="0" smtClean="0"/>
              <a:t> yerine x ve </a:t>
            </a:r>
            <a:r>
              <a:rPr lang="tr-TR" dirty="0" err="1" smtClean="0"/>
              <a:t>x</a:t>
            </a:r>
            <a:r>
              <a:rPr lang="tr-TR" baseline="-25000" dirty="0" err="1" smtClean="0"/>
              <a:t>i</a:t>
            </a:r>
            <a:r>
              <a:rPr lang="tr-TR" baseline="-25000" dirty="0" smtClean="0"/>
              <a:t>+1</a:t>
            </a:r>
            <a:r>
              <a:rPr lang="tr-TR" dirty="0" smtClean="0"/>
              <a:t> yerine y kullanılmıştır);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85720" y="285728"/>
            <a:ext cx="8501122" cy="4247317"/>
          </a:xfrm>
          <a:prstGeom prst="rect">
            <a:avLst/>
          </a:prstGeom>
          <a:noFill/>
        </p:spPr>
        <p:txBody>
          <a:bodyPr wrap="square" rtlCol="0">
            <a:spAutoFit/>
          </a:bodyPr>
          <a:lstStyle/>
          <a:p>
            <a:r>
              <a:rPr lang="tr-TR" i="1" u="sng" dirty="0" smtClean="0"/>
              <a:t>Örnek alg.4; </a:t>
            </a:r>
            <a:endParaRPr lang="tr-TR" dirty="0" smtClean="0"/>
          </a:p>
          <a:p>
            <a:r>
              <a:rPr lang="tr-TR" i="1" dirty="0" smtClean="0"/>
              <a:t> </a:t>
            </a:r>
            <a:endParaRPr lang="tr-TR" dirty="0" smtClean="0"/>
          </a:p>
          <a:p>
            <a:endParaRPr lang="tr-TR" dirty="0" smtClean="0"/>
          </a:p>
          <a:p>
            <a:r>
              <a:rPr lang="tr-TR" dirty="0" smtClean="0"/>
              <a:t>A1: Oku (a)		/* karekökü bulunacak sayıyı a değişkenine oku */</a:t>
            </a:r>
          </a:p>
          <a:p>
            <a:r>
              <a:rPr lang="tr-TR" dirty="0" smtClean="0"/>
              <a:t>A2: Oku (x)		/* ilk tahmini karekökü x değişkenine oku */</a:t>
            </a:r>
          </a:p>
          <a:p>
            <a:r>
              <a:rPr lang="tr-TR" dirty="0" smtClean="0"/>
              <a:t>A3: Oku (</a:t>
            </a:r>
            <a:r>
              <a:rPr lang="tr-TR" dirty="0" smtClean="0">
                <a:sym typeface="Symbol"/>
              </a:rPr>
              <a:t></a:t>
            </a:r>
            <a:r>
              <a:rPr lang="tr-TR" dirty="0" smtClean="0"/>
              <a:t>)		/* kabul edilebilir hata değerini </a:t>
            </a:r>
            <a:r>
              <a:rPr lang="tr-TR" dirty="0" smtClean="0">
                <a:sym typeface="Symbol"/>
              </a:rPr>
              <a:t></a:t>
            </a:r>
            <a:r>
              <a:rPr lang="tr-TR" dirty="0" smtClean="0"/>
              <a:t> değişkenine oku  */</a:t>
            </a:r>
          </a:p>
          <a:p>
            <a:r>
              <a:rPr lang="tr-TR" dirty="0" smtClean="0"/>
              <a:t>A4: b=(a-x</a:t>
            </a:r>
            <a:r>
              <a:rPr lang="tr-TR" baseline="30000" dirty="0" smtClean="0"/>
              <a:t>2</a:t>
            </a:r>
            <a:r>
              <a:rPr lang="tr-TR" dirty="0" smtClean="0"/>
              <a:t>)/2x     	/* fark (hata) değeri olan b’ </a:t>
            </a:r>
            <a:r>
              <a:rPr lang="tr-TR" dirty="0" err="1" smtClean="0"/>
              <a:t>yi</a:t>
            </a:r>
            <a:r>
              <a:rPr lang="tr-TR" dirty="0" smtClean="0"/>
              <a:t> hesapla */</a:t>
            </a:r>
          </a:p>
          <a:p>
            <a:r>
              <a:rPr lang="tr-TR" dirty="0" smtClean="0"/>
              <a:t>A5: y=x+b		/* daha yakın yeni karekök değerini (y) hesapla */</a:t>
            </a:r>
          </a:p>
          <a:p>
            <a:r>
              <a:rPr lang="tr-TR" dirty="0" smtClean="0"/>
              <a:t>A6: Eğer </a:t>
            </a:r>
            <a:r>
              <a:rPr lang="tr-TR" dirty="0" smtClean="0">
                <a:sym typeface="Symbol"/>
              </a:rPr>
              <a:t></a:t>
            </a:r>
            <a:r>
              <a:rPr lang="tr-TR" dirty="0" smtClean="0"/>
              <a:t>b</a:t>
            </a:r>
            <a:r>
              <a:rPr lang="tr-TR" dirty="0" smtClean="0">
                <a:sym typeface="Symbol"/>
              </a:rPr>
              <a:t></a:t>
            </a:r>
            <a:r>
              <a:rPr lang="tr-TR" dirty="0" smtClean="0"/>
              <a:t> ise A9’a git	/* </a:t>
            </a:r>
            <a:r>
              <a:rPr lang="tr-TR" dirty="0" smtClean="0">
                <a:sym typeface="Symbol"/>
              </a:rPr>
              <a:t></a:t>
            </a:r>
            <a:r>
              <a:rPr lang="tr-TR" dirty="0" smtClean="0"/>
              <a:t>b</a:t>
            </a:r>
            <a:r>
              <a:rPr lang="tr-TR" dirty="0" smtClean="0">
                <a:sym typeface="Symbol"/>
              </a:rPr>
              <a:t></a:t>
            </a:r>
            <a:r>
              <a:rPr lang="tr-TR" dirty="0" smtClean="0"/>
              <a:t> ise </a:t>
            </a:r>
            <a:r>
              <a:rPr lang="tr-TR" dirty="0" err="1" smtClean="0"/>
              <a:t>iterasyonu</a:t>
            </a:r>
            <a:r>
              <a:rPr lang="tr-TR" dirty="0" smtClean="0"/>
              <a:t> durdurmak için A9’e git */</a:t>
            </a:r>
          </a:p>
          <a:p>
            <a:r>
              <a:rPr lang="tr-TR" dirty="0" smtClean="0"/>
              <a:t>A7: x=y			/* y yeni karekök değerini x değişkenine ata */</a:t>
            </a:r>
          </a:p>
          <a:p>
            <a:r>
              <a:rPr lang="tr-TR" dirty="0" smtClean="0"/>
              <a:t>A8: A4’e git		/* işlemi yeni x  tahmini ile tekrarlamak için A4’e git */</a:t>
            </a:r>
          </a:p>
          <a:p>
            <a:r>
              <a:rPr lang="tr-TR" dirty="0" smtClean="0"/>
              <a:t>A9: Yaz (y)		/* en son hesaplanan karekök değerini (y) ekrana yaz */</a:t>
            </a:r>
          </a:p>
          <a:p>
            <a:r>
              <a:rPr lang="tr-TR" dirty="0" smtClean="0"/>
              <a:t>A10: Dur			/* programı sonlandır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85720" y="285728"/>
            <a:ext cx="8501122" cy="6740307"/>
          </a:xfrm>
          <a:prstGeom prst="rect">
            <a:avLst/>
          </a:prstGeom>
          <a:noFill/>
        </p:spPr>
        <p:txBody>
          <a:bodyPr wrap="square" rtlCol="0">
            <a:spAutoFit/>
          </a:bodyPr>
          <a:lstStyle/>
          <a:p>
            <a:r>
              <a:rPr lang="tr-TR" i="1" u="sng" dirty="0" smtClean="0"/>
              <a:t>Örnek alg.4; </a:t>
            </a:r>
          </a:p>
          <a:p>
            <a:endParaRPr lang="tr-TR" dirty="0" smtClean="0"/>
          </a:p>
          <a:p>
            <a:pPr algn="just"/>
            <a:r>
              <a:rPr lang="tr-TR" i="1" dirty="0" smtClean="0"/>
              <a:t> </a:t>
            </a:r>
            <a:r>
              <a:rPr lang="tr-TR" dirty="0" smtClean="0"/>
              <a:t>Bu algoritmada işlemlerin bir çevrimin içinde tekrarlandığı ve istenilen hassasiyete ulaşıldığında çevrimin dışına çıkılarak işlemin tamamlandığı görülmektedir. Bilgisayar da program işletilirken bir değişkene yeni bir değer verildiğinde eski taşıdığı değerin kaybolacağı not edilmelidir. </a:t>
            </a:r>
          </a:p>
          <a:p>
            <a:r>
              <a:rPr lang="tr-TR" dirty="0" smtClean="0"/>
              <a:t> </a:t>
            </a:r>
          </a:p>
          <a:p>
            <a:pPr algn="just"/>
            <a:r>
              <a:rPr lang="tr-TR" dirty="0" smtClean="0"/>
              <a:t>Aşağıda bu algoritmanın nasıl çalıştığı, işlemlerin her tekrarında (çevrimin her adımında) değişkenlerin aldığı değerler  bir çizelgede verilerek açıklanmıştır.a, x ve </a:t>
            </a:r>
            <a:r>
              <a:rPr lang="tr-TR" dirty="0" smtClean="0">
                <a:sym typeface="Symbol"/>
              </a:rPr>
              <a:t></a:t>
            </a:r>
            <a:r>
              <a:rPr lang="tr-TR" dirty="0" smtClean="0"/>
              <a:t> değerlerinin sırası ile </a:t>
            </a:r>
            <a:r>
              <a:rPr lang="tr-TR" dirty="0" smtClean="0">
                <a:solidFill>
                  <a:srgbClr val="FFC000"/>
                </a:solidFill>
              </a:rPr>
              <a:t>31.8, 5.0 ve 0.005 </a:t>
            </a:r>
            <a:r>
              <a:rPr lang="tr-TR" dirty="0" smtClean="0"/>
              <a:t>olarak okunduğu kabul edilsin.</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lgn="just"/>
            <a:r>
              <a:rPr lang="tr-TR" dirty="0" smtClean="0"/>
              <a:t> Üçüncü çevrim adımında </a:t>
            </a:r>
            <a:r>
              <a:rPr lang="tr-TR" dirty="0" smtClean="0">
                <a:solidFill>
                  <a:srgbClr val="FFC000"/>
                </a:solidFill>
                <a:sym typeface="Symbol"/>
              </a:rPr>
              <a:t></a:t>
            </a:r>
            <a:r>
              <a:rPr lang="tr-TR" dirty="0" smtClean="0">
                <a:solidFill>
                  <a:srgbClr val="FFC000"/>
                </a:solidFill>
              </a:rPr>
              <a:t>b</a:t>
            </a:r>
            <a:r>
              <a:rPr lang="tr-TR" dirty="0" smtClean="0">
                <a:solidFill>
                  <a:srgbClr val="FFC000"/>
                </a:solidFill>
                <a:sym typeface="Symbol"/>
              </a:rPr>
              <a:t></a:t>
            </a:r>
            <a:r>
              <a:rPr lang="tr-TR" dirty="0" smtClean="0">
                <a:solidFill>
                  <a:srgbClr val="FFC000"/>
                </a:solidFill>
              </a:rPr>
              <a:t> </a:t>
            </a:r>
            <a:r>
              <a:rPr lang="tr-TR" dirty="0" smtClean="0"/>
              <a:t>değeri </a:t>
            </a:r>
            <a:r>
              <a:rPr lang="tr-TR" dirty="0" smtClean="0">
                <a:solidFill>
                  <a:srgbClr val="FFC000"/>
                </a:solidFill>
                <a:sym typeface="Symbol"/>
              </a:rPr>
              <a:t></a:t>
            </a:r>
            <a:r>
              <a:rPr lang="tr-TR" dirty="0" smtClean="0"/>
              <a:t> değeri olan </a:t>
            </a:r>
            <a:r>
              <a:rPr lang="tr-TR" dirty="0" smtClean="0">
                <a:solidFill>
                  <a:srgbClr val="FFC000"/>
                </a:solidFill>
              </a:rPr>
              <a:t>0.005</a:t>
            </a:r>
            <a:r>
              <a:rPr lang="tr-TR" dirty="0" smtClean="0"/>
              <a:t>’ den küçük olduğu için yeni karekök değeri hesaplanmaz en son hesaplanan karekök değeri </a:t>
            </a:r>
            <a:r>
              <a:rPr lang="tr-TR" dirty="0" smtClean="0">
                <a:solidFill>
                  <a:srgbClr val="FFC000"/>
                </a:solidFill>
              </a:rPr>
              <a:t>y=5.64 </a:t>
            </a:r>
            <a:r>
              <a:rPr lang="tr-TR" dirty="0" smtClean="0"/>
              <a:t>olarak kalır ve işlem sonlandırılır. </a:t>
            </a:r>
          </a:p>
          <a:p>
            <a:endParaRPr lang="tr-TR" dirty="0" smtClean="0"/>
          </a:p>
          <a:p>
            <a:r>
              <a:rPr lang="tr-TR" dirty="0" smtClean="0"/>
              <a:t> </a:t>
            </a:r>
          </a:p>
          <a:p>
            <a:endParaRPr lang="tr-TR" dirty="0" smtClean="0"/>
          </a:p>
          <a:p>
            <a:endParaRPr lang="tr-TR" dirty="0" smtClean="0"/>
          </a:p>
        </p:txBody>
      </p:sp>
      <p:pic>
        <p:nvPicPr>
          <p:cNvPr id="1026" name="Picture 2"/>
          <p:cNvPicPr>
            <a:picLocks noChangeAspect="1" noChangeArrowheads="1"/>
          </p:cNvPicPr>
          <p:nvPr/>
        </p:nvPicPr>
        <p:blipFill>
          <a:blip r:embed="rId2"/>
          <a:srcRect l="23437" t="35889" r="25000" b="52392"/>
          <a:stretch>
            <a:fillRect/>
          </a:stretch>
        </p:blipFill>
        <p:spPr bwMode="auto">
          <a:xfrm>
            <a:off x="428596" y="3357562"/>
            <a:ext cx="8001016" cy="142876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3" name="Picture 2" descr="autocad-kampus"/>
          <p:cNvPicPr>
            <a:picLocks noChangeAspect="1" noChangeArrowheads="1"/>
          </p:cNvPicPr>
          <p:nvPr/>
        </p:nvPicPr>
        <p:blipFill>
          <a:blip r:embed="rId2"/>
          <a:srcRect/>
          <a:stretch>
            <a:fillRect/>
          </a:stretch>
        </p:blipFill>
        <p:spPr bwMode="auto">
          <a:xfrm>
            <a:off x="142845" y="428604"/>
            <a:ext cx="8764490" cy="5715040"/>
          </a:xfrm>
          <a:prstGeom prst="rect">
            <a:avLst/>
          </a:prstGeom>
          <a:noFill/>
          <a:ln w="9525">
            <a:noFill/>
            <a:miter lim="800000"/>
            <a:headEnd/>
            <a:tailEnd/>
          </a:ln>
        </p:spPr>
      </p:pic>
      <p:sp>
        <p:nvSpPr>
          <p:cNvPr id="4" name="3 Aşağı Ok"/>
          <p:cNvSpPr/>
          <p:nvPr/>
        </p:nvSpPr>
        <p:spPr>
          <a:xfrm>
            <a:off x="4857752" y="3786190"/>
            <a:ext cx="214314" cy="11430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500034" y="500042"/>
            <a:ext cx="4286280" cy="3323987"/>
          </a:xfrm>
          <a:prstGeom prst="rect">
            <a:avLst/>
          </a:prstGeom>
          <a:noFill/>
        </p:spPr>
        <p:txBody>
          <a:bodyPr wrap="square" rtlCol="0">
            <a:spAutoFit/>
          </a:bodyPr>
          <a:lstStyle/>
          <a:p>
            <a:r>
              <a:rPr lang="tr-TR" sz="2400" dirty="0" smtClean="0"/>
              <a:t>4 adet kısa sınav	%20</a:t>
            </a:r>
          </a:p>
          <a:p>
            <a:r>
              <a:rPr lang="tr-TR" sz="2400" dirty="0" smtClean="0"/>
              <a:t>2 adet ödev		%10</a:t>
            </a:r>
          </a:p>
          <a:p>
            <a:r>
              <a:rPr lang="tr-TR" sz="2400" dirty="0" smtClean="0"/>
              <a:t>2 adet uygulama	%15</a:t>
            </a:r>
          </a:p>
          <a:p>
            <a:r>
              <a:rPr lang="tr-TR" sz="2400" dirty="0" smtClean="0"/>
              <a:t>1 vize			%55</a:t>
            </a:r>
          </a:p>
          <a:p>
            <a:endParaRPr lang="tr-TR" sz="2400" dirty="0" smtClean="0"/>
          </a:p>
          <a:p>
            <a:r>
              <a:rPr lang="tr-TR" sz="2400" dirty="0" err="1" smtClean="0"/>
              <a:t>Yıliçi</a:t>
            </a:r>
            <a:r>
              <a:rPr lang="tr-TR" sz="2400" dirty="0" smtClean="0"/>
              <a:t> başarı		%50</a:t>
            </a:r>
          </a:p>
          <a:p>
            <a:endParaRPr lang="tr-TR" sz="2400" dirty="0" smtClean="0"/>
          </a:p>
          <a:p>
            <a:r>
              <a:rPr lang="tr-TR" sz="2400" dirty="0" smtClean="0"/>
              <a:t>1final			%50</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14282" y="357166"/>
            <a:ext cx="8429684" cy="6093976"/>
          </a:xfrm>
          <a:prstGeom prst="rect">
            <a:avLst/>
          </a:prstGeom>
          <a:noFill/>
        </p:spPr>
        <p:txBody>
          <a:bodyPr wrap="square" rtlCol="0">
            <a:spAutoFit/>
          </a:bodyPr>
          <a:lstStyle/>
          <a:p>
            <a:r>
              <a:rPr lang="tr-TR" b="1" dirty="0">
                <a:solidFill>
                  <a:srgbClr val="FFC000"/>
                </a:solidFill>
              </a:rPr>
              <a:t>DERSİN AMACI </a:t>
            </a:r>
            <a:endParaRPr lang="tr-TR" dirty="0">
              <a:solidFill>
                <a:srgbClr val="FFC000"/>
              </a:solidFill>
            </a:endParaRPr>
          </a:p>
          <a:p>
            <a:pPr algn="just">
              <a:spcBef>
                <a:spcPts val="600"/>
              </a:spcBef>
              <a:buFont typeface="Arial" pitchFamily="34" charset="0"/>
              <a:buChar char="•"/>
            </a:pPr>
            <a:r>
              <a:rPr lang="tr-TR" sz="2000" dirty="0" smtClean="0"/>
              <a:t>Bir programlama probleminin çözümü için gerekli ilke ve evreleri kavrayabilme. </a:t>
            </a:r>
          </a:p>
          <a:p>
            <a:pPr algn="just">
              <a:spcBef>
                <a:spcPts val="600"/>
              </a:spcBef>
              <a:buFont typeface="Arial" pitchFamily="34" charset="0"/>
              <a:buChar char="•"/>
            </a:pPr>
            <a:r>
              <a:rPr lang="tr-TR" sz="2000" dirty="0" smtClean="0"/>
              <a:t>Bir problem çözümü için gerekli algoritma ve akış şemalarının oluşturulması.</a:t>
            </a:r>
          </a:p>
          <a:p>
            <a:pPr algn="just">
              <a:spcBef>
                <a:spcPts val="600"/>
              </a:spcBef>
              <a:buFont typeface="Arial" pitchFamily="34" charset="0"/>
              <a:buChar char="•"/>
            </a:pPr>
            <a:r>
              <a:rPr lang="tr-TR" sz="2000" dirty="0" smtClean="0"/>
              <a:t>Programlamaya giriş(c/c++)</a:t>
            </a:r>
          </a:p>
          <a:p>
            <a:pPr algn="just">
              <a:spcBef>
                <a:spcPts val="600"/>
              </a:spcBef>
              <a:buFont typeface="Arial" pitchFamily="34" charset="0"/>
              <a:buChar char="•"/>
            </a:pPr>
            <a:r>
              <a:rPr lang="tr-TR" sz="2000" dirty="0" smtClean="0"/>
              <a:t>Programlama dilini kullanarak, bir programlama dilinin yapısını anlayabilme ve kullanabilme. </a:t>
            </a:r>
          </a:p>
          <a:p>
            <a:pPr algn="just">
              <a:spcBef>
                <a:spcPts val="600"/>
              </a:spcBef>
              <a:buFont typeface="Arial" pitchFamily="34" charset="0"/>
              <a:buChar char="•"/>
            </a:pPr>
            <a:r>
              <a:rPr lang="tr-TR" sz="2000" dirty="0" smtClean="0"/>
              <a:t>Algoritma ve akış şemaları hazırlanan problemlerin kod yazımını yapabilme. </a:t>
            </a:r>
          </a:p>
          <a:p>
            <a:pPr algn="just">
              <a:spcBef>
                <a:spcPts val="600"/>
              </a:spcBef>
              <a:buFont typeface="Arial" pitchFamily="34" charset="0"/>
              <a:buChar char="•"/>
            </a:pPr>
            <a:r>
              <a:rPr lang="tr-TR" sz="2000" dirty="0" smtClean="0"/>
              <a:t>Yapısal programlama ( </a:t>
            </a:r>
            <a:r>
              <a:rPr lang="tr-TR" dirty="0" smtClean="0"/>
              <a:t>Değişkenler, kontrol deyimleri, döngüler, diziler, alt programlar gibi kavramları anlayabilme  ve kullanabilme</a:t>
            </a:r>
            <a:r>
              <a:rPr lang="tr-TR" sz="2000" dirty="0" smtClean="0"/>
              <a:t>.)</a:t>
            </a:r>
          </a:p>
          <a:p>
            <a:r>
              <a:rPr lang="tr-TR" dirty="0" smtClean="0"/>
              <a:t> </a:t>
            </a:r>
            <a:r>
              <a:rPr lang="tr-TR" u="sng" dirty="0" smtClean="0"/>
              <a:t> </a:t>
            </a:r>
            <a:r>
              <a:rPr lang="tr-TR" sz="2000" u="sng" dirty="0" smtClean="0">
                <a:solidFill>
                  <a:srgbClr val="FFC000"/>
                </a:solidFill>
              </a:rPr>
              <a:t>Programlama Dili</a:t>
            </a:r>
            <a:r>
              <a:rPr lang="tr-TR" sz="2000" u="sng" dirty="0"/>
              <a:t> </a:t>
            </a:r>
            <a:r>
              <a:rPr lang="tr-TR" sz="2000" u="sng" dirty="0" smtClean="0"/>
              <a:t> </a:t>
            </a:r>
          </a:p>
          <a:p>
            <a:pPr>
              <a:buFont typeface="Arial" pitchFamily="34" charset="0"/>
              <a:buChar char="•"/>
            </a:pPr>
            <a:r>
              <a:rPr lang="tr-TR" sz="2000" dirty="0" smtClean="0">
                <a:solidFill>
                  <a:srgbClr val="FFFF00"/>
                </a:solidFill>
              </a:rPr>
              <a:t>C/C++  programla dili</a:t>
            </a:r>
          </a:p>
          <a:p>
            <a:pPr>
              <a:buFont typeface="Arial" pitchFamily="34" charset="0"/>
              <a:buChar char="•"/>
            </a:pPr>
            <a:r>
              <a:rPr lang="tr-TR" sz="1600" dirty="0" smtClean="0"/>
              <a:t>Yapısal özellikleri güçlü</a:t>
            </a:r>
          </a:p>
          <a:p>
            <a:pPr>
              <a:buFont typeface="Arial" pitchFamily="34" charset="0"/>
              <a:buChar char="•"/>
            </a:pPr>
            <a:r>
              <a:rPr lang="tr-TR" sz="1600" dirty="0" smtClean="0"/>
              <a:t>Her bilgisayar mühendisinin bilmesi gerekir</a:t>
            </a:r>
          </a:p>
          <a:p>
            <a:pPr>
              <a:buFont typeface="Arial" pitchFamily="34" charset="0"/>
              <a:buChar char="•"/>
            </a:pPr>
            <a:r>
              <a:rPr lang="tr-TR" sz="1600" dirty="0" smtClean="0"/>
              <a:t>Sonraki yıllarda görülecek derslerde detaylı olarak verilen C++, C#, Java# programa dilleri ve diğer temel yazılım dersleri için faydalı</a:t>
            </a:r>
            <a:endParaRPr lang="tr-TR" sz="1600" dirty="0"/>
          </a:p>
          <a:p>
            <a:endParaRPr lang="en-US" dirty="0"/>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14282" y="428604"/>
            <a:ext cx="7786742" cy="5324535"/>
          </a:xfrm>
          <a:prstGeom prst="rect">
            <a:avLst/>
          </a:prstGeom>
          <a:noFill/>
        </p:spPr>
        <p:txBody>
          <a:bodyPr wrap="square" rtlCol="0">
            <a:spAutoFit/>
          </a:bodyPr>
          <a:lstStyle/>
          <a:p>
            <a:r>
              <a:rPr lang="tr-TR" sz="2400" b="1" dirty="0">
                <a:latin typeface="Aharoni" pitchFamily="2" charset="-79"/>
                <a:cs typeface="Aharoni" pitchFamily="2" charset="-79"/>
              </a:rPr>
              <a:t>FAYDALANILABİLECEK KAYNAK KİTAPLAR</a:t>
            </a:r>
            <a:endParaRPr lang="tr-TR" sz="2400" dirty="0">
              <a:latin typeface="Aharoni" pitchFamily="2" charset="-79"/>
              <a:cs typeface="Aharoni" pitchFamily="2" charset="-79"/>
            </a:endParaRPr>
          </a:p>
          <a:p>
            <a:r>
              <a:rPr lang="tr-TR" b="1" dirty="0"/>
              <a:t> </a:t>
            </a:r>
            <a:endParaRPr lang="tr-TR" dirty="0"/>
          </a:p>
          <a:p>
            <a:r>
              <a:rPr lang="tr-TR" sz="2000" dirty="0" smtClean="0">
                <a:solidFill>
                  <a:srgbClr val="FFFF00"/>
                </a:solidFill>
              </a:rPr>
              <a:t>Soner </a:t>
            </a:r>
            <a:r>
              <a:rPr lang="tr-TR" sz="2000" dirty="0" err="1">
                <a:solidFill>
                  <a:srgbClr val="FFFF00"/>
                </a:solidFill>
              </a:rPr>
              <a:t>Çelikkol</a:t>
            </a:r>
            <a:r>
              <a:rPr lang="tr-TR" sz="2000" dirty="0">
                <a:solidFill>
                  <a:srgbClr val="FFFF00"/>
                </a:solidFill>
              </a:rPr>
              <a:t>, </a:t>
            </a:r>
            <a:r>
              <a:rPr lang="tr-TR" sz="2000" i="1" dirty="0">
                <a:solidFill>
                  <a:srgbClr val="FFFF00"/>
                </a:solidFill>
              </a:rPr>
              <a:t>Programlamaya Giriş ve Algoritmalar</a:t>
            </a:r>
            <a:r>
              <a:rPr lang="tr-TR" sz="2000" dirty="0">
                <a:solidFill>
                  <a:srgbClr val="FFFF00"/>
                </a:solidFill>
              </a:rPr>
              <a:t>, </a:t>
            </a:r>
            <a:r>
              <a:rPr lang="tr-TR" sz="2000" dirty="0" err="1">
                <a:solidFill>
                  <a:srgbClr val="FFFF00"/>
                </a:solidFill>
              </a:rPr>
              <a:t>Academic</a:t>
            </a:r>
            <a:r>
              <a:rPr lang="tr-TR" sz="2000" dirty="0">
                <a:solidFill>
                  <a:srgbClr val="FFFF00"/>
                </a:solidFill>
              </a:rPr>
              <a:t> </a:t>
            </a:r>
            <a:r>
              <a:rPr lang="tr-TR" sz="2000" dirty="0" err="1">
                <a:solidFill>
                  <a:srgbClr val="FFFF00"/>
                </a:solidFill>
              </a:rPr>
              <a:t>Book</a:t>
            </a:r>
            <a:r>
              <a:rPr lang="tr-TR" sz="2000" dirty="0">
                <a:solidFill>
                  <a:srgbClr val="FFFF00"/>
                </a:solidFill>
              </a:rPr>
              <a:t> </a:t>
            </a:r>
            <a:r>
              <a:rPr lang="tr-TR" sz="2000" dirty="0" err="1">
                <a:solidFill>
                  <a:srgbClr val="FFFF00"/>
                </a:solidFill>
              </a:rPr>
              <a:t>Publishing</a:t>
            </a:r>
            <a:r>
              <a:rPr lang="tr-TR" sz="2000" dirty="0">
                <a:solidFill>
                  <a:srgbClr val="FFFF00"/>
                </a:solidFill>
              </a:rPr>
              <a:t>, 2007, Trabzon. </a:t>
            </a:r>
          </a:p>
          <a:p>
            <a:r>
              <a:rPr lang="tr-TR" sz="2000" dirty="0">
                <a:solidFill>
                  <a:srgbClr val="FFFF00"/>
                </a:solidFill>
              </a:rPr>
              <a:t> </a:t>
            </a:r>
          </a:p>
          <a:p>
            <a:pPr lvl="0"/>
            <a:r>
              <a:rPr lang="tr-TR" sz="2000" dirty="0" err="1">
                <a:solidFill>
                  <a:srgbClr val="FFFF00"/>
                </a:solidFill>
              </a:rPr>
              <a:t>Vasif</a:t>
            </a:r>
            <a:r>
              <a:rPr lang="tr-TR" sz="2000" dirty="0">
                <a:solidFill>
                  <a:srgbClr val="FFFF00"/>
                </a:solidFill>
              </a:rPr>
              <a:t> V. </a:t>
            </a:r>
            <a:r>
              <a:rPr lang="tr-TR" sz="2000" dirty="0" err="1">
                <a:solidFill>
                  <a:srgbClr val="FFFF00"/>
                </a:solidFill>
              </a:rPr>
              <a:t>Nabiyev</a:t>
            </a:r>
            <a:r>
              <a:rPr lang="tr-TR" sz="2000" dirty="0">
                <a:solidFill>
                  <a:srgbClr val="FFFF00"/>
                </a:solidFill>
              </a:rPr>
              <a:t>, </a:t>
            </a:r>
            <a:r>
              <a:rPr lang="tr-TR" sz="2000" i="1" dirty="0">
                <a:solidFill>
                  <a:srgbClr val="FFFF00"/>
                </a:solidFill>
              </a:rPr>
              <a:t>Teoriden Uygulamalara Algoritmalar</a:t>
            </a:r>
            <a:r>
              <a:rPr lang="tr-TR" sz="2000" dirty="0">
                <a:solidFill>
                  <a:srgbClr val="FFFF00"/>
                </a:solidFill>
              </a:rPr>
              <a:t>, Seçkin Yayıncılık, 2007, Ankara.</a:t>
            </a:r>
          </a:p>
          <a:p>
            <a:r>
              <a:rPr lang="tr-TR" sz="2000" dirty="0">
                <a:solidFill>
                  <a:srgbClr val="FFFF00"/>
                </a:solidFill>
              </a:rPr>
              <a:t> </a:t>
            </a:r>
          </a:p>
          <a:p>
            <a:pPr lvl="0"/>
            <a:r>
              <a:rPr lang="tr-TR" sz="2000" dirty="0">
                <a:solidFill>
                  <a:srgbClr val="FFFF00"/>
                </a:solidFill>
              </a:rPr>
              <a:t>Fahri Vatansever, </a:t>
            </a:r>
            <a:r>
              <a:rPr lang="tr-TR" sz="2000" i="1" dirty="0">
                <a:solidFill>
                  <a:srgbClr val="FFFF00"/>
                </a:solidFill>
              </a:rPr>
              <a:t>İlere Programa Uygulamaları</a:t>
            </a:r>
            <a:r>
              <a:rPr lang="tr-TR" sz="2000" dirty="0">
                <a:solidFill>
                  <a:srgbClr val="FFFF00"/>
                </a:solidFill>
              </a:rPr>
              <a:t>, Seçkin Yayıncılık, 2006, Ankara. </a:t>
            </a:r>
          </a:p>
          <a:p>
            <a:r>
              <a:rPr lang="tr-TR" sz="2000" dirty="0">
                <a:solidFill>
                  <a:srgbClr val="FFFF00"/>
                </a:solidFill>
              </a:rPr>
              <a:t> </a:t>
            </a:r>
          </a:p>
          <a:p>
            <a:pPr lvl="0"/>
            <a:r>
              <a:rPr lang="tr-TR" sz="2000" dirty="0">
                <a:solidFill>
                  <a:srgbClr val="FFFF00"/>
                </a:solidFill>
              </a:rPr>
              <a:t>Sefer Kurnaz, </a:t>
            </a:r>
            <a:r>
              <a:rPr lang="tr-TR" sz="2000" i="1" dirty="0">
                <a:solidFill>
                  <a:srgbClr val="FFFF00"/>
                </a:solidFill>
              </a:rPr>
              <a:t>Veri Yapıları ve Algoritma Temelleri</a:t>
            </a:r>
            <a:r>
              <a:rPr lang="tr-TR" sz="2000" dirty="0">
                <a:solidFill>
                  <a:srgbClr val="FFFF00"/>
                </a:solidFill>
              </a:rPr>
              <a:t>, Papatya Yayıncılık, 2004, İstanbul.</a:t>
            </a:r>
          </a:p>
          <a:p>
            <a:r>
              <a:rPr lang="tr-TR" sz="2000" dirty="0">
                <a:solidFill>
                  <a:srgbClr val="FFFF00"/>
                </a:solidFill>
              </a:rPr>
              <a:t> </a:t>
            </a:r>
          </a:p>
          <a:p>
            <a:pPr lvl="0"/>
            <a:r>
              <a:rPr lang="tr-TR" sz="2000" dirty="0" err="1">
                <a:solidFill>
                  <a:srgbClr val="FFFF00"/>
                </a:solidFill>
              </a:rPr>
              <a:t>Rifat</a:t>
            </a:r>
            <a:r>
              <a:rPr lang="tr-TR" sz="2000" dirty="0">
                <a:solidFill>
                  <a:srgbClr val="FFFF00"/>
                </a:solidFill>
              </a:rPr>
              <a:t> </a:t>
            </a:r>
            <a:r>
              <a:rPr lang="tr-TR" sz="2000" dirty="0" err="1">
                <a:solidFill>
                  <a:srgbClr val="FFFF00"/>
                </a:solidFill>
              </a:rPr>
              <a:t>Çölkesen</a:t>
            </a:r>
            <a:r>
              <a:rPr lang="tr-TR" sz="2000" dirty="0">
                <a:solidFill>
                  <a:srgbClr val="FFFF00"/>
                </a:solidFill>
              </a:rPr>
              <a:t>, </a:t>
            </a:r>
            <a:r>
              <a:rPr lang="tr-TR" sz="2000" i="1" dirty="0">
                <a:solidFill>
                  <a:srgbClr val="FFFF00"/>
                </a:solidFill>
              </a:rPr>
              <a:t>Programlama Sanatı Algoritmalar C Dili Uygulaması</a:t>
            </a:r>
            <a:r>
              <a:rPr lang="tr-TR" sz="2000" dirty="0">
                <a:solidFill>
                  <a:srgbClr val="FFFF00"/>
                </a:solidFill>
              </a:rPr>
              <a:t>, Papatya Yayıncılık, 2004, İstanbul.</a:t>
            </a:r>
          </a:p>
          <a:p>
            <a:r>
              <a:rPr lang="tr-TR" dirty="0"/>
              <a:t> </a:t>
            </a:r>
          </a:p>
        </p:txBody>
      </p:sp>
      <p:sp>
        <p:nvSpPr>
          <p:cNvPr id="3" name="2 Altbilgi Yer Tutucusu"/>
          <p:cNvSpPr>
            <a:spLocks noGrp="1"/>
          </p:cNvSpPr>
          <p:nvPr>
            <p:ph type="ftr" sz="quarter" idx="11"/>
          </p:nvPr>
        </p:nvSpPr>
        <p:spPr/>
        <p:txBody>
          <a:bodyPr/>
          <a:lstStyle/>
          <a:p>
            <a:r>
              <a:rPr lang="en-US" smtClean="0"/>
              <a:t>SAÜ Bilgisayar Mühendisliği Dr. Cemil Öz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42844" y="428604"/>
            <a:ext cx="7786742" cy="6555641"/>
          </a:xfrm>
          <a:prstGeom prst="rect">
            <a:avLst/>
          </a:prstGeom>
          <a:noFill/>
        </p:spPr>
        <p:txBody>
          <a:bodyPr wrap="square" rtlCol="0">
            <a:spAutoFit/>
          </a:bodyPr>
          <a:lstStyle/>
          <a:p>
            <a:r>
              <a:rPr lang="tr-TR" sz="2400" b="1" dirty="0">
                <a:latin typeface="Aharoni" pitchFamily="2" charset="-79"/>
                <a:cs typeface="Aharoni" pitchFamily="2" charset="-79"/>
              </a:rPr>
              <a:t>FAYDALANILABİLECEK KAYNAK KİTAPLAR</a:t>
            </a:r>
          </a:p>
          <a:p>
            <a:r>
              <a:rPr lang="tr-TR" b="1" dirty="0"/>
              <a:t> </a:t>
            </a:r>
            <a:endParaRPr lang="tr-TR" dirty="0"/>
          </a:p>
          <a:p>
            <a:pPr lvl="0"/>
            <a:r>
              <a:rPr lang="tr-TR" sz="2000" dirty="0" err="1">
                <a:solidFill>
                  <a:srgbClr val="FFFF00"/>
                </a:solidFill>
              </a:rPr>
              <a:t>Chris</a:t>
            </a:r>
            <a:r>
              <a:rPr lang="tr-TR" sz="2000" dirty="0">
                <a:solidFill>
                  <a:srgbClr val="FFFF00"/>
                </a:solidFill>
              </a:rPr>
              <a:t> H. </a:t>
            </a:r>
            <a:r>
              <a:rPr lang="tr-TR" sz="2000" dirty="0" err="1">
                <a:solidFill>
                  <a:srgbClr val="FFFF00"/>
                </a:solidFill>
              </a:rPr>
              <a:t>Pappas</a:t>
            </a:r>
            <a:r>
              <a:rPr lang="tr-TR" sz="2000" dirty="0">
                <a:solidFill>
                  <a:srgbClr val="FFFF00"/>
                </a:solidFill>
              </a:rPr>
              <a:t>, William H. </a:t>
            </a:r>
            <a:r>
              <a:rPr lang="tr-TR" sz="2000" dirty="0" err="1">
                <a:solidFill>
                  <a:srgbClr val="FFFF00"/>
                </a:solidFill>
              </a:rPr>
              <a:t>Murray</a:t>
            </a:r>
            <a:r>
              <a:rPr lang="tr-TR" sz="2000" dirty="0">
                <a:solidFill>
                  <a:srgbClr val="FFFF00"/>
                </a:solidFill>
              </a:rPr>
              <a:t> (Çeviri: Kadir </a:t>
            </a:r>
            <a:r>
              <a:rPr lang="tr-TR" sz="2000" dirty="0" err="1">
                <a:solidFill>
                  <a:srgbClr val="FFFF00"/>
                </a:solidFill>
              </a:rPr>
              <a:t>Ertürk</a:t>
            </a:r>
            <a:r>
              <a:rPr lang="tr-TR" sz="2000" dirty="0">
                <a:solidFill>
                  <a:srgbClr val="FFFF00"/>
                </a:solidFill>
              </a:rPr>
              <a:t>), </a:t>
            </a:r>
            <a:r>
              <a:rPr lang="tr-TR" sz="2000" i="1" dirty="0">
                <a:solidFill>
                  <a:srgbClr val="FFFF00"/>
                </a:solidFill>
              </a:rPr>
              <a:t>C/C++ Programcının Rehberi</a:t>
            </a:r>
            <a:r>
              <a:rPr lang="tr-TR" sz="2000" dirty="0">
                <a:solidFill>
                  <a:srgbClr val="FFFF00"/>
                </a:solidFill>
              </a:rPr>
              <a:t>, Sistem Yayıncılık, 2003, Ankara.</a:t>
            </a:r>
          </a:p>
          <a:p>
            <a:r>
              <a:rPr lang="tr-TR" sz="2000" dirty="0">
                <a:solidFill>
                  <a:srgbClr val="FFFF00"/>
                </a:solidFill>
              </a:rPr>
              <a:t> </a:t>
            </a:r>
          </a:p>
          <a:p>
            <a:pPr lvl="0"/>
            <a:r>
              <a:rPr lang="tr-TR" sz="2000" dirty="0" err="1">
                <a:solidFill>
                  <a:srgbClr val="FFFF00"/>
                </a:solidFill>
              </a:rPr>
              <a:t>Rifat</a:t>
            </a:r>
            <a:r>
              <a:rPr lang="tr-TR" sz="2000" dirty="0">
                <a:solidFill>
                  <a:srgbClr val="FFFF00"/>
                </a:solidFill>
              </a:rPr>
              <a:t> </a:t>
            </a:r>
            <a:r>
              <a:rPr lang="tr-TR" sz="2000" dirty="0" err="1">
                <a:solidFill>
                  <a:srgbClr val="FFFF00"/>
                </a:solidFill>
              </a:rPr>
              <a:t>Çölkesen</a:t>
            </a:r>
            <a:r>
              <a:rPr lang="tr-TR" sz="2000" dirty="0">
                <a:solidFill>
                  <a:srgbClr val="FFFF00"/>
                </a:solidFill>
              </a:rPr>
              <a:t>,</a:t>
            </a:r>
            <a:r>
              <a:rPr lang="tr-TR" sz="2000" i="1" dirty="0">
                <a:solidFill>
                  <a:srgbClr val="FFFF00"/>
                </a:solidFill>
              </a:rPr>
              <a:t> İşte C Programlama Dili</a:t>
            </a:r>
            <a:r>
              <a:rPr lang="tr-TR" sz="2000" dirty="0">
                <a:solidFill>
                  <a:srgbClr val="FFFF00"/>
                </a:solidFill>
              </a:rPr>
              <a:t>, Papatya Yayıncılık, 2003, İstanbul.</a:t>
            </a:r>
          </a:p>
          <a:p>
            <a:r>
              <a:rPr lang="tr-TR" sz="2000" dirty="0">
                <a:solidFill>
                  <a:srgbClr val="FFFF00"/>
                </a:solidFill>
              </a:rPr>
              <a:t> </a:t>
            </a:r>
          </a:p>
          <a:p>
            <a:pPr lvl="0"/>
            <a:r>
              <a:rPr lang="tr-TR" sz="2000" dirty="0">
                <a:solidFill>
                  <a:srgbClr val="FFFF00"/>
                </a:solidFill>
              </a:rPr>
              <a:t>Fahri Vatansever, </a:t>
            </a:r>
            <a:r>
              <a:rPr lang="tr-TR" sz="2000" i="1" dirty="0">
                <a:solidFill>
                  <a:srgbClr val="FFFF00"/>
                </a:solidFill>
              </a:rPr>
              <a:t>Algoritma Geliştirme ve Programlamaya Giriş</a:t>
            </a:r>
            <a:r>
              <a:rPr lang="tr-TR" sz="2000" dirty="0">
                <a:solidFill>
                  <a:srgbClr val="FFFF00"/>
                </a:solidFill>
              </a:rPr>
              <a:t>, Seçkin Yayıncılık, 2002, Ankara. </a:t>
            </a:r>
          </a:p>
          <a:p>
            <a:r>
              <a:rPr lang="tr-TR" sz="2000" dirty="0">
                <a:solidFill>
                  <a:srgbClr val="FFFF00"/>
                </a:solidFill>
              </a:rPr>
              <a:t> </a:t>
            </a:r>
          </a:p>
          <a:p>
            <a:pPr lvl="0"/>
            <a:r>
              <a:rPr lang="tr-TR" sz="2000" dirty="0">
                <a:solidFill>
                  <a:srgbClr val="FFFF00"/>
                </a:solidFill>
              </a:rPr>
              <a:t>Mustafa Dikici, Emin Öztekin, Nemci </a:t>
            </a:r>
            <a:r>
              <a:rPr lang="tr-TR" sz="2000" dirty="0" err="1">
                <a:solidFill>
                  <a:srgbClr val="FFFF00"/>
                </a:solidFill>
              </a:rPr>
              <a:t>Dege</a:t>
            </a:r>
            <a:r>
              <a:rPr lang="tr-TR" sz="2000" dirty="0">
                <a:solidFill>
                  <a:srgbClr val="FFFF00"/>
                </a:solidFill>
              </a:rPr>
              <a:t>, </a:t>
            </a:r>
            <a:r>
              <a:rPr lang="tr-TR" sz="2000" i="1" dirty="0" err="1">
                <a:solidFill>
                  <a:srgbClr val="FFFF00"/>
                </a:solidFill>
              </a:rPr>
              <a:t>Pascal</a:t>
            </a:r>
            <a:r>
              <a:rPr lang="tr-TR" sz="2000" i="1" dirty="0">
                <a:solidFill>
                  <a:srgbClr val="FFFF00"/>
                </a:solidFill>
              </a:rPr>
              <a:t> Yapısal Programlama, Nesnelerle Programlama ve Turbo </a:t>
            </a:r>
            <a:r>
              <a:rPr lang="tr-TR" sz="2000" i="1" dirty="0" err="1">
                <a:solidFill>
                  <a:srgbClr val="FFFF00"/>
                </a:solidFill>
              </a:rPr>
              <a:t>Vision</a:t>
            </a:r>
            <a:r>
              <a:rPr lang="tr-TR" sz="2000" dirty="0">
                <a:solidFill>
                  <a:srgbClr val="FFFF00"/>
                </a:solidFill>
              </a:rPr>
              <a:t>, Beta Basım Yayım Dağıtım 1998, İstanbul. </a:t>
            </a:r>
          </a:p>
          <a:p>
            <a:r>
              <a:rPr lang="tr-TR" sz="2000" dirty="0">
                <a:solidFill>
                  <a:srgbClr val="FFFF00"/>
                </a:solidFill>
              </a:rPr>
              <a:t> </a:t>
            </a:r>
          </a:p>
          <a:p>
            <a:pPr lvl="0"/>
            <a:r>
              <a:rPr lang="tr-TR" sz="2000" dirty="0">
                <a:solidFill>
                  <a:srgbClr val="FFFF00"/>
                </a:solidFill>
              </a:rPr>
              <a:t>Mürşit </a:t>
            </a:r>
            <a:r>
              <a:rPr lang="tr-TR" sz="2000" dirty="0" err="1">
                <a:solidFill>
                  <a:srgbClr val="FFFF00"/>
                </a:solidFill>
              </a:rPr>
              <a:t>Eskicioğlu</a:t>
            </a:r>
            <a:r>
              <a:rPr lang="tr-TR" sz="2000" dirty="0">
                <a:solidFill>
                  <a:srgbClr val="FFFF00"/>
                </a:solidFill>
              </a:rPr>
              <a:t>, </a:t>
            </a:r>
            <a:r>
              <a:rPr lang="tr-TR" sz="2000" i="1" dirty="0" err="1">
                <a:solidFill>
                  <a:srgbClr val="FFFF00"/>
                </a:solidFill>
              </a:rPr>
              <a:t>Pascal</a:t>
            </a:r>
            <a:r>
              <a:rPr lang="tr-TR" sz="2000" i="1" dirty="0">
                <a:solidFill>
                  <a:srgbClr val="FFFF00"/>
                </a:solidFill>
              </a:rPr>
              <a:t> ile Yapısal Programlama</a:t>
            </a:r>
            <a:r>
              <a:rPr lang="tr-TR" sz="2000" dirty="0">
                <a:solidFill>
                  <a:srgbClr val="FFFF00"/>
                </a:solidFill>
              </a:rPr>
              <a:t>, Evrim Basım Yayım Dağıtım, 1988, İstanbul.</a:t>
            </a:r>
          </a:p>
          <a:p>
            <a:r>
              <a:rPr lang="tr-TR" sz="2000" dirty="0">
                <a:solidFill>
                  <a:srgbClr val="FFFF00"/>
                </a:solidFill>
              </a:rPr>
              <a:t> </a:t>
            </a:r>
          </a:p>
          <a:p>
            <a:pPr lvl="0"/>
            <a:r>
              <a:rPr lang="tr-TR" sz="2000" dirty="0">
                <a:solidFill>
                  <a:srgbClr val="FFFF00"/>
                </a:solidFill>
              </a:rPr>
              <a:t>Taner Derbentli, </a:t>
            </a:r>
            <a:r>
              <a:rPr lang="tr-TR" sz="2000" i="1" dirty="0">
                <a:solidFill>
                  <a:srgbClr val="FFFF00"/>
                </a:solidFill>
              </a:rPr>
              <a:t>Programlama ve </a:t>
            </a:r>
            <a:r>
              <a:rPr lang="tr-TR" sz="2000" i="1" dirty="0" err="1">
                <a:solidFill>
                  <a:srgbClr val="FFFF00"/>
                </a:solidFill>
              </a:rPr>
              <a:t>Fortran</a:t>
            </a:r>
            <a:r>
              <a:rPr lang="tr-TR" sz="2000" i="1" dirty="0">
                <a:solidFill>
                  <a:srgbClr val="FFFF00"/>
                </a:solidFill>
              </a:rPr>
              <a:t> 77</a:t>
            </a:r>
            <a:r>
              <a:rPr lang="tr-TR" sz="2000" dirty="0">
                <a:solidFill>
                  <a:srgbClr val="FFFF00"/>
                </a:solidFill>
              </a:rPr>
              <a:t>, Seç Kitap Dağıtım, 1988, İstanbul.</a:t>
            </a:r>
          </a:p>
          <a:p>
            <a:endParaRPr lang="en-US" dirty="0"/>
          </a:p>
        </p:txBody>
      </p:sp>
      <p:sp>
        <p:nvSpPr>
          <p:cNvPr id="3" name="2 Altbilgi Yer Tutucusu"/>
          <p:cNvSpPr>
            <a:spLocks noGrp="1"/>
          </p:cNvSpPr>
          <p:nvPr>
            <p:ph type="ftr" sz="quarter" idx="11"/>
          </p:nvPr>
        </p:nvSpPr>
        <p:spPr/>
        <p:txBody>
          <a:bodyPr/>
          <a:lstStyle/>
          <a:p>
            <a:r>
              <a:rPr lang="en-US" smtClean="0"/>
              <a:t>SAÜ Bilgisayar Mühendisliği Dr. Cemil Öz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142844" y="357166"/>
            <a:ext cx="8429684" cy="6555641"/>
          </a:xfrm>
          <a:prstGeom prst="rect">
            <a:avLst/>
          </a:prstGeom>
          <a:noFill/>
        </p:spPr>
        <p:txBody>
          <a:bodyPr wrap="square" rtlCol="0">
            <a:spAutoFit/>
          </a:bodyPr>
          <a:lstStyle/>
          <a:p>
            <a:r>
              <a:rPr lang="tr-TR" sz="2400" b="1" dirty="0"/>
              <a:t>ALGORİTMA KAVRAMI </a:t>
            </a:r>
            <a:endParaRPr lang="tr-TR" sz="2400" dirty="0"/>
          </a:p>
          <a:p>
            <a:r>
              <a:rPr lang="tr-TR" dirty="0"/>
              <a:t> </a:t>
            </a:r>
          </a:p>
          <a:p>
            <a:r>
              <a:rPr lang="tr-TR" dirty="0"/>
              <a:t> </a:t>
            </a:r>
            <a:r>
              <a:rPr lang="tr-TR" i="1" dirty="0" smtClean="0">
                <a:solidFill>
                  <a:srgbClr val="FFFF00"/>
                </a:solidFill>
              </a:rPr>
              <a:t>Algoritma</a:t>
            </a:r>
            <a:r>
              <a:rPr lang="tr-TR" dirty="0"/>
              <a:t>, bir problem sınıfının sistemli çözümü için; sıralanmış, belirsizlik taşımayan, işlenebilir, sonlu, işlem adımları kümesidir.</a:t>
            </a:r>
          </a:p>
          <a:p>
            <a:r>
              <a:rPr lang="tr-TR" dirty="0"/>
              <a:t> </a:t>
            </a:r>
            <a:endParaRPr lang="tr-TR" dirty="0" smtClean="0"/>
          </a:p>
          <a:p>
            <a:r>
              <a:rPr lang="tr-TR" dirty="0" err="1" smtClean="0">
                <a:solidFill>
                  <a:srgbClr val="FFFF00"/>
                </a:solidFill>
              </a:rPr>
              <a:t>Webster</a:t>
            </a:r>
            <a:r>
              <a:rPr lang="tr-TR" dirty="0" smtClean="0">
                <a:solidFill>
                  <a:srgbClr val="FFFF00"/>
                </a:solidFill>
              </a:rPr>
              <a:t> sözlüğünde </a:t>
            </a:r>
            <a:r>
              <a:rPr lang="tr-TR" dirty="0" smtClean="0"/>
              <a:t>“Belirli problemin çözümünde kullanıla bilen bir yöntem”,</a:t>
            </a:r>
          </a:p>
          <a:p>
            <a:r>
              <a:rPr lang="tr-TR" dirty="0" smtClean="0">
                <a:solidFill>
                  <a:srgbClr val="FFFF00"/>
                </a:solidFill>
              </a:rPr>
              <a:t>Bilgisayar dilinde </a:t>
            </a:r>
            <a:r>
              <a:rPr lang="tr-TR" dirty="0" smtClean="0"/>
              <a:t>“ bir sorunun çözümü için öngörülen işlemlerin mantıksal ve sembolik anlatımı”</a:t>
            </a:r>
          </a:p>
          <a:p>
            <a:endParaRPr lang="tr-TR" dirty="0"/>
          </a:p>
          <a:p>
            <a:pPr lvl="0"/>
            <a:r>
              <a:rPr lang="tr-TR" i="1" dirty="0">
                <a:solidFill>
                  <a:srgbClr val="FFFF00"/>
                </a:solidFill>
              </a:rPr>
              <a:t>Algoritma</a:t>
            </a:r>
            <a:r>
              <a:rPr lang="tr-TR" dirty="0"/>
              <a:t>,  sayıları kolay ve doğru tanımlama sanattır. Bir işlem dizisinin sonucunu elde etmek için, çok iyi tanımlanmış, sonlu sayıdaki işlem cümlelerinin bütünüdür.</a:t>
            </a:r>
          </a:p>
          <a:p>
            <a:r>
              <a:rPr lang="tr-TR" dirty="0"/>
              <a:t> </a:t>
            </a:r>
          </a:p>
          <a:p>
            <a:pPr lvl="0"/>
            <a:r>
              <a:rPr lang="tr-TR" dirty="0"/>
              <a:t>Bilgisayar programlamasının temel adımı </a:t>
            </a:r>
            <a:r>
              <a:rPr lang="tr-TR" dirty="0" smtClean="0"/>
              <a:t>olan, </a:t>
            </a:r>
            <a:r>
              <a:rPr lang="tr-TR" dirty="0"/>
              <a:t>bilgisayarın işleyişine uygun çözüm modelini kurmada bu güne kadar uygulanan yaklaşım </a:t>
            </a:r>
            <a:r>
              <a:rPr lang="tr-TR" i="1" dirty="0">
                <a:solidFill>
                  <a:srgbClr val="FFFF00"/>
                </a:solidFill>
              </a:rPr>
              <a:t>çözüm algoritması</a:t>
            </a:r>
            <a:r>
              <a:rPr lang="tr-TR" dirty="0">
                <a:solidFill>
                  <a:srgbClr val="FFFF00"/>
                </a:solidFill>
              </a:rPr>
              <a:t> kurma yöntemidir. </a:t>
            </a:r>
          </a:p>
          <a:p>
            <a:r>
              <a:rPr lang="tr-TR" dirty="0"/>
              <a:t> </a:t>
            </a:r>
          </a:p>
          <a:p>
            <a:pPr lvl="0"/>
            <a:r>
              <a:rPr lang="tr-TR" dirty="0"/>
              <a:t>Algoritma yaklaşımı, 9. yüzyılda yaşamış Türk-İslam matematikçi ve astronomu  </a:t>
            </a:r>
            <a:r>
              <a:rPr lang="tr-TR" i="1" dirty="0" err="1">
                <a:solidFill>
                  <a:srgbClr val="FFFF00"/>
                </a:solidFill>
              </a:rPr>
              <a:t>Harzemli</a:t>
            </a:r>
            <a:r>
              <a:rPr lang="tr-TR" i="1" dirty="0">
                <a:solidFill>
                  <a:srgbClr val="FFFF00"/>
                </a:solidFill>
              </a:rPr>
              <a:t> Mehmet</a:t>
            </a:r>
            <a:r>
              <a:rPr lang="tr-TR" dirty="0">
                <a:solidFill>
                  <a:srgbClr val="FFFF00"/>
                </a:solidFill>
              </a:rPr>
              <a:t>’in </a:t>
            </a:r>
            <a:r>
              <a:rPr lang="tr-TR" dirty="0"/>
              <a:t>ikinci derece denklemin kolayca çözümü için geliştirdiği çözüm yönteminin genelleştirilmiş şeklidir ve algoritma sözcüğü onun adından türemiştir.</a:t>
            </a:r>
          </a:p>
          <a:p>
            <a:r>
              <a:rPr lang="tr-TR" dirty="0"/>
              <a:t> </a:t>
            </a:r>
          </a:p>
          <a:p>
            <a:endParaRPr lang="en-US" dirty="0"/>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42844" y="642918"/>
            <a:ext cx="8786874" cy="2308324"/>
          </a:xfrm>
          <a:prstGeom prst="rect">
            <a:avLst/>
          </a:prstGeom>
          <a:noFill/>
        </p:spPr>
        <p:txBody>
          <a:bodyPr wrap="square" rtlCol="0">
            <a:spAutoFit/>
          </a:bodyPr>
          <a:lstStyle/>
          <a:p>
            <a:pPr lvl="0"/>
            <a:r>
              <a:rPr lang="tr-TR" dirty="0" smtClean="0"/>
              <a:t>Bilgisayarlar düşünemez. Bu sebeple bilgisayarların istenen amaçlara uygun biçimde kullanılabilmesi için programlanması gerekmektedir. </a:t>
            </a:r>
          </a:p>
          <a:p>
            <a:r>
              <a:rPr lang="tr-TR" dirty="0" smtClean="0"/>
              <a:t> </a:t>
            </a:r>
          </a:p>
          <a:p>
            <a:pPr lvl="0"/>
            <a:r>
              <a:rPr lang="tr-TR" i="1" dirty="0" smtClean="0"/>
              <a:t>Programlama</a:t>
            </a:r>
            <a:r>
              <a:rPr lang="tr-TR" dirty="0" smtClean="0"/>
              <a:t>, bir işlemin bilgisayarın anlayabileceği bir biçime dönüştürülmesi işlemidir. </a:t>
            </a:r>
          </a:p>
          <a:p>
            <a:endParaRPr lang="tr-TR" dirty="0" smtClean="0"/>
          </a:p>
          <a:p>
            <a:r>
              <a:rPr lang="tr-TR" dirty="0" smtClean="0"/>
              <a:t>Bir </a:t>
            </a:r>
            <a:r>
              <a:rPr lang="tr-TR" dirty="0"/>
              <a:t>programın amaca uygun olarak çalışabilmesi için, belirli aşamaları yerine getirmek gerekmektedir</a:t>
            </a:r>
            <a:r>
              <a:rPr lang="tr-TR" dirty="0" smtClean="0"/>
              <a:t>;</a:t>
            </a:r>
            <a:endParaRPr lang="en-US" dirty="0"/>
          </a:p>
        </p:txBody>
      </p:sp>
      <p:sp>
        <p:nvSpPr>
          <p:cNvPr id="3" name="2 Metin kutusu"/>
          <p:cNvSpPr txBox="1"/>
          <p:nvPr/>
        </p:nvSpPr>
        <p:spPr>
          <a:xfrm>
            <a:off x="1142976" y="2857496"/>
            <a:ext cx="7858180" cy="4062651"/>
          </a:xfrm>
          <a:prstGeom prst="rect">
            <a:avLst/>
          </a:prstGeom>
          <a:noFill/>
        </p:spPr>
        <p:txBody>
          <a:bodyPr wrap="square" rtlCol="0">
            <a:spAutoFit/>
          </a:bodyPr>
          <a:lstStyle/>
          <a:p>
            <a:endParaRPr lang="tr-TR" dirty="0" smtClean="0"/>
          </a:p>
          <a:p>
            <a:pPr lvl="1"/>
            <a:r>
              <a:rPr lang="tr-TR" sz="1600" i="1" dirty="0">
                <a:solidFill>
                  <a:srgbClr val="FFFF00"/>
                </a:solidFill>
              </a:rPr>
              <a:t>ANALİZ</a:t>
            </a:r>
            <a:r>
              <a:rPr lang="tr-TR" sz="1600" dirty="0">
                <a:solidFill>
                  <a:srgbClr val="FFFF00"/>
                </a:solidFill>
              </a:rPr>
              <a:t>:</a:t>
            </a:r>
            <a:r>
              <a:rPr lang="tr-TR" sz="1600" dirty="0"/>
              <a:t> Problem analiz edilir ve çözümlenir.</a:t>
            </a:r>
          </a:p>
          <a:p>
            <a:r>
              <a:rPr lang="tr-TR" sz="1600" dirty="0"/>
              <a:t> </a:t>
            </a:r>
          </a:p>
          <a:p>
            <a:pPr lvl="1"/>
            <a:r>
              <a:rPr lang="tr-TR" sz="1600" i="1" dirty="0">
                <a:solidFill>
                  <a:srgbClr val="FFFF00"/>
                </a:solidFill>
              </a:rPr>
              <a:t>TASARIM</a:t>
            </a:r>
            <a:r>
              <a:rPr lang="tr-TR" sz="1600" dirty="0">
                <a:solidFill>
                  <a:srgbClr val="FFFF00"/>
                </a:solidFill>
              </a:rPr>
              <a:t>: </a:t>
            </a:r>
            <a:r>
              <a:rPr lang="tr-TR" sz="1600" dirty="0"/>
              <a:t>Yapılan çözümlemeye göre algoritma tasarımı/akış diyagramı oluşturulur. Doğruluğunun mantıksal sınaması yapılır.</a:t>
            </a:r>
          </a:p>
          <a:p>
            <a:r>
              <a:rPr lang="tr-TR" sz="1600" dirty="0"/>
              <a:t> </a:t>
            </a:r>
          </a:p>
          <a:p>
            <a:pPr lvl="1"/>
            <a:r>
              <a:rPr lang="tr-TR" sz="1600" i="1" dirty="0">
                <a:solidFill>
                  <a:srgbClr val="FFFF00"/>
                </a:solidFill>
              </a:rPr>
              <a:t>KODLAMA</a:t>
            </a:r>
            <a:r>
              <a:rPr lang="tr-TR" sz="1600" dirty="0">
                <a:solidFill>
                  <a:srgbClr val="FFFF00"/>
                </a:solidFill>
              </a:rPr>
              <a:t>: </a:t>
            </a:r>
            <a:r>
              <a:rPr lang="tr-TR" sz="1600" dirty="0"/>
              <a:t>Oluşturulan algoritma/akış diyagramı bir programlama dili ile yazılır (kodlanır). </a:t>
            </a:r>
          </a:p>
          <a:p>
            <a:r>
              <a:rPr lang="tr-TR" sz="1600" dirty="0"/>
              <a:t> </a:t>
            </a:r>
          </a:p>
          <a:p>
            <a:pPr lvl="1"/>
            <a:r>
              <a:rPr lang="tr-TR" sz="1600" i="1" dirty="0">
                <a:solidFill>
                  <a:srgbClr val="FFFF00"/>
                </a:solidFill>
              </a:rPr>
              <a:t>DERLEME</a:t>
            </a:r>
            <a:r>
              <a:rPr lang="tr-TR" sz="1600" dirty="0">
                <a:solidFill>
                  <a:srgbClr val="FFFF00"/>
                </a:solidFill>
              </a:rPr>
              <a:t>: </a:t>
            </a:r>
            <a:r>
              <a:rPr lang="tr-TR" sz="1600" dirty="0"/>
              <a:t>Program derlenir ve çalıştırılır. Yazım hataları varsa düzeltilir.</a:t>
            </a:r>
          </a:p>
          <a:p>
            <a:r>
              <a:rPr lang="tr-TR" sz="1600" dirty="0"/>
              <a:t> </a:t>
            </a:r>
          </a:p>
          <a:p>
            <a:pPr lvl="1"/>
            <a:r>
              <a:rPr lang="tr-TR" sz="1600" i="1" dirty="0">
                <a:solidFill>
                  <a:srgbClr val="FFFF00"/>
                </a:solidFill>
              </a:rPr>
              <a:t>TEST</a:t>
            </a:r>
            <a:r>
              <a:rPr lang="tr-TR" sz="1600" dirty="0">
                <a:solidFill>
                  <a:srgbClr val="FFFF00"/>
                </a:solidFill>
              </a:rPr>
              <a:t>: </a:t>
            </a:r>
            <a:r>
              <a:rPr lang="tr-TR" sz="1600" dirty="0"/>
              <a:t>Program istenilen sonuçları üretmiyor ise 1. adıma dönülür ve problem çözümlenmesi ve algoritma/akış diyagramı gözden geçirilir ve revize edilir. </a:t>
            </a:r>
          </a:p>
          <a:p>
            <a:r>
              <a:rPr lang="tr-TR" sz="1600" dirty="0"/>
              <a:t> </a:t>
            </a:r>
          </a:p>
          <a:p>
            <a:pPr lvl="1"/>
            <a:r>
              <a:rPr lang="tr-TR" sz="1600" i="1" dirty="0">
                <a:solidFill>
                  <a:srgbClr val="FFFF00"/>
                </a:solidFill>
              </a:rPr>
              <a:t>DOKÜMANTASYON</a:t>
            </a:r>
            <a:r>
              <a:rPr lang="tr-TR" sz="1600" dirty="0">
                <a:solidFill>
                  <a:srgbClr val="FFFF00"/>
                </a:solidFill>
              </a:rPr>
              <a:t>:</a:t>
            </a:r>
            <a:r>
              <a:rPr lang="tr-TR" sz="1600" dirty="0"/>
              <a:t> Programın dokümantasyonu oluşturulur.</a:t>
            </a:r>
          </a:p>
          <a:p>
            <a:endParaRPr lang="en-US" sz="1600" dirty="0"/>
          </a:p>
        </p:txBody>
      </p:sp>
      <p:sp>
        <p:nvSpPr>
          <p:cNvPr id="4" name="3 Altbilgi Yer Tutucusu"/>
          <p:cNvSpPr>
            <a:spLocks noGrp="1"/>
          </p:cNvSpPr>
          <p:nvPr>
            <p:ph type="ftr" sz="quarter" idx="11"/>
          </p:nvPr>
        </p:nvSpPr>
        <p:spPr/>
        <p:txBody>
          <a:bodyPr/>
          <a:lstStyle/>
          <a:p>
            <a:r>
              <a:rPr lang="en-US" smtClean="0"/>
              <a:t>SAÜ Bilgisayar Mühendisliği Dr. Cemil Öz </a:t>
            </a:r>
            <a:endParaRPr lang="en-US"/>
          </a:p>
        </p:txBody>
      </p:sp>
      <p:pic>
        <p:nvPicPr>
          <p:cNvPr id="1026" name="Picture 2" descr="isakisi.jpg (38746 bytes)"/>
          <p:cNvPicPr>
            <a:picLocks noChangeAspect="1" noChangeArrowheads="1"/>
          </p:cNvPicPr>
          <p:nvPr/>
        </p:nvPicPr>
        <p:blipFill>
          <a:blip r:embed="rId2"/>
          <a:srcRect/>
          <a:stretch>
            <a:fillRect/>
          </a:stretch>
        </p:blipFill>
        <p:spPr bwMode="auto">
          <a:xfrm>
            <a:off x="142844" y="3214686"/>
            <a:ext cx="1357354"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Döküm">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355</TotalTime>
  <Words>408</Words>
  <Application>Microsoft Office PowerPoint</Application>
  <PresentationFormat>Ekran Gösterisi (4:3)</PresentationFormat>
  <Paragraphs>267</Paragraphs>
  <Slides>23</Slides>
  <Notes>2</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Teknik</vt:lpstr>
      <vt:lpstr>Algoritmalar ve Programlama I Ders 1: Giriş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I  </dc:title>
  <dc:creator>CemilOz</dc:creator>
  <cp:lastModifiedBy>CemilOz</cp:lastModifiedBy>
  <cp:revision>12</cp:revision>
  <dcterms:created xsi:type="dcterms:W3CDTF">2008-10-01T03:47:12Z</dcterms:created>
  <dcterms:modified xsi:type="dcterms:W3CDTF">2008-10-28T13:46:51Z</dcterms:modified>
</cp:coreProperties>
</file>