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70" r:id="rId11"/>
    <p:sldId id="264" r:id="rId12"/>
    <p:sldId id="265" r:id="rId13"/>
    <p:sldId id="267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69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jpeg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0D9AB-731B-4814-ABDE-24E85F981417}" type="datetimeFigureOut">
              <a:rPr lang="tr-TR" smtClean="0"/>
              <a:pPr/>
              <a:t>28.10.2008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3C0E7-0796-4F7D-9815-E80D4687F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4FAC-A04D-4694-941E-8F3582A1FA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26B-1789-48AF-B872-7378E1E45B05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CB33-A453-415E-B342-328D6840707D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2B68-69E4-4703-B855-7FAD3E07F785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14CD-23AC-4783-A08B-4E814DE58E60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BF6-C536-44E1-82FC-ED378C749CFE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9268-A225-4C86-88AC-349790D13F59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D1DA-140F-492C-AF73-0BE2DE19BFB6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CB3-D5D7-4C27-90E2-AE8A39F64068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5A85-C86F-4612-B836-4F833B3F23BF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2AD0-028F-47C1-AA53-6C32FEA830C8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A7C7195-9497-4A58-AD79-9DA119719E9F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984A22-15AC-4AA7-8F41-C6494AE37765}" type="datetime1">
              <a:rPr lang="tr-TR" smtClean="0"/>
              <a:pPr/>
              <a:t>28.10.2008</a:t>
            </a:fld>
            <a:endParaRPr 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Algoritmalar ve Programlama I</a:t>
            </a:r>
            <a:b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tr-TR" sz="3600" cap="none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Ders 2: Akış Diyagramları </a:t>
            </a:r>
            <a:r>
              <a:rPr lang="tr-TR" sz="6000" b="0" cap="none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tr-TR" sz="6000" b="0" cap="none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Doç. Dr. Cemil Öz</a:t>
            </a:r>
            <a:endParaRPr lang="en-US" dirty="0"/>
          </a:p>
        </p:txBody>
      </p:sp>
      <p:pic>
        <p:nvPicPr>
          <p:cNvPr id="1026" name="Picture 2" descr="ambl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5357826"/>
            <a:ext cx="750406" cy="11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SAÜ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r>
              <a:rPr lang="en-US" dirty="0" smtClean="0"/>
              <a:t> Dr. </a:t>
            </a:r>
            <a:r>
              <a:rPr lang="en-US" dirty="0" err="1" smtClean="0"/>
              <a:t>Cemil</a:t>
            </a:r>
            <a:r>
              <a:rPr lang="en-US" dirty="0" smtClean="0"/>
              <a:t> </a:t>
            </a:r>
            <a:r>
              <a:rPr lang="en-US" dirty="0" err="1" smtClean="0"/>
              <a:t>Öz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85720" y="285728"/>
            <a:ext cx="8501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smtClean="0"/>
              <a:t>Örnek alg.4; </a:t>
            </a:r>
            <a:endParaRPr lang="tr-TR" dirty="0" smtClean="0"/>
          </a:p>
          <a:p>
            <a:r>
              <a:rPr lang="tr-TR" i="1" dirty="0" smtClean="0"/>
              <a:t> 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A1: Oku (a)		/* karekökü bulunacak sayıyı a değişkenine oku */</a:t>
            </a:r>
          </a:p>
          <a:p>
            <a:r>
              <a:rPr lang="tr-TR" dirty="0" smtClean="0"/>
              <a:t>A2: Oku (x)		/* ilk tahmini karekökü x değişkenine oku */</a:t>
            </a:r>
          </a:p>
          <a:p>
            <a:r>
              <a:rPr lang="tr-TR" dirty="0" smtClean="0"/>
              <a:t>A3: Oku (</a:t>
            </a:r>
            <a:r>
              <a:rPr lang="tr-TR" dirty="0" smtClean="0">
                <a:sym typeface="Symbol"/>
              </a:rPr>
              <a:t></a:t>
            </a:r>
            <a:r>
              <a:rPr lang="tr-TR" dirty="0" smtClean="0"/>
              <a:t>)		/* kabul edilebilir hata değerini </a:t>
            </a:r>
            <a:r>
              <a:rPr lang="tr-TR" dirty="0" smtClean="0">
                <a:sym typeface="Symbol"/>
              </a:rPr>
              <a:t></a:t>
            </a:r>
            <a:r>
              <a:rPr lang="tr-TR" dirty="0" smtClean="0"/>
              <a:t> değişkenine oku  */</a:t>
            </a:r>
          </a:p>
          <a:p>
            <a:r>
              <a:rPr lang="tr-TR" dirty="0" smtClean="0"/>
              <a:t>A4: b=(a-x</a:t>
            </a:r>
            <a:r>
              <a:rPr lang="tr-TR" baseline="30000" dirty="0" smtClean="0"/>
              <a:t>2</a:t>
            </a:r>
            <a:r>
              <a:rPr lang="tr-TR" dirty="0" smtClean="0"/>
              <a:t>)/2x     	/* fark (hata) değeri olan b’ </a:t>
            </a:r>
            <a:r>
              <a:rPr lang="tr-TR" dirty="0" err="1" smtClean="0"/>
              <a:t>yi</a:t>
            </a:r>
            <a:r>
              <a:rPr lang="tr-TR" dirty="0" smtClean="0"/>
              <a:t> hesapla */</a:t>
            </a:r>
          </a:p>
          <a:p>
            <a:r>
              <a:rPr lang="tr-TR" dirty="0" smtClean="0"/>
              <a:t>A5: y=x+b		/* daha yakın yeni karekök değerini (y) hesapla */</a:t>
            </a:r>
          </a:p>
          <a:p>
            <a:r>
              <a:rPr lang="tr-TR" dirty="0" smtClean="0"/>
              <a:t>A6: Eğer </a:t>
            </a:r>
            <a:r>
              <a:rPr lang="tr-TR" dirty="0" smtClean="0">
                <a:sym typeface="Symbol"/>
              </a:rPr>
              <a:t></a:t>
            </a:r>
            <a:r>
              <a:rPr lang="tr-TR" dirty="0" smtClean="0"/>
              <a:t>b</a:t>
            </a:r>
            <a:r>
              <a:rPr lang="tr-TR" dirty="0" smtClean="0">
                <a:sym typeface="Symbol"/>
              </a:rPr>
              <a:t></a:t>
            </a:r>
            <a:r>
              <a:rPr lang="tr-TR" dirty="0" smtClean="0"/>
              <a:t> ise A9’a git	/* </a:t>
            </a:r>
            <a:r>
              <a:rPr lang="tr-TR" dirty="0" smtClean="0">
                <a:sym typeface="Symbol"/>
              </a:rPr>
              <a:t></a:t>
            </a:r>
            <a:r>
              <a:rPr lang="tr-TR" dirty="0" smtClean="0"/>
              <a:t>b</a:t>
            </a:r>
            <a:r>
              <a:rPr lang="tr-TR" dirty="0" smtClean="0">
                <a:sym typeface="Symbol"/>
              </a:rPr>
              <a:t></a:t>
            </a:r>
            <a:r>
              <a:rPr lang="tr-TR" dirty="0" smtClean="0"/>
              <a:t> ise </a:t>
            </a:r>
            <a:r>
              <a:rPr lang="tr-TR" dirty="0" err="1" smtClean="0"/>
              <a:t>iterasyonu</a:t>
            </a:r>
            <a:r>
              <a:rPr lang="tr-TR" dirty="0" smtClean="0"/>
              <a:t> durdurmak için A9’e git */</a:t>
            </a:r>
          </a:p>
          <a:p>
            <a:r>
              <a:rPr lang="tr-TR" dirty="0" smtClean="0"/>
              <a:t>A7: x=y			/* y yeni karekök değerini x değişkenine ata */</a:t>
            </a:r>
          </a:p>
          <a:p>
            <a:r>
              <a:rPr lang="tr-TR" dirty="0" smtClean="0"/>
              <a:t>A8: A4’e git		/* işlemi yeni x  tahmini ile tekrarlamak için A4’e git */</a:t>
            </a:r>
          </a:p>
          <a:p>
            <a:r>
              <a:rPr lang="tr-TR" dirty="0" smtClean="0"/>
              <a:t>A9: Yaz (y)		/* en son hesaplanan karekök değerini (y) ekrana yaz */</a:t>
            </a:r>
          </a:p>
          <a:p>
            <a:r>
              <a:rPr lang="tr-TR" dirty="0" smtClean="0"/>
              <a:t>A10: Dur			/* programı sonlandır */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5000628" y="500042"/>
            <a:ext cx="392909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tr-TR" sz="2000" dirty="0" smtClean="0"/>
              <a:t>Görüldüğü gibi akış diyagramlarında işlem sırası  </a:t>
            </a:r>
            <a:r>
              <a:rPr lang="tr-TR" sz="2000" dirty="0" smtClean="0">
                <a:solidFill>
                  <a:srgbClr val="FFC000"/>
                </a:solidFill>
              </a:rPr>
              <a:t>oklarla gösterildiği </a:t>
            </a:r>
            <a:r>
              <a:rPr lang="tr-TR" sz="2000" dirty="0" smtClean="0"/>
              <a:t>için deyimlerin (işlemlerin) </a:t>
            </a:r>
            <a:r>
              <a:rPr lang="tr-TR" sz="2000" dirty="0" smtClean="0">
                <a:solidFill>
                  <a:srgbClr val="FFC000"/>
                </a:solidFill>
              </a:rPr>
              <a:t>A1, A2</a:t>
            </a:r>
            <a:r>
              <a:rPr lang="tr-TR" sz="2000" dirty="0" smtClean="0"/>
              <a:t>, vb. etiketlendirilmesine gerek yoktur. </a:t>
            </a:r>
            <a:r>
              <a:rPr lang="tr-TR" sz="2000" dirty="0" smtClean="0">
                <a:solidFill>
                  <a:srgbClr val="FFC000"/>
                </a:solidFill>
              </a:rPr>
              <a:t>Fakat</a:t>
            </a:r>
            <a:r>
              <a:rPr lang="tr-TR" sz="2000" dirty="0" smtClean="0"/>
              <a:t> istenirse bu etiketler kutuların dışında sol üst köşeye yazılabilir.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4286280" cy="644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23437" t="35889" r="25000" b="52392"/>
          <a:stretch>
            <a:fillRect/>
          </a:stretch>
        </p:blipFill>
        <p:spPr bwMode="auto">
          <a:xfrm>
            <a:off x="4786314" y="3929066"/>
            <a:ext cx="435768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642918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u="sng" dirty="0"/>
              <a:t>Örnek akış.2; </a:t>
            </a:r>
            <a:endParaRPr lang="tr-TR" sz="2400" dirty="0"/>
          </a:p>
          <a:p>
            <a:r>
              <a:rPr lang="tr-TR" sz="2400" i="1" dirty="0"/>
              <a:t> </a:t>
            </a:r>
            <a:endParaRPr lang="tr-TR" sz="2400" dirty="0"/>
          </a:p>
          <a:p>
            <a:r>
              <a:rPr lang="tr-TR" sz="2400" i="1" dirty="0"/>
              <a:t> </a:t>
            </a:r>
            <a:endParaRPr lang="tr-TR" sz="2400" dirty="0"/>
          </a:p>
          <a:p>
            <a:pPr lvl="0" algn="just"/>
            <a:r>
              <a:rPr lang="tr-TR" sz="2400" dirty="0">
                <a:solidFill>
                  <a:srgbClr val="FFC000"/>
                </a:solidFill>
              </a:rPr>
              <a:t>1’den </a:t>
            </a:r>
            <a:r>
              <a:rPr lang="tr-TR" sz="2400" dirty="0" err="1">
                <a:solidFill>
                  <a:srgbClr val="FFC000"/>
                </a:solidFill>
              </a:rPr>
              <a:t>N’ye</a:t>
            </a:r>
            <a:r>
              <a:rPr lang="tr-TR" sz="2400" dirty="0">
                <a:solidFill>
                  <a:srgbClr val="FFC000"/>
                </a:solidFill>
              </a:rPr>
              <a:t> kadar olan sayıların toplamını hesaplayan programın akış diyagramını çizelim.</a:t>
            </a:r>
          </a:p>
          <a:p>
            <a:r>
              <a:rPr lang="tr-TR" sz="2400" dirty="0"/>
              <a:t> </a:t>
            </a:r>
          </a:p>
          <a:p>
            <a:pPr lvl="0" algn="just"/>
            <a:r>
              <a:rPr lang="tr-TR" sz="2400" dirty="0"/>
              <a:t>1’den </a:t>
            </a:r>
            <a:r>
              <a:rPr lang="tr-TR" sz="2400" dirty="0" err="1"/>
              <a:t>N’ye</a:t>
            </a:r>
            <a:r>
              <a:rPr lang="tr-TR" sz="2400" dirty="0"/>
              <a:t> </a:t>
            </a:r>
            <a:r>
              <a:rPr lang="tr-TR" sz="2400" dirty="0" smtClean="0"/>
              <a:t>kadar, </a:t>
            </a:r>
            <a:r>
              <a:rPr lang="tr-TR" sz="2400" dirty="0"/>
              <a:t>N adet sayı vardır. Birer artan döngü içinde sayıları toplayabiliriz. Döngü artışını kontrol edeceğimiz değişken i olsun. Toplam değerini de T değişkeni ile ifade edelim. Döngü değişkeni i, 1’den başlayacak ve birer artarak N ye ulaşacak. T başlangıçta 0 ile başlayacak ve döngü içerisinde 1’den </a:t>
            </a:r>
            <a:r>
              <a:rPr lang="tr-TR" sz="2400" dirty="0" err="1"/>
              <a:t>N’ye</a:t>
            </a:r>
            <a:r>
              <a:rPr lang="tr-TR" sz="2400" dirty="0"/>
              <a:t> değişen i değeri ilave edilecek.  </a:t>
            </a:r>
          </a:p>
          <a:p>
            <a:endParaRPr lang="en-US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57158" y="500042"/>
            <a:ext cx="83582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Problemin algoritması</a:t>
            </a:r>
            <a:r>
              <a:rPr lang="tr-TR" sz="2400" dirty="0"/>
              <a:t> </a:t>
            </a:r>
          </a:p>
          <a:p>
            <a:endParaRPr lang="tr-TR" sz="2400" dirty="0"/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Algoritma </a:t>
            </a:r>
            <a:r>
              <a:rPr lang="tr-TR" sz="2400" dirty="0"/>
              <a:t>sözde kodlar ile ifade edildiğinde aşağıdaki şekilde yazılabilir;</a:t>
            </a:r>
          </a:p>
          <a:p>
            <a:r>
              <a:rPr lang="tr-TR" sz="2400" dirty="0"/>
              <a:t> </a:t>
            </a:r>
          </a:p>
          <a:p>
            <a:r>
              <a:rPr lang="tr-TR" sz="2400" dirty="0"/>
              <a:t>Adım 1: </a:t>
            </a:r>
            <a:r>
              <a:rPr lang="tr-TR" sz="2400" dirty="0" smtClean="0"/>
              <a:t>T=0, i=0</a:t>
            </a:r>
            <a:r>
              <a:rPr lang="tr-TR" sz="2400" dirty="0"/>
              <a:t>		</a:t>
            </a:r>
          </a:p>
          <a:p>
            <a:r>
              <a:rPr lang="tr-TR" sz="2400" dirty="0"/>
              <a:t>Adım 2: </a:t>
            </a:r>
            <a:r>
              <a:rPr lang="tr-TR" sz="2400" dirty="0" smtClean="0"/>
              <a:t>T=T+i     </a:t>
            </a:r>
          </a:p>
          <a:p>
            <a:r>
              <a:rPr lang="tr-TR" sz="2400" dirty="0" smtClean="0"/>
              <a:t>Adım 3: i=i+1</a:t>
            </a:r>
            <a:endParaRPr lang="tr-TR" sz="2400" dirty="0"/>
          </a:p>
          <a:p>
            <a:r>
              <a:rPr lang="tr-TR" sz="2400" dirty="0"/>
              <a:t>Adım 3: </a:t>
            </a:r>
            <a:r>
              <a:rPr lang="tr-TR" sz="2400" dirty="0" smtClean="0"/>
              <a:t>Eğer i&gt;N ise Adım 2’ye git</a:t>
            </a:r>
            <a:r>
              <a:rPr lang="tr-TR" sz="2400" dirty="0"/>
              <a:t>			</a:t>
            </a:r>
          </a:p>
          <a:p>
            <a:r>
              <a:rPr lang="tr-TR" sz="2400" dirty="0"/>
              <a:t>Adım 4: Yaz </a:t>
            </a:r>
            <a:r>
              <a:rPr lang="tr-TR" sz="2400" dirty="0" smtClean="0"/>
              <a:t>(T)</a:t>
            </a:r>
            <a:r>
              <a:rPr lang="tr-TR" sz="2400" dirty="0"/>
              <a:t>			</a:t>
            </a:r>
          </a:p>
          <a:p>
            <a:r>
              <a:rPr lang="tr-TR" sz="2400" dirty="0" smtClean="0"/>
              <a:t>Adım </a:t>
            </a:r>
            <a:r>
              <a:rPr lang="tr-TR" sz="2400" dirty="0"/>
              <a:t>6: Dur</a:t>
            </a:r>
            <a:r>
              <a:rPr lang="tr-TR" dirty="0"/>
              <a:t>				</a:t>
            </a:r>
          </a:p>
          <a:p>
            <a:r>
              <a:rPr lang="tr-TR" i="1" dirty="0"/>
              <a:t> </a:t>
            </a:r>
            <a:endParaRPr lang="tr-TR" dirty="0"/>
          </a:p>
          <a:p>
            <a:endParaRPr lang="en-US" dirty="0"/>
          </a:p>
        </p:txBody>
      </p:sp>
      <p:sp>
        <p:nvSpPr>
          <p:cNvPr id="7" name="6 Serbest Form"/>
          <p:cNvSpPr/>
          <p:nvPr/>
        </p:nvSpPr>
        <p:spPr>
          <a:xfrm>
            <a:off x="214282" y="3286124"/>
            <a:ext cx="299803" cy="764498"/>
          </a:xfrm>
          <a:custGeom>
            <a:avLst/>
            <a:gdLst>
              <a:gd name="connsiteX0" fmla="*/ 284813 w 299803"/>
              <a:gd name="connsiteY0" fmla="*/ 764498 h 764498"/>
              <a:gd name="connsiteX1" fmla="*/ 0 w 299803"/>
              <a:gd name="connsiteY1" fmla="*/ 764498 h 764498"/>
              <a:gd name="connsiteX2" fmla="*/ 29980 w 299803"/>
              <a:gd name="connsiteY2" fmla="*/ 0 h 764498"/>
              <a:gd name="connsiteX3" fmla="*/ 299803 w 299803"/>
              <a:gd name="connsiteY3" fmla="*/ 14990 h 764498"/>
              <a:gd name="connsiteX4" fmla="*/ 299803 w 299803"/>
              <a:gd name="connsiteY4" fmla="*/ 14990 h 76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803" h="764498">
                <a:moveTo>
                  <a:pt x="284813" y="764498"/>
                </a:moveTo>
                <a:lnTo>
                  <a:pt x="0" y="764498"/>
                </a:lnTo>
                <a:lnTo>
                  <a:pt x="29980" y="0"/>
                </a:lnTo>
                <a:lnTo>
                  <a:pt x="299803" y="14990"/>
                </a:lnTo>
                <a:lnTo>
                  <a:pt x="299803" y="14990"/>
                </a:ln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6328" t="19043" r="35547" b="19433"/>
          <a:stretch>
            <a:fillRect/>
          </a:stretch>
        </p:blipFill>
        <p:spPr bwMode="auto">
          <a:xfrm>
            <a:off x="357158" y="214290"/>
            <a:ext cx="3429024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Metin kutusu"/>
          <p:cNvSpPr txBox="1"/>
          <p:nvPr/>
        </p:nvSpPr>
        <p:spPr>
          <a:xfrm>
            <a:off x="4429124" y="428604"/>
            <a:ext cx="421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	   N	işlem		T</a:t>
            </a:r>
          </a:p>
          <a:p>
            <a:r>
              <a:rPr lang="tr-TR" dirty="0"/>
              <a:t>-	   10	-		-</a:t>
            </a:r>
          </a:p>
          <a:p>
            <a:r>
              <a:rPr lang="tr-TR" dirty="0"/>
              <a:t>-	   10	T=0		0</a:t>
            </a:r>
          </a:p>
          <a:p>
            <a:r>
              <a:rPr lang="tr-TR" dirty="0"/>
              <a:t>1	   10	T=0+1		1</a:t>
            </a:r>
          </a:p>
          <a:p>
            <a:r>
              <a:rPr lang="tr-TR" dirty="0"/>
              <a:t>2	   10	T=1+2		3</a:t>
            </a:r>
          </a:p>
          <a:p>
            <a:r>
              <a:rPr lang="tr-TR" dirty="0"/>
              <a:t>3	   10	T=3+3		6</a:t>
            </a:r>
          </a:p>
          <a:p>
            <a:r>
              <a:rPr lang="tr-TR" dirty="0"/>
              <a:t>4	   10	T=6+4		10</a:t>
            </a:r>
          </a:p>
          <a:p>
            <a:r>
              <a:rPr lang="tr-TR" dirty="0"/>
              <a:t>5	   10	T=10+5	</a:t>
            </a:r>
            <a:r>
              <a:rPr lang="tr-TR" dirty="0" smtClean="0"/>
              <a:t>	15</a:t>
            </a:r>
            <a:endParaRPr lang="tr-TR" dirty="0"/>
          </a:p>
          <a:p>
            <a:r>
              <a:rPr lang="tr-TR" dirty="0"/>
              <a:t>6	   10	T=15+6	</a:t>
            </a:r>
            <a:r>
              <a:rPr lang="tr-TR" dirty="0" smtClean="0"/>
              <a:t>	21</a:t>
            </a:r>
            <a:endParaRPr lang="tr-TR" dirty="0"/>
          </a:p>
          <a:p>
            <a:r>
              <a:rPr lang="tr-TR" dirty="0"/>
              <a:t>7	   10	T=21+7	</a:t>
            </a:r>
            <a:r>
              <a:rPr lang="tr-TR" dirty="0" smtClean="0"/>
              <a:t>	28</a:t>
            </a:r>
            <a:endParaRPr lang="tr-TR" dirty="0"/>
          </a:p>
          <a:p>
            <a:r>
              <a:rPr lang="tr-TR" dirty="0"/>
              <a:t>8	   10	T=28+8	</a:t>
            </a:r>
            <a:r>
              <a:rPr lang="tr-TR" dirty="0" smtClean="0"/>
              <a:t>	36</a:t>
            </a:r>
            <a:endParaRPr lang="tr-TR" dirty="0"/>
          </a:p>
          <a:p>
            <a:r>
              <a:rPr lang="tr-TR" dirty="0"/>
              <a:t>9	   10	T=36+9	</a:t>
            </a:r>
            <a:r>
              <a:rPr lang="tr-TR" dirty="0" smtClean="0"/>
              <a:t>	45</a:t>
            </a:r>
            <a:endParaRPr lang="tr-TR" dirty="0"/>
          </a:p>
          <a:p>
            <a:r>
              <a:rPr lang="tr-TR" dirty="0"/>
              <a:t>10	   10	T=45+10	55</a:t>
            </a:r>
          </a:p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57158" y="428604"/>
            <a:ext cx="82868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Örnek akış.3; </a:t>
            </a:r>
          </a:p>
          <a:p>
            <a:r>
              <a:rPr lang="tr-TR" i="1" dirty="0" smtClean="0"/>
              <a:t> </a:t>
            </a:r>
            <a:endParaRPr lang="tr-TR" dirty="0" smtClean="0"/>
          </a:p>
          <a:p>
            <a:r>
              <a:rPr lang="tr-TR" i="1" dirty="0" smtClean="0"/>
              <a:t> </a:t>
            </a:r>
            <a:endParaRPr lang="tr-TR" dirty="0" smtClean="0"/>
          </a:p>
          <a:p>
            <a:pPr lvl="0" algn="just"/>
            <a:r>
              <a:rPr lang="tr-TR" sz="2000" dirty="0" err="1" smtClean="0"/>
              <a:t>NxM</a:t>
            </a:r>
            <a:r>
              <a:rPr lang="tr-TR" sz="2000" dirty="0" smtClean="0"/>
              <a:t> boyutlu iki matrisin toplamını hesaplayan bir algoritmanın akış diyagramını çizelim.</a:t>
            </a:r>
          </a:p>
          <a:p>
            <a:pPr algn="just"/>
            <a:r>
              <a:rPr lang="tr-TR" sz="2000" dirty="0" smtClean="0"/>
              <a:t> </a:t>
            </a:r>
          </a:p>
          <a:p>
            <a:pPr lvl="0" algn="just"/>
            <a:r>
              <a:rPr lang="tr-TR" sz="2000" dirty="0" smtClean="0"/>
              <a:t>Matrislerin elemanlarını ifade eden indisleri i ve j ile gösterelim (i=1,...,N, j=1,...,M). Bu durumda A matrisinin her bir elemanı matematiksel olarak </a:t>
            </a:r>
            <a:r>
              <a:rPr lang="tr-TR" sz="2000" dirty="0" err="1" smtClean="0"/>
              <a:t>A</a:t>
            </a:r>
            <a:r>
              <a:rPr lang="tr-TR" sz="2000" baseline="-25000" dirty="0" err="1" smtClean="0"/>
              <a:t>i</a:t>
            </a:r>
            <a:r>
              <a:rPr lang="tr-TR" sz="2000" baseline="-25000" dirty="0" smtClean="0"/>
              <a:t>,j</a:t>
            </a:r>
            <a:r>
              <a:rPr lang="tr-TR" sz="2000" dirty="0" smtClean="0"/>
              <a:t> veya programlama açısından A[i][j]şeklinde ifade edilebilir. </a:t>
            </a:r>
          </a:p>
          <a:p>
            <a:pPr algn="just"/>
            <a:r>
              <a:rPr lang="tr-TR" sz="2000" dirty="0" smtClean="0"/>
              <a:t> </a:t>
            </a:r>
          </a:p>
          <a:p>
            <a:pPr lvl="0" algn="just"/>
            <a:r>
              <a:rPr lang="tr-TR" sz="2000" dirty="0" smtClean="0"/>
              <a:t>Elemanları toplanacak matrisler A ve B matrisleri ve toplam sonucunda oluşacak matris C matrisi olsun. </a:t>
            </a:r>
          </a:p>
          <a:p>
            <a:pPr algn="just"/>
            <a:r>
              <a:rPr lang="tr-TR" sz="2000" dirty="0" smtClean="0"/>
              <a:t> </a:t>
            </a:r>
          </a:p>
          <a:p>
            <a:pPr lvl="0" algn="just"/>
            <a:r>
              <a:rPr lang="tr-TR" sz="2000" dirty="0" smtClean="0"/>
              <a:t>Bilindiği gibi matris toplamında birinci matrisin [i][j] elemanı ile ikinci matrisin [i][j]elemanı karşılıklı olarak toplanarak toplam matrisin [i][j] elemanını oluşturur.    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57158" y="428604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Örnek akış.3;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71546"/>
            <a:ext cx="4941890" cy="47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etin kutusu"/>
          <p:cNvSpPr txBox="1"/>
          <p:nvPr/>
        </p:nvSpPr>
        <p:spPr>
          <a:xfrm>
            <a:off x="5714976" y="1928802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matrisleri ve N=M=2 değerleri için</a:t>
            </a:r>
          </a:p>
          <a:p>
            <a:endParaRPr 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500694" y="642918"/>
          <a:ext cx="1629679" cy="1071570"/>
        </p:xfrm>
        <a:graphic>
          <a:graphicData uri="http://schemas.openxmlformats.org/presentationml/2006/ole">
            <p:oleObj spid="_x0000_s2051" name="Equation" r:id="rId4" imgW="698500" imgH="457200" progId="Equation.3">
              <p:embed/>
            </p:oleObj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358082" y="571480"/>
          <a:ext cx="1583542" cy="1143008"/>
        </p:xfrm>
        <a:graphic>
          <a:graphicData uri="http://schemas.openxmlformats.org/presentationml/2006/ole">
            <p:oleObj spid="_x0000_s2053" name="Equation" r:id="rId5" imgW="723586" imgH="457002" progId="Equation.3">
              <p:embed/>
            </p:oleObj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 l="24609" t="45410" r="53125" b="42871"/>
          <a:stretch>
            <a:fillRect/>
          </a:stretch>
        </p:blipFill>
        <p:spPr bwMode="auto">
          <a:xfrm>
            <a:off x="5572132" y="2857496"/>
            <a:ext cx="335755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6215074" y="5357826"/>
          <a:ext cx="1718977" cy="1071570"/>
        </p:xfrm>
        <a:graphic>
          <a:graphicData uri="http://schemas.openxmlformats.org/presentationml/2006/ole">
            <p:oleObj spid="_x0000_s2056" name="Equation" r:id="rId7" imgW="736600" imgH="457200" progId="Equation.3">
              <p:embed/>
            </p:oleObj>
          </a:graphicData>
        </a:graphic>
      </p:graphicFrame>
      <p:sp>
        <p:nvSpPr>
          <p:cNvPr id="13" name="12 Akış Çizelgesi: İşlem"/>
          <p:cNvSpPr/>
          <p:nvPr/>
        </p:nvSpPr>
        <p:spPr>
          <a:xfrm>
            <a:off x="5357818" y="214290"/>
            <a:ext cx="3786182" cy="6643710"/>
          </a:xfrm>
          <a:prstGeom prst="flowChartProcess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85720" y="500042"/>
            <a:ext cx="84296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u="sng" dirty="0">
                <a:solidFill>
                  <a:srgbClr val="FFFF00"/>
                </a:solidFill>
              </a:rPr>
              <a:t>AKIŞ DİYAGRAMLARI</a:t>
            </a:r>
            <a:endParaRPr lang="tr-TR" sz="2400" u="sng" dirty="0">
              <a:solidFill>
                <a:srgbClr val="FFFF00"/>
              </a:solidFill>
            </a:endParaRPr>
          </a:p>
          <a:p>
            <a:r>
              <a:rPr lang="tr-TR" dirty="0"/>
              <a:t>  </a:t>
            </a:r>
          </a:p>
          <a:p>
            <a:pPr lvl="0" algn="just"/>
            <a:r>
              <a:rPr lang="tr-TR" sz="2400" dirty="0"/>
              <a:t>Problemi çözmek için, problemin anlaşılır bir biçimde ortaya konulması gerekmektedir. </a:t>
            </a:r>
            <a:r>
              <a:rPr lang="tr-TR" sz="2400" dirty="0">
                <a:solidFill>
                  <a:srgbClr val="FFFF00"/>
                </a:solidFill>
              </a:rPr>
              <a:t>Algoritmalar</a:t>
            </a:r>
            <a:r>
              <a:rPr lang="tr-TR" sz="2400" dirty="0"/>
              <a:t> bu açıdan önemli bir araçtır. </a:t>
            </a:r>
          </a:p>
          <a:p>
            <a:pPr algn="just"/>
            <a:r>
              <a:rPr lang="tr-TR" sz="2400" dirty="0"/>
              <a:t> </a:t>
            </a:r>
          </a:p>
          <a:p>
            <a:pPr lvl="0" algn="just"/>
            <a:r>
              <a:rPr lang="tr-TR" sz="2400" dirty="0">
                <a:solidFill>
                  <a:srgbClr val="FFFF00"/>
                </a:solidFill>
              </a:rPr>
              <a:t>Akış diyagramı</a:t>
            </a:r>
            <a:r>
              <a:rPr lang="tr-TR" sz="2400" dirty="0"/>
              <a:t>, algoritmaların geometrik şekillerle ortaya konulmasıdır. </a:t>
            </a:r>
            <a:endParaRPr lang="tr-TR" sz="2400" dirty="0" smtClean="0"/>
          </a:p>
          <a:p>
            <a:pPr lvl="0" algn="just"/>
            <a:endParaRPr lang="tr-TR" sz="2400" dirty="0" smtClean="0"/>
          </a:p>
          <a:p>
            <a:pPr lvl="0" algn="just"/>
            <a:r>
              <a:rPr lang="tr-TR" sz="2400" dirty="0" smtClean="0">
                <a:solidFill>
                  <a:srgbClr val="FFC000"/>
                </a:solidFill>
              </a:rPr>
              <a:t>Akış </a:t>
            </a:r>
            <a:r>
              <a:rPr lang="tr-TR" sz="2400" dirty="0">
                <a:solidFill>
                  <a:srgbClr val="FFC000"/>
                </a:solidFill>
              </a:rPr>
              <a:t>diyagramı</a:t>
            </a:r>
            <a:r>
              <a:rPr lang="tr-TR" sz="2400" dirty="0"/>
              <a:t>, problemin çözümü için yapılması gerekenlerin, başından sonuna kadar geometrik şekillerden oluşan semboller ile ifade edilmesidir. </a:t>
            </a:r>
          </a:p>
          <a:p>
            <a:pPr algn="just"/>
            <a:r>
              <a:rPr lang="tr-TR" sz="2400" dirty="0"/>
              <a:t> </a:t>
            </a:r>
          </a:p>
          <a:p>
            <a:pPr lvl="0" algn="just"/>
            <a:r>
              <a:rPr lang="tr-TR" sz="2400" dirty="0"/>
              <a:t>Her </a:t>
            </a:r>
            <a:r>
              <a:rPr lang="tr-TR" sz="2400" dirty="0">
                <a:solidFill>
                  <a:srgbClr val="FFFF00"/>
                </a:solidFill>
              </a:rPr>
              <a:t>simge</a:t>
            </a:r>
            <a:r>
              <a:rPr lang="tr-TR" sz="2400" dirty="0"/>
              <a:t> genel olarak yapılacak bir işi veya komutu gösterir.</a:t>
            </a:r>
          </a:p>
          <a:p>
            <a:endParaRPr lang="en-US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8" t="16846" r="13867" b="23095"/>
          <a:stretch>
            <a:fillRect/>
          </a:stretch>
        </p:blipFill>
        <p:spPr bwMode="auto">
          <a:xfrm>
            <a:off x="214281" y="357166"/>
            <a:ext cx="8664035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992" t="18310" r="14453" b="20166"/>
          <a:stretch>
            <a:fillRect/>
          </a:stretch>
        </p:blipFill>
        <p:spPr bwMode="auto">
          <a:xfrm>
            <a:off x="285720" y="214290"/>
            <a:ext cx="8358246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992" t="20508" r="14453" b="11377"/>
          <a:stretch>
            <a:fillRect/>
          </a:stretch>
        </p:blipFill>
        <p:spPr bwMode="auto">
          <a:xfrm>
            <a:off x="285720" y="214266"/>
            <a:ext cx="8572560" cy="635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7578" t="22705" r="14453" b="34082"/>
          <a:stretch>
            <a:fillRect/>
          </a:stretch>
        </p:blipFill>
        <p:spPr bwMode="auto">
          <a:xfrm>
            <a:off x="571472" y="1071546"/>
            <a:ext cx="828680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500042"/>
            <a:ext cx="87154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 </a:t>
            </a:r>
            <a:r>
              <a:rPr lang="tr-TR" sz="2400" b="1" dirty="0" smtClean="0"/>
              <a:t>ÖRNEK AKIŞ DİYAGRAMLARI</a:t>
            </a:r>
            <a:endParaRPr lang="tr-TR" sz="2400" dirty="0"/>
          </a:p>
          <a:p>
            <a:endParaRPr lang="tr-TR" i="1" u="sng" dirty="0" smtClean="0"/>
          </a:p>
          <a:p>
            <a:r>
              <a:rPr lang="tr-TR" sz="2400" i="1" u="sng" dirty="0" smtClean="0"/>
              <a:t>Örnek </a:t>
            </a:r>
            <a:r>
              <a:rPr lang="tr-TR" sz="2400" i="1" u="sng" dirty="0"/>
              <a:t>akış.1; </a:t>
            </a:r>
            <a:endParaRPr lang="tr-TR" sz="2400" dirty="0"/>
          </a:p>
          <a:p>
            <a:r>
              <a:rPr lang="tr-TR" sz="2400" i="1" dirty="0"/>
              <a:t> </a:t>
            </a:r>
            <a:endParaRPr lang="tr-TR" sz="2400" dirty="0"/>
          </a:p>
          <a:p>
            <a:r>
              <a:rPr lang="tr-TR" sz="2400" i="1" dirty="0"/>
              <a:t> </a:t>
            </a:r>
            <a:r>
              <a:rPr lang="tr-TR" sz="2400" dirty="0" smtClean="0"/>
              <a:t>Örnek </a:t>
            </a:r>
            <a:r>
              <a:rPr lang="tr-TR" sz="2400" dirty="0"/>
              <a:t>alg.3 için akış diyagramını çizelim.</a:t>
            </a:r>
          </a:p>
          <a:p>
            <a:r>
              <a:rPr lang="tr-TR" sz="2400" dirty="0"/>
              <a:t> </a:t>
            </a:r>
            <a:endParaRPr lang="tr-TR" sz="2400" dirty="0" smtClean="0"/>
          </a:p>
          <a:p>
            <a:r>
              <a:rPr lang="tr-TR" sz="2400" dirty="0">
                <a:solidFill>
                  <a:srgbClr val="FFFF00"/>
                </a:solidFill>
              </a:rPr>
              <a:t>klavyeden okunan bir reel sayının karekökünü bulup sonucu ekrana yazan bir  algoritmanın tasarlanması. </a:t>
            </a:r>
            <a:endParaRPr lang="tr-TR" sz="2400" dirty="0" smtClean="0">
              <a:solidFill>
                <a:srgbClr val="FFFF00"/>
              </a:solidFill>
            </a:endParaRPr>
          </a:p>
          <a:p>
            <a:endParaRPr lang="tr-TR" sz="2400" dirty="0"/>
          </a:p>
          <a:p>
            <a:endParaRPr lang="en-US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85720" y="285728"/>
            <a:ext cx="85011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smtClean="0"/>
              <a:t>Örnek alg.4; </a:t>
            </a:r>
            <a:endParaRPr lang="tr-TR" dirty="0" smtClean="0"/>
          </a:p>
          <a:p>
            <a:r>
              <a:rPr lang="tr-TR" i="1" dirty="0" smtClean="0"/>
              <a:t> </a:t>
            </a:r>
            <a:endParaRPr lang="tr-TR" dirty="0" smtClean="0"/>
          </a:p>
          <a:p>
            <a:r>
              <a:rPr lang="tr-TR" i="1" dirty="0" smtClean="0"/>
              <a:t>Problem: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C000"/>
                </a:solidFill>
              </a:rPr>
              <a:t>Klavyeden okunan bir reel sayının karekökünü bulup sonucu ekrana yazan bir  algoritmanın tasarlanması.  </a:t>
            </a:r>
          </a:p>
          <a:p>
            <a:r>
              <a:rPr lang="tr-TR" i="1" dirty="0" smtClean="0"/>
              <a:t> </a:t>
            </a:r>
            <a:endParaRPr lang="tr-TR" dirty="0" smtClean="0"/>
          </a:p>
          <a:p>
            <a:r>
              <a:rPr lang="tr-TR" i="1" dirty="0" smtClean="0"/>
              <a:t>Tasarım</a:t>
            </a:r>
            <a:r>
              <a:rPr lang="tr-TR" dirty="0" smtClean="0"/>
              <a:t>: </a:t>
            </a:r>
            <a:r>
              <a:rPr lang="tr-TR" dirty="0" smtClean="0">
                <a:solidFill>
                  <a:srgbClr val="FFFF00"/>
                </a:solidFill>
              </a:rPr>
              <a:t>öncelikle problemin çözümünün matematiksel olarak ifade edilmesi gerekmektedir;</a:t>
            </a:r>
          </a:p>
          <a:p>
            <a:endParaRPr lang="tr-TR" dirty="0" smtClean="0"/>
          </a:p>
          <a:p>
            <a:pPr algn="just"/>
            <a:r>
              <a:rPr lang="tr-TR" dirty="0" smtClean="0">
                <a:solidFill>
                  <a:srgbClr val="FFC000"/>
                </a:solidFill>
              </a:rPr>
              <a:t>a</a:t>
            </a:r>
            <a:r>
              <a:rPr lang="tr-TR" dirty="0" smtClean="0"/>
              <a:t>, karekökü bulunmak istenen sayı olsun, </a:t>
            </a:r>
            <a:r>
              <a:rPr lang="tr-TR" dirty="0" smtClean="0">
                <a:solidFill>
                  <a:srgbClr val="FFC000"/>
                </a:solidFill>
              </a:rPr>
              <a:t>x </a:t>
            </a:r>
            <a:r>
              <a:rPr lang="tr-TR" dirty="0" smtClean="0"/>
              <a:t>değeri </a:t>
            </a:r>
            <a:r>
              <a:rPr lang="tr-TR" dirty="0" err="1" smtClean="0"/>
              <a:t>a’nın</a:t>
            </a:r>
            <a:r>
              <a:rPr lang="tr-TR" dirty="0" smtClean="0"/>
              <a:t> tahmini karekökü ve </a:t>
            </a:r>
            <a:r>
              <a:rPr lang="tr-TR" dirty="0" smtClean="0">
                <a:solidFill>
                  <a:srgbClr val="FFC000"/>
                </a:solidFill>
              </a:rPr>
              <a:t>b</a:t>
            </a:r>
            <a:r>
              <a:rPr lang="tr-TR" dirty="0" smtClean="0"/>
              <a:t> değeri ise  </a:t>
            </a:r>
            <a:r>
              <a:rPr lang="tr-TR" dirty="0" err="1" smtClean="0"/>
              <a:t>a’nın</a:t>
            </a:r>
            <a:r>
              <a:rPr lang="tr-TR" dirty="0" smtClean="0"/>
              <a:t> gerçek karekökü ile tahmin edilen karekökü arasındaki fark olsun. Bu durumda a aşağıdaki şekilde ifade edilebilir;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a = (x+b)</a:t>
            </a:r>
            <a:r>
              <a:rPr lang="tr-TR" baseline="30000" dirty="0" smtClean="0">
                <a:solidFill>
                  <a:srgbClr val="FFC000"/>
                </a:solidFill>
              </a:rPr>
              <a:t>2</a:t>
            </a:r>
            <a:r>
              <a:rPr lang="tr-TR" dirty="0" smtClean="0"/>
              <a:t> </a:t>
            </a:r>
            <a:r>
              <a:rPr lang="tr-TR" dirty="0" smtClean="0">
                <a:sym typeface="Symbol"/>
              </a:rPr>
              <a:t>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C000"/>
                </a:solidFill>
              </a:rPr>
              <a:t>a = x</a:t>
            </a:r>
            <a:r>
              <a:rPr lang="tr-TR" baseline="30000" dirty="0" smtClean="0">
                <a:solidFill>
                  <a:srgbClr val="FFC000"/>
                </a:solidFill>
              </a:rPr>
              <a:t>2</a:t>
            </a:r>
            <a:r>
              <a:rPr lang="tr-TR" dirty="0" smtClean="0">
                <a:solidFill>
                  <a:srgbClr val="FFC000"/>
                </a:solidFill>
              </a:rPr>
              <a:t>+2xb+b</a:t>
            </a:r>
            <a:r>
              <a:rPr lang="tr-TR" baseline="30000" dirty="0" smtClean="0">
                <a:solidFill>
                  <a:srgbClr val="FFC000"/>
                </a:solidFill>
              </a:rPr>
              <a:t>2</a:t>
            </a:r>
            <a:r>
              <a:rPr lang="tr-TR" dirty="0" smtClean="0">
                <a:solidFill>
                  <a:srgbClr val="FFC000"/>
                </a:solidFill>
              </a:rPr>
              <a:t> 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Küçük olması beklenen </a:t>
            </a:r>
            <a:r>
              <a:rPr lang="tr-TR" dirty="0" smtClean="0">
                <a:solidFill>
                  <a:srgbClr val="FFC000"/>
                </a:solidFill>
              </a:rPr>
              <a:t>b</a:t>
            </a:r>
            <a:r>
              <a:rPr lang="tr-TR" baseline="30000" dirty="0" smtClean="0">
                <a:solidFill>
                  <a:srgbClr val="FFC000"/>
                </a:solidFill>
              </a:rPr>
              <a:t>2</a:t>
            </a:r>
            <a:r>
              <a:rPr lang="tr-TR" dirty="0" smtClean="0"/>
              <a:t> değeri ihmal edilirse, b değeri yaklaşık olarak hesaplanabilir;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b </a:t>
            </a:r>
            <a:r>
              <a:rPr lang="tr-TR" dirty="0" smtClean="0">
                <a:solidFill>
                  <a:srgbClr val="FFC000"/>
                </a:solidFill>
                <a:sym typeface="Symbol"/>
              </a:rPr>
              <a:t></a:t>
            </a:r>
            <a:r>
              <a:rPr lang="tr-TR" dirty="0" smtClean="0">
                <a:solidFill>
                  <a:srgbClr val="FFC000"/>
                </a:solidFill>
              </a:rPr>
              <a:t> (a-x</a:t>
            </a:r>
            <a:r>
              <a:rPr lang="tr-TR" baseline="30000" dirty="0" smtClean="0">
                <a:solidFill>
                  <a:srgbClr val="FFC000"/>
                </a:solidFill>
              </a:rPr>
              <a:t>2</a:t>
            </a:r>
            <a:r>
              <a:rPr lang="tr-TR" dirty="0" smtClean="0">
                <a:solidFill>
                  <a:srgbClr val="FFC000"/>
                </a:solidFill>
              </a:rPr>
              <a:t>)/2x</a:t>
            </a:r>
          </a:p>
          <a:p>
            <a:r>
              <a:rPr lang="tr-TR" dirty="0" smtClean="0"/>
              <a:t> 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85720" y="285728"/>
            <a:ext cx="85011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smtClean="0"/>
              <a:t>Örnek alg.4; </a:t>
            </a:r>
            <a:endParaRPr lang="tr-TR" dirty="0" smtClean="0"/>
          </a:p>
          <a:p>
            <a:r>
              <a:rPr lang="tr-TR" i="1" dirty="0" smtClean="0"/>
              <a:t> 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hesaplanan </a:t>
            </a:r>
            <a:r>
              <a:rPr lang="tr-TR" dirty="0" smtClean="0">
                <a:solidFill>
                  <a:srgbClr val="FFC000"/>
                </a:solidFill>
              </a:rPr>
              <a:t>b</a:t>
            </a:r>
            <a:r>
              <a:rPr lang="tr-TR" dirty="0" smtClean="0"/>
              <a:t> değeri kullanılarak </a:t>
            </a:r>
            <a:r>
              <a:rPr lang="tr-TR" dirty="0" err="1" smtClean="0"/>
              <a:t>a’nın</a:t>
            </a:r>
            <a:r>
              <a:rPr lang="tr-TR" dirty="0" smtClean="0"/>
              <a:t> kareköküne daha yakın yeni bir tahmin yapılabilir;</a:t>
            </a:r>
          </a:p>
          <a:p>
            <a:r>
              <a:rPr lang="tr-TR" dirty="0" smtClean="0"/>
              <a:t> </a:t>
            </a:r>
          </a:p>
          <a:p>
            <a:r>
              <a:rPr lang="tr-TR" dirty="0" err="1" smtClean="0"/>
              <a:t>x</a:t>
            </a:r>
            <a:r>
              <a:rPr lang="tr-TR" baseline="-25000" dirty="0" err="1" smtClean="0"/>
              <a:t>i</a:t>
            </a:r>
            <a:r>
              <a:rPr lang="tr-TR" baseline="-25000" dirty="0" smtClean="0"/>
              <a:t>+1</a:t>
            </a:r>
            <a:r>
              <a:rPr lang="tr-TR" dirty="0" smtClean="0"/>
              <a:t> = </a:t>
            </a:r>
            <a:r>
              <a:rPr lang="tr-TR" dirty="0" err="1" smtClean="0"/>
              <a:t>x</a:t>
            </a:r>
            <a:r>
              <a:rPr lang="tr-TR" baseline="-25000" dirty="0" err="1" smtClean="0"/>
              <a:t>i</a:t>
            </a:r>
            <a:r>
              <a:rPr lang="tr-TR" dirty="0" smtClean="0"/>
              <a:t> + b	/* burada </a:t>
            </a:r>
            <a:r>
              <a:rPr lang="tr-TR" dirty="0" err="1" smtClean="0"/>
              <a:t>x</a:t>
            </a:r>
            <a:r>
              <a:rPr lang="tr-TR" baseline="-25000" dirty="0" err="1" smtClean="0"/>
              <a:t>i</a:t>
            </a:r>
            <a:r>
              <a:rPr lang="tr-TR" dirty="0" smtClean="0"/>
              <a:t> önceki tahmin, </a:t>
            </a:r>
            <a:r>
              <a:rPr lang="tr-TR" dirty="0" err="1" smtClean="0"/>
              <a:t>x</a:t>
            </a:r>
            <a:r>
              <a:rPr lang="tr-TR" baseline="-25000" dirty="0" err="1" smtClean="0"/>
              <a:t>i</a:t>
            </a:r>
            <a:r>
              <a:rPr lang="tr-TR" baseline="-25000" dirty="0" smtClean="0"/>
              <a:t>+1</a:t>
            </a:r>
            <a:r>
              <a:rPr lang="tr-TR" dirty="0" smtClean="0"/>
              <a:t> ise kareköke yakın yeni tahmin değeridir */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Bu şekilde </a:t>
            </a:r>
            <a:r>
              <a:rPr lang="tr-TR" dirty="0" err="1" smtClean="0"/>
              <a:t>a’nın</a:t>
            </a:r>
            <a:r>
              <a:rPr lang="tr-TR" dirty="0" smtClean="0"/>
              <a:t> karekökü girerek yakınsayan bir </a:t>
            </a:r>
            <a:r>
              <a:rPr lang="tr-TR" dirty="0" err="1" smtClean="0"/>
              <a:t>iterasyon</a:t>
            </a:r>
            <a:r>
              <a:rPr lang="tr-TR" dirty="0" smtClean="0"/>
              <a:t> (tekrarlama) ile bulunabilir.</a:t>
            </a:r>
          </a:p>
          <a:p>
            <a:r>
              <a:rPr lang="tr-TR" dirty="0" smtClean="0"/>
              <a:t> </a:t>
            </a:r>
          </a:p>
          <a:p>
            <a:r>
              <a:rPr lang="tr-TR" dirty="0" err="1" smtClean="0"/>
              <a:t>a’nın</a:t>
            </a:r>
            <a:r>
              <a:rPr lang="tr-TR" dirty="0" smtClean="0"/>
              <a:t> karekökünü yakınsayarak bulan bu </a:t>
            </a:r>
            <a:r>
              <a:rPr lang="tr-TR" dirty="0" err="1" smtClean="0"/>
              <a:t>iteratif</a:t>
            </a:r>
            <a:r>
              <a:rPr lang="tr-TR" dirty="0" smtClean="0"/>
              <a:t> (mutlak hata </a:t>
            </a:r>
            <a:r>
              <a:rPr lang="tr-TR" dirty="0" smtClean="0">
                <a:sym typeface="Symbol"/>
              </a:rPr>
              <a:t></a:t>
            </a:r>
            <a:r>
              <a:rPr lang="tr-TR" dirty="0" smtClean="0"/>
              <a:t>b</a:t>
            </a:r>
            <a:r>
              <a:rPr lang="tr-TR" dirty="0" smtClean="0">
                <a:sym typeface="Symbol"/>
              </a:rPr>
              <a:t></a:t>
            </a:r>
            <a:r>
              <a:rPr lang="tr-TR" dirty="0" smtClean="0"/>
              <a:t>, </a:t>
            </a:r>
            <a:r>
              <a:rPr lang="tr-TR" dirty="0" smtClean="0">
                <a:sym typeface="Symbol"/>
              </a:rPr>
              <a:t></a:t>
            </a:r>
            <a:r>
              <a:rPr lang="tr-TR" dirty="0" smtClean="0"/>
              <a:t> hata değerinden küçük eşit olana kadar işlem tekrar edilecek) </a:t>
            </a:r>
          </a:p>
          <a:p>
            <a:endParaRPr lang="tr-TR" dirty="0" smtClean="0"/>
          </a:p>
          <a:p>
            <a:r>
              <a:rPr lang="tr-TR" dirty="0" smtClean="0"/>
              <a:t>Algoritma sözde kodlar ile ifade edildiğinde aşağıdaki şekilde yazılabilir (ifade kolaylığı için </a:t>
            </a:r>
            <a:r>
              <a:rPr lang="tr-TR" dirty="0" err="1" smtClean="0"/>
              <a:t>x</a:t>
            </a:r>
            <a:r>
              <a:rPr lang="tr-TR" baseline="-25000" dirty="0" err="1" smtClean="0"/>
              <a:t>i</a:t>
            </a:r>
            <a:r>
              <a:rPr lang="tr-TR" dirty="0" smtClean="0"/>
              <a:t> yerine x ve </a:t>
            </a:r>
            <a:r>
              <a:rPr lang="tr-TR" dirty="0" err="1" smtClean="0"/>
              <a:t>x</a:t>
            </a:r>
            <a:r>
              <a:rPr lang="tr-TR" baseline="-25000" dirty="0" err="1" smtClean="0"/>
              <a:t>i</a:t>
            </a:r>
            <a:r>
              <a:rPr lang="tr-TR" baseline="-25000" dirty="0" smtClean="0"/>
              <a:t>+1</a:t>
            </a:r>
            <a:r>
              <a:rPr lang="tr-TR" dirty="0" smtClean="0"/>
              <a:t> yerine y kullanılmıştır);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122</TotalTime>
  <Words>205</Words>
  <Application>Microsoft Office PowerPoint</Application>
  <PresentationFormat>Ekran Gösterisi (4:3)</PresentationFormat>
  <Paragraphs>131</Paragraphs>
  <Slides>16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8" baseType="lpstr">
      <vt:lpstr>Teknik</vt:lpstr>
      <vt:lpstr>Equation</vt:lpstr>
      <vt:lpstr>Algoritmalar ve Programlama I Ders 2: Akış Diyagramları 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 I Ders 2: Akış Diyagramları  </dc:title>
  <dc:creator>CemilOz</dc:creator>
  <cp:lastModifiedBy>CemilOz</cp:lastModifiedBy>
  <cp:revision>10</cp:revision>
  <dcterms:created xsi:type="dcterms:W3CDTF">2008-10-01T05:32:08Z</dcterms:created>
  <dcterms:modified xsi:type="dcterms:W3CDTF">2008-10-28T13:46:48Z</dcterms:modified>
</cp:coreProperties>
</file>