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3" r:id="rId4"/>
    <p:sldId id="258" r:id="rId5"/>
    <p:sldId id="260" r:id="rId6"/>
    <p:sldId id="262" r:id="rId7"/>
    <p:sldId id="264" r:id="rId8"/>
    <p:sldId id="268" r:id="rId9"/>
    <p:sldId id="269" r:id="rId10"/>
    <p:sldId id="265" r:id="rId11"/>
    <p:sldId id="270" r:id="rId12"/>
    <p:sldId id="271" r:id="rId13"/>
    <p:sldId id="272" r:id="rId14"/>
    <p:sldId id="273" r:id="rId15"/>
    <p:sldId id="274" r:id="rId16"/>
    <p:sldId id="275" r:id="rId17"/>
    <p:sldId id="276" r:id="rId18"/>
    <p:sldId id="277" r:id="rId19"/>
    <p:sldId id="266" r:id="rId20"/>
    <p:sldId id="261"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0: Preamble" id="{82BCDE1A-85C9-44F5-8A62-2835E2F5F6DF}">
          <p14:sldIdLst>
            <p14:sldId id="259"/>
            <p14:sldId id="256"/>
          </p14:sldIdLst>
        </p14:section>
        <p14:section name="Part 1: Background" id="{202D3403-82F0-4C13-98F3-E25EA33FCF8B}">
          <p14:sldIdLst>
            <p14:sldId id="263"/>
            <p14:sldId id="258"/>
            <p14:sldId id="260"/>
            <p14:sldId id="262"/>
          </p14:sldIdLst>
        </p14:section>
        <p14:section name="Part 2: Missing Data Inspection" id="{C5978629-7C11-4841-A7F3-A8A77422CC85}">
          <p14:sldIdLst>
            <p14:sldId id="264"/>
            <p14:sldId id="268"/>
            <p14:sldId id="269"/>
          </p14:sldIdLst>
        </p14:section>
        <p14:section name="Part 3: Multiple Imputation" id="{AB290BC9-9C7F-49F1-AAD1-41C7A43A8521}">
          <p14:sldIdLst>
            <p14:sldId id="265"/>
            <p14:sldId id="270"/>
            <p14:sldId id="271"/>
            <p14:sldId id="272"/>
            <p14:sldId id="273"/>
            <p14:sldId id="274"/>
            <p14:sldId id="275"/>
            <p14:sldId id="276"/>
            <p14:sldId id="277"/>
          </p14:sldIdLst>
        </p14:section>
        <p14:section name="Part 4: Additional Resources" id="{42989848-D986-433F-816B-4F744A1182C1}">
          <p14:sldIdLst>
            <p14:sldId id="266"/>
            <p14:sldId id="261"/>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4" autoAdjust="0"/>
    <p:restoredTop sz="94660"/>
  </p:normalViewPr>
  <p:slideViewPr>
    <p:cSldViewPr snapToGrid="0">
      <p:cViewPr varScale="1">
        <p:scale>
          <a:sx n="159" d="100"/>
          <a:sy n="159" d="100"/>
        </p:scale>
        <p:origin x="15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AEF5-682D-47CF-BA63-7DC55DE970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E976E90-A13D-4D72-9AF2-FE2A5A3DA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7CBECF7-8F6E-4F1B-B514-38B1B12A7387}"/>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589589EE-0EEF-4F58-81C5-54E39B53561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84CF2C-C2C2-4948-B0F9-DCEECB47AEA4}"/>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427092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DBBD-7C51-4982-A2DC-F06238AD458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257BD28-9783-4921-8B7B-512CB3030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57436F-0B05-4CE7-8769-D019CD6003A2}"/>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5E3A3EAA-D240-40E6-A1F9-881E8C82414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216337A-2DF6-4798-A68F-825D49F37CD6}"/>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38727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9BBC8-7B56-497A-BB40-BB4EF5756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2597530-9AD2-4D9E-90E7-655DA5B85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8580F2B-FC49-4A9D-8D78-1035C3E11B7B}"/>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AF77C5FA-CA8D-45FB-A360-E90DBF4A62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923A74-126F-45FB-ABB1-46908C6A6DDE}"/>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10200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CB70-7B79-4C60-B818-65B524F27F0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FE302AD-1CDD-41FC-9663-51CAC10B8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B975EA4-3B56-416C-A6E2-FB2E85D90ED0}"/>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4CC046AF-3867-4134-9099-5C32D5E2405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A237E1-500B-4090-9DAA-DCB5B0097AE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8247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B8B2-92E6-4CCC-8BA6-2EE9FE6FA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BB1A668-1949-48F4-BCCB-2C7A1A7C5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964BC0-BD06-41B9-A061-2BEB78E35509}"/>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8D16C041-316E-43C5-92FE-72A5502A207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5EA1F66-F02B-4EB2-914E-66053BD1544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15287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B1F8-9700-4F88-8A12-FBFC476A896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E7270BE-24CC-45D0-8487-99D01227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CDCC068-4A66-41AA-9C0D-4D8DB40F1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D1000B2-97FE-4D67-8B43-0BDDE56DFFE9}"/>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BA5A9A5D-C23E-41EF-B3B2-1D359AE577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6852B0F-15B8-41AE-9F97-5F92A7B7276D}"/>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6979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F22F-5E96-4B9B-A799-496F284BA76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A2B8078-EC67-436E-9080-9820854E4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216D2-CF01-470A-9F34-4D395DFF87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01855A0-7FC2-46F5-85EF-16062E8DF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43F799-F524-49E2-9C8B-9796A0B8C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9F38D2D-2D7B-4353-B3BB-463F3F02AA3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8" name="Footer Placeholder 7">
            <a:extLst>
              <a:ext uri="{FF2B5EF4-FFF2-40B4-BE49-F238E27FC236}">
                <a16:creationId xmlns:a16="http://schemas.microsoft.com/office/drawing/2014/main" id="{5FC49674-057A-45EA-A9C8-26881921F30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120ACB3-D6C3-4575-B497-1CF1D33215E7}"/>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85395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EB67-3FAF-4801-9613-5DABE5F170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8E1E33C-C934-4E0D-B0FB-8006C0921053}"/>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4" name="Footer Placeholder 3">
            <a:extLst>
              <a:ext uri="{FF2B5EF4-FFF2-40B4-BE49-F238E27FC236}">
                <a16:creationId xmlns:a16="http://schemas.microsoft.com/office/drawing/2014/main" id="{94576707-00FB-4381-BBA0-A2C0507BC7F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8C55280-2661-465A-979C-D68D28187DB0}"/>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08312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0FF5E9-7287-4563-8BD0-C26CEA23F44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3" name="Footer Placeholder 2">
            <a:extLst>
              <a:ext uri="{FF2B5EF4-FFF2-40B4-BE49-F238E27FC236}">
                <a16:creationId xmlns:a16="http://schemas.microsoft.com/office/drawing/2014/main" id="{DF598F47-32DC-4569-B95E-31C57304079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E862844-8C12-4959-A00B-839E958E28AE}"/>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69863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B5A4-3C69-43EC-ACF2-F4080E7D0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B2C1E16-3026-45EC-9010-68C6C620A5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075F0C0-E147-4DA1-B76B-5412B938C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7B9B7-4F6F-41CF-9FDF-F15837C2708F}"/>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F98FD56D-D05C-4C2F-9822-41A7686C988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0E7B6B4-B191-407A-8EE9-74A29A5B876B}"/>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16265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7FED-B8EC-4CF9-8049-D36E96074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AAC82EB-AA7D-4031-8855-318B68DC7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1740598-0E28-44DC-A670-EE15FD2C5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73DB-6605-4FA7-BBC4-757823CA261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D52773D3-3E51-452F-BB15-A017E1AC25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34D3238-F605-4F52-88DA-0A109C926B4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424046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060BB5-B86B-4BB8-99D8-D9BF5E185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3A988B-0874-4BB4-B037-20FA4725D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B81127B-6D13-45E7-AAA3-E842E7DA1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F9999B4F-75EC-4319-914B-0E470588D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FFCD2FD-ED20-450E-9919-55E70127E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DC00A-FF40-497B-B79F-5CDDCE51DBB1}" type="slidenum">
              <a:rPr lang="en-AU" smtClean="0"/>
              <a:t>‹#›</a:t>
            </a:fld>
            <a:endParaRPr lang="en-AU"/>
          </a:p>
        </p:txBody>
      </p:sp>
    </p:spTree>
    <p:extLst>
      <p:ext uri="{BB962C8B-B14F-4D97-AF65-F5344CB8AC3E}">
        <p14:creationId xmlns:p14="http://schemas.microsoft.com/office/powerpoint/2010/main" val="2504672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oi.org/10.1093/biomet/63.3.581" TargetMode="External"/><Relationship Id="rId3" Type="http://schemas.openxmlformats.org/officeDocument/2006/relationships/hyperlink" Target="http://hsta559s12.pbworks.com/w/file/fetch/52112520/enders.applied" TargetMode="External"/><Relationship Id="rId7" Type="http://schemas.openxmlformats.org/officeDocument/2006/relationships/hyperlink" Target="https://www.db-thueringen.de/receive/dbt_mods_00022476" TargetMode="External"/><Relationship Id="rId2" Type="http://schemas.openxmlformats.org/officeDocument/2006/relationships/hyperlink" Target="https://10.0.3.234/9781119942283" TargetMode="External"/><Relationship Id="rId1" Type="http://schemas.openxmlformats.org/officeDocument/2006/relationships/slideLayout" Target="../slideLayouts/slideLayout2.xml"/><Relationship Id="rId6" Type="http://schemas.openxmlformats.org/officeDocument/2006/relationships/hyperlink" Target="https://www.oecd.org/pisa/data/CY6_QST_MS_STQ_CBA_Final.pdf" TargetMode="External"/><Relationship Id="rId5" Type="http://schemas.openxmlformats.org/officeDocument/2006/relationships/hyperlink" Target="https://doi.org/10.1002/9781119482260" TargetMode="External"/><Relationship Id="rId10" Type="http://schemas.openxmlformats.org/officeDocument/2006/relationships/hyperlink" Target="https://doi.org/10.18637/jss.v045.i03" TargetMode="External"/><Relationship Id="rId4" Type="http://schemas.openxmlformats.org/officeDocument/2006/relationships/hyperlink" Target="https://doi.org/10.1080/01621459.2013.787932" TargetMode="External"/><Relationship Id="rId9" Type="http://schemas.openxmlformats.org/officeDocument/2006/relationships/hyperlink" Target="https://stefvanbuuren.name/fi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8"/>
            <a:ext cx="10515600" cy="1603375"/>
          </a:xfrm>
        </p:spPr>
        <p:txBody>
          <a:bodyPr/>
          <a:lstStyle/>
          <a:p>
            <a:pPr marL="0" indent="0" algn="ctr">
              <a:buNone/>
            </a:pPr>
            <a:endParaRPr lang="en-AU" dirty="0"/>
          </a:p>
          <a:p>
            <a:pPr marL="2060575" indent="0">
              <a:buNone/>
            </a:pPr>
            <a:r>
              <a:rPr lang="en-AU" i="1" dirty="0">
                <a:latin typeface="CMU Sans Serif" panose="02000603000000000000" pitchFamily="2" charset="0"/>
                <a:ea typeface="CMU Sans Serif" panose="02000603000000000000" pitchFamily="2" charset="0"/>
                <a:cs typeface="CMU Sans Serif" panose="02000603000000000000" pitchFamily="2" charset="0"/>
              </a:rPr>
              <a:t>Statistics is a missing-data problem.</a:t>
            </a:r>
          </a:p>
          <a:p>
            <a:pPr marL="6456363" indent="0">
              <a:buNone/>
            </a:pPr>
            <a:r>
              <a:rPr lang="en-AU" sz="2000" dirty="0">
                <a:latin typeface="CMU Sans Serif" panose="02000603000000000000" pitchFamily="2" charset="0"/>
                <a:ea typeface="CMU Sans Serif" panose="02000603000000000000" pitchFamily="2" charset="0"/>
                <a:cs typeface="CMU Sans Serif" panose="02000603000000000000" pitchFamily="2" charset="0"/>
              </a:rPr>
              <a:t>— Little, R. J. (2013)</a:t>
            </a:r>
          </a:p>
        </p:txBody>
      </p:sp>
    </p:spTree>
    <p:extLst>
      <p:ext uri="{BB962C8B-B14F-4D97-AF65-F5344CB8AC3E}">
        <p14:creationId xmlns:p14="http://schemas.microsoft.com/office/powerpoint/2010/main" val="2331074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3: Multiple Imputation</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402222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Multiple Imputation</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5</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rm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Impute missing data</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D4BE98"/>
                </a:solidFill>
                <a:effectLst/>
                <a:latin typeface="FiraCode Nerd Font" panose="020B0809050000020004" pitchFamily="49" charset="0"/>
              </a:rPr>
              <a:t>imp </a:t>
            </a:r>
            <a:r>
              <a:rPr lang="en-GB" sz="1200" b="0" dirty="0">
                <a:solidFill>
                  <a:srgbClr val="E78A4E"/>
                </a:solidFill>
                <a:effectLst/>
                <a:latin typeface="FiraCode Nerd Font" panose="020B0809050000020004" pitchFamily="49" charset="0"/>
              </a:rPr>
              <a:t>&lt;-</a:t>
            </a:r>
            <a:r>
              <a:rPr lang="en-GB" sz="1200" b="0" dirty="0">
                <a:solidFill>
                  <a:srgbClr val="D4BE98"/>
                </a:solidFill>
                <a:effectLst/>
                <a:latin typeface="FiraCode Nerd Font" panose="020B0809050000020004" pitchFamily="49" charset="0"/>
              </a:rPr>
              <a:t> </a:t>
            </a:r>
            <a:r>
              <a:rPr lang="en-GB" sz="1200" b="0" dirty="0">
                <a:solidFill>
                  <a:srgbClr val="A9B665"/>
                </a:solidFill>
                <a:effectLst/>
                <a:latin typeface="FiraCode Nerd Font" panose="020B0809050000020004" pitchFamily="49" charset="0"/>
              </a:rPr>
              <a:t>mice</a:t>
            </a:r>
            <a:r>
              <a:rPr lang="en-GB" sz="1200" b="0" dirty="0">
                <a:solidFill>
                  <a:srgbClr val="D4BE98"/>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nhanes</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printFlag</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F,</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seed</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23109</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b="0" i="1" dirty="0">
              <a:solidFill>
                <a:srgbClr val="928374"/>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multiply imputed dataset, imp, is of class </a:t>
            </a:r>
            <a:r>
              <a:rPr lang="en-GB" sz="1200" b="0" i="1" dirty="0" err="1">
                <a:solidFill>
                  <a:srgbClr val="928374"/>
                </a:solidFill>
                <a:effectLst/>
                <a:latin typeface="FiraCode Nerd Font" panose="020B0809050000020004" pitchFamily="49" charset="0"/>
              </a:rPr>
              <a:t>mids</a:t>
            </a:r>
            <a:r>
              <a:rPr lang="en-GB" sz="1200" b="0" i="1" dirty="0">
                <a:solidFill>
                  <a:srgbClr val="928374"/>
                </a:solidFill>
                <a:effectLst/>
                <a:latin typeface="FiraCode Nerd Font" panose="020B0809050000020004" pitchFamily="49" charset="0"/>
              </a:rPr>
              <a:t> </a:t>
            </a:r>
            <a:r>
              <a:rPr lang="en-GB" sz="1200" b="0" dirty="0">
                <a:solidFill>
                  <a:srgbClr val="A9B665"/>
                </a:solidFill>
                <a:effectLst/>
                <a:latin typeface="FiraCode Nerd Font" panose="020B0809050000020004" pitchFamily="49" charset="0"/>
              </a:rPr>
              <a:t>print</a:t>
            </a:r>
            <a:r>
              <a:rPr lang="en-GB" sz="1200" b="0" dirty="0">
                <a:solidFill>
                  <a:srgbClr val="D4BE98"/>
                </a:solidFill>
                <a:effectLst/>
                <a:latin typeface="FiraCode Nerd Font" panose="020B0809050000020004" pitchFamily="49" charset="0"/>
              </a:rPr>
              <a:t>(imp)</a:t>
            </a:r>
          </a:p>
        </p:txBody>
      </p:sp>
      <p:sp>
        <p:nvSpPr>
          <p:cNvPr id="4" name="Content Placeholder 3">
            <a:extLst>
              <a:ext uri="{FF2B5EF4-FFF2-40B4-BE49-F238E27FC236}">
                <a16:creationId xmlns:a16="http://schemas.microsoft.com/office/drawing/2014/main" id="{357C16AC-5147-BBFB-840E-C37F94354565}"/>
              </a:ext>
            </a:extLst>
          </p:cNvPr>
          <p:cNvSpPr>
            <a:spLocks noGrp="1"/>
          </p:cNvSpPr>
          <p:nvPr>
            <p:ph sz="half" idx="2"/>
          </p:nvPr>
        </p:nvSpPr>
        <p:spPr>
          <a:xfrm>
            <a:off x="6172200" y="1994067"/>
            <a:ext cx="5181600" cy="4351338"/>
          </a:xfrm>
        </p:spPr>
        <p:txBody>
          <a:bodyPr>
            <a:normAutofit/>
          </a:bodyPr>
          <a:lstStyle/>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R&gt; print(imp)</a:t>
            </a:r>
          </a:p>
          <a:p>
            <a:pPr marL="0" indent="0">
              <a:lnSpc>
                <a:spcPct val="100000"/>
              </a:lnSpc>
              <a:spcBef>
                <a:spcPts val="0"/>
              </a:spcBef>
              <a:buNone/>
            </a:pP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Class: </a:t>
            </a:r>
            <a:r>
              <a:rPr lang="en-AU" sz="1200" dirty="0" err="1">
                <a:latin typeface="FiraCode Nerd Font" panose="020B0809050000020004" pitchFamily="49" charset="0"/>
                <a:ea typeface="FiraCode Nerd Font" panose="020B0809050000020004" pitchFamily="49" charset="0"/>
              </a:rPr>
              <a:t>mids</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Number of multiple imputations:  5 </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Imputation methods:</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age   </a:t>
            </a: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chl</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PredictorMatrix</a:t>
            </a:r>
            <a:r>
              <a:rPr lang="en-AU" sz="1200" dirty="0">
                <a:latin typeface="FiraCode Nerd Font" panose="020B0809050000020004" pitchFamily="49" charset="0"/>
                <a:ea typeface="FiraCode Nerd Font" panose="020B0809050000020004" pitchFamily="49" charset="0"/>
              </a:rPr>
              <a:t>:</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age </a:t>
            </a: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chl</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age   0   1   1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1   0   1   1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1   1   0   1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chl</a:t>
            </a:r>
            <a:r>
              <a:rPr lang="en-AU" sz="1200" dirty="0">
                <a:latin typeface="FiraCode Nerd Font" panose="020B0809050000020004" pitchFamily="49" charset="0"/>
                <a:ea typeface="FiraCode Nerd Font" panose="020B0809050000020004" pitchFamily="49" charset="0"/>
              </a:rPr>
              <a:t>   1   1   1   0</a:t>
            </a:r>
          </a:p>
        </p:txBody>
      </p:sp>
    </p:spTree>
    <p:extLst>
      <p:ext uri="{BB962C8B-B14F-4D97-AF65-F5344CB8AC3E}">
        <p14:creationId xmlns:p14="http://schemas.microsoft.com/office/powerpoint/2010/main" val="898343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Diagnostic Check</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6</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rm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Diagnostic check</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Recall that </a:t>
            </a:r>
            <a:r>
              <a:rPr lang="en-GB" sz="1200" b="0" i="1" dirty="0" err="1">
                <a:solidFill>
                  <a:srgbClr val="928374"/>
                </a:solidFill>
                <a:effectLst/>
                <a:latin typeface="FiraCode Nerd Font" panose="020B0809050000020004" pitchFamily="49" charset="0"/>
              </a:rPr>
              <a:t>bmi</a:t>
            </a:r>
            <a:r>
              <a:rPr lang="en-GB" sz="1200" b="0" i="1" dirty="0">
                <a:solidFill>
                  <a:srgbClr val="928374"/>
                </a:solidFill>
                <a:effectLst/>
                <a:latin typeface="FiraCode Nerd Font" panose="020B0809050000020004" pitchFamily="49" charset="0"/>
              </a:rPr>
              <a:t> contains 9 missings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MI procedure produced five guesses for each missing:</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D4BE98"/>
                </a:solidFill>
                <a:effectLst/>
                <a:latin typeface="FiraCode Nerd Font" panose="020B0809050000020004" pitchFamily="49" charset="0"/>
              </a:rPr>
              <a:t>imp</a:t>
            </a:r>
            <a:r>
              <a:rPr lang="en-GB" sz="1200" b="0" dirty="0" err="1">
                <a:solidFill>
                  <a:srgbClr val="E78A4E"/>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imp</a:t>
            </a:r>
            <a:r>
              <a:rPr lang="en-GB" sz="1200" b="0" dirty="0" err="1">
                <a:solidFill>
                  <a:srgbClr val="E78A4E"/>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bmi</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1st complete dataset combines the observed and imputed values: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A9B665"/>
                </a:solidFill>
                <a:effectLst/>
                <a:latin typeface="FiraCode Nerd Font" panose="020B0809050000020004" pitchFamily="49" charset="0"/>
              </a:rPr>
              <a:t>complete</a:t>
            </a:r>
            <a:r>
              <a:rPr lang="en-GB" sz="1200" b="0" dirty="0">
                <a:solidFill>
                  <a:srgbClr val="D4BE98"/>
                </a:solidFill>
                <a:effectLst/>
                <a:latin typeface="FiraCode Nerd Font" panose="020B0809050000020004" pitchFamily="49" charset="0"/>
              </a:rPr>
              <a:t>(imp)</a:t>
            </a: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We can print out the 2nd set of the complete dataset</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A9B665"/>
                </a:solidFill>
                <a:effectLst/>
                <a:latin typeface="FiraCode Nerd Font" panose="020B0809050000020004" pitchFamily="49" charset="0"/>
              </a:rPr>
              <a:t>complete</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dirty="0">
              <a:solidFill>
                <a:srgbClr val="D4BE98"/>
              </a:solidFill>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If complete to start with =&gt; identical in all five sets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If missing to start with =&gt; differ in each set</a:t>
            </a:r>
          </a:p>
          <a:p>
            <a:pPr marL="0" indent="0">
              <a:lnSpc>
                <a:spcPct val="100000"/>
              </a:lnSpc>
              <a:spcBef>
                <a:spcPts val="0"/>
              </a:spcBef>
              <a:buNone/>
            </a:pPr>
            <a:r>
              <a:rPr lang="en-GB" sz="1200" i="1" dirty="0">
                <a:solidFill>
                  <a:srgbClr val="928374"/>
                </a:solidFill>
                <a:latin typeface="FiraCode Nerd Font" panose="020B0809050000020004" pitchFamily="49" charset="0"/>
              </a:rPr>
              <a:t>#</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Degree of difference reflects degree of uncertainty</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357C16AC-5147-BBFB-840E-C37F94354565}"/>
              </a:ext>
            </a:extLst>
          </p:cNvPr>
          <p:cNvSpPr>
            <a:spLocks noGrp="1"/>
          </p:cNvSpPr>
          <p:nvPr>
            <p:ph sz="half" idx="2"/>
          </p:nvPr>
        </p:nvSpPr>
        <p:spPr>
          <a:xfrm>
            <a:off x="6172200" y="1994067"/>
            <a:ext cx="5181600" cy="4351338"/>
          </a:xfrm>
        </p:spPr>
        <p:txBody>
          <a:bodyPr>
            <a:normAutofit/>
          </a:bodyPr>
          <a:lstStyle/>
          <a:p>
            <a:pPr marL="0" indent="0">
              <a:lnSpc>
                <a:spcPct val="100000"/>
              </a:lnSpc>
              <a:spcBef>
                <a:spcPts val="0"/>
              </a:spcBef>
              <a:buNone/>
            </a:pPr>
            <a:r>
              <a:rPr lang="en-GB" sz="1200" b="0" dirty="0">
                <a:effectLst/>
                <a:latin typeface="FiraCode Nerd Font" panose="020B0809050000020004" pitchFamily="49" charset="0"/>
              </a:rPr>
              <a:t>R&gt; </a:t>
            </a:r>
            <a:r>
              <a:rPr lang="en-GB" sz="1200" b="0" dirty="0" err="1">
                <a:effectLst/>
                <a:latin typeface="FiraCode Nerd Font" panose="020B0809050000020004" pitchFamily="49" charset="0"/>
              </a:rPr>
              <a:t>imp$imp$bmi</a:t>
            </a:r>
            <a:endParaRPr lang="en-GB" sz="1200" b="0" dirty="0">
              <a:effectLst/>
              <a:latin typeface="FiraCode Nerd Font" panose="020B0809050000020004" pitchFamily="49" charset="0"/>
            </a:endParaRPr>
          </a:p>
          <a:p>
            <a:pPr marL="0" indent="0">
              <a:lnSpc>
                <a:spcPct val="100000"/>
              </a:lnSpc>
              <a:spcBef>
                <a:spcPts val="0"/>
              </a:spcBef>
              <a:buNone/>
            </a:pP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1    2    3    4    5</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1  27.2 27.2 29.6 27.4 20.4</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3  27.2 27.2 29.6 35.3 27.2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4  24.9 25.5 25.5 20.4 22.0</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6  21.7 21.7 20.4 27.4 25.5</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10 22.5 22.5 22.5 33.2 26.3</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11 29.6 27.2 27.2 35.3 33.2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12 22.0 25.5 27.2 30.1 28.7</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16 35.3 27.2 35.3 29.6 27.2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21 28.7 25.5 22.5 33.2 20.4</a:t>
            </a:r>
          </a:p>
        </p:txBody>
      </p:sp>
    </p:spTree>
    <p:extLst>
      <p:ext uri="{BB962C8B-B14F-4D97-AF65-F5344CB8AC3E}">
        <p14:creationId xmlns:p14="http://schemas.microsoft.com/office/powerpoint/2010/main" val="209987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Visual Inspection (Dataset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7</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Visual inspection (big picture)</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A9B665"/>
                </a:solidFill>
                <a:effectLst/>
                <a:latin typeface="FiraCode Nerd Font" panose="020B0809050000020004" pitchFamily="49" charset="0"/>
              </a:rPr>
              <a:t>stripplot</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pch</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20</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cex</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1.2</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Colour convention</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blue    observed</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imputed</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Each x-axis marker is one version of MI:</a:t>
            </a:r>
          </a:p>
          <a:p>
            <a:pPr marL="0" indent="0">
              <a:lnSpc>
                <a:spcPct val="100000"/>
              </a:lnSpc>
              <a:spcBef>
                <a:spcPts val="0"/>
              </a:spcBef>
              <a:buNone/>
            </a:pPr>
            <a:r>
              <a:rPr lang="en-GB" sz="1200" i="1" dirty="0">
                <a:solidFill>
                  <a:srgbClr val="928374"/>
                </a:solidFill>
                <a:latin typeface="FiraCode Nerd Font" panose="020B0809050000020004" pitchFamily="49" charset="0"/>
              </a:rPr>
              <a:t># </a:t>
            </a:r>
            <a:r>
              <a:rPr lang="en-GB" sz="1200" b="0" i="1" dirty="0">
                <a:solidFill>
                  <a:srgbClr val="928374"/>
                </a:solidFill>
                <a:effectLst/>
                <a:latin typeface="FiraCode Nerd Font" panose="020B0809050000020004" pitchFamily="49" charset="0"/>
              </a:rPr>
              <a:t>0 = original set</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points follow the blue points reasonably well, including the gaps in the distribution.</a:t>
            </a:r>
            <a:endParaRPr lang="en-GB" sz="12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4029427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Visual Inspection (Variable-pair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8</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Visual inspection (fine details)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A9B665"/>
                </a:solidFill>
                <a:effectLst/>
                <a:latin typeface="FiraCode Nerd Font" panose="020B0809050000020004" pitchFamily="49" charset="0"/>
              </a:rPr>
              <a:t>xyplot</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bmi</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chl</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pch</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20</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cex</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1.4</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points have more or less the same shape as blue data =&gt; imputed data could have been plausible measurements if they had not been missing</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i="1" dirty="0">
              <a:solidFill>
                <a:srgbClr val="928374"/>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Differences between the red points represents uncertainty about the true, but unknown, values</a:t>
            </a:r>
            <a:endParaRPr lang="en-GB" sz="12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229238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Analysing Imputed Datasets</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9</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Autofit/>
          </a:bodyPr>
          <a:lstStyle/>
          <a:p>
            <a:pPr marL="0" indent="0">
              <a:lnSpc>
                <a:spcPct val="100000"/>
              </a:lnSpc>
              <a:spcBef>
                <a:spcPts val="0"/>
              </a:spcBef>
              <a:buNone/>
            </a:pPr>
            <a:r>
              <a:rPr lang="en-GB" sz="1000" b="0" i="1" dirty="0">
                <a:solidFill>
                  <a:srgbClr val="928374"/>
                </a:solidFill>
                <a:effectLst/>
                <a:latin typeface="FiraCode Nerd Font" panose="020B0809050000020004" pitchFamily="49" charset="0"/>
              </a:rPr>
              <a:t># Original regression:</a:t>
            </a:r>
          </a:p>
          <a:p>
            <a:pPr marL="0" indent="0">
              <a:lnSpc>
                <a:spcPct val="100000"/>
              </a:lnSpc>
              <a:spcBef>
                <a:spcPts val="0"/>
              </a:spcBef>
              <a:buNone/>
            </a:pPr>
            <a:r>
              <a:rPr lang="en-GB" sz="1000" i="1" dirty="0">
                <a:solidFill>
                  <a:srgbClr val="928374"/>
                </a:solidFill>
                <a:latin typeface="FiraCode Nerd Font" panose="020B0809050000020004" pitchFamily="49" charset="0"/>
              </a:rPr>
              <a:t>#    </a:t>
            </a:r>
            <a:r>
              <a:rPr lang="en-GB" sz="1000" b="0" i="1" dirty="0" err="1">
                <a:solidFill>
                  <a:srgbClr val="928374"/>
                </a:solidFill>
                <a:effectLst/>
                <a:latin typeface="FiraCode Nerd Font" panose="020B0809050000020004" pitchFamily="49" charset="0"/>
              </a:rPr>
              <a:t>lm</a:t>
            </a:r>
            <a:r>
              <a:rPr lang="en-GB" sz="1000" b="0" i="1" dirty="0">
                <a:solidFill>
                  <a:srgbClr val="928374"/>
                </a:solidFill>
                <a:effectLst/>
                <a:latin typeface="FiraCode Nerd Font" panose="020B0809050000020004" pitchFamily="49" charset="0"/>
              </a:rPr>
              <a:t>(</a:t>
            </a:r>
            <a:r>
              <a:rPr lang="en-GB" sz="1000" b="0" i="1" dirty="0" err="1">
                <a:solidFill>
                  <a:srgbClr val="928374"/>
                </a:solidFill>
                <a:effectLst/>
                <a:latin typeface="FiraCode Nerd Font" panose="020B0809050000020004" pitchFamily="49" charset="0"/>
              </a:rPr>
              <a:t>chl</a:t>
            </a:r>
            <a:r>
              <a:rPr lang="en-GB" sz="1000" b="0" i="1" dirty="0">
                <a:solidFill>
                  <a:srgbClr val="928374"/>
                </a:solidFill>
                <a:effectLst/>
                <a:latin typeface="FiraCode Nerd Font" panose="020B0809050000020004" pitchFamily="49" charset="0"/>
              </a:rPr>
              <a:t> ~ age + </a:t>
            </a:r>
            <a:r>
              <a:rPr lang="en-GB" sz="1000" b="0" i="1" dirty="0" err="1">
                <a:solidFill>
                  <a:srgbClr val="928374"/>
                </a:solidFill>
                <a:effectLst/>
                <a:latin typeface="FiraCode Nerd Font" panose="020B0809050000020004" pitchFamily="49" charset="0"/>
              </a:rPr>
              <a:t>bmi</a:t>
            </a:r>
            <a:r>
              <a:rPr lang="en-GB" sz="1000" b="0" i="1" dirty="0">
                <a:solidFill>
                  <a:srgbClr val="928374"/>
                </a:solidFill>
                <a:effectLst/>
                <a:latin typeface="FiraCode Nerd Font" panose="020B0809050000020004" pitchFamily="49" charset="0"/>
              </a:rPr>
              <a:t>)</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Repeat this analysis to each version of MI</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D4BE98"/>
                </a:solidFill>
                <a:effectLst/>
                <a:latin typeface="FiraCode Nerd Font" panose="020B0809050000020004" pitchFamily="49" charset="0"/>
              </a:rPr>
              <a:t>fit </a:t>
            </a:r>
            <a:r>
              <a:rPr lang="en-GB" sz="1000" b="0" dirty="0">
                <a:solidFill>
                  <a:srgbClr val="E78A4E"/>
                </a:solidFill>
                <a:effectLst/>
                <a:latin typeface="FiraCode Nerd Font" panose="020B0809050000020004" pitchFamily="49" charset="0"/>
              </a:rPr>
              <a:t>&lt;-</a:t>
            </a:r>
            <a:r>
              <a:rPr lang="en-GB" sz="1000" b="0" dirty="0">
                <a:solidFill>
                  <a:srgbClr val="D4BE98"/>
                </a:solidFill>
                <a:effectLst/>
                <a:latin typeface="FiraCode Nerd Font" panose="020B0809050000020004" pitchFamily="49" charset="0"/>
              </a:rPr>
              <a:t> </a:t>
            </a:r>
            <a:r>
              <a:rPr lang="en-GB" sz="1000" b="0" dirty="0">
                <a:solidFill>
                  <a:srgbClr val="A9B665"/>
                </a:solidFill>
                <a:effectLst/>
                <a:latin typeface="FiraCode Nerd Font" panose="020B0809050000020004" pitchFamily="49" charset="0"/>
              </a:rPr>
              <a:t>with</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dirty="0">
                <a:solidFill>
                  <a:srgbClr val="D4BE98"/>
                </a:solidFill>
                <a:latin typeface="FiraCode Nerd Font" panose="020B0809050000020004" pitchFamily="49" charset="0"/>
              </a:rPr>
              <a:t>    </a:t>
            </a:r>
            <a:r>
              <a:rPr lang="en-GB" sz="1000" b="0" dirty="0">
                <a:solidFill>
                  <a:srgbClr val="D4BE98"/>
                </a:solidFill>
                <a:effectLst/>
                <a:latin typeface="FiraCode Nerd Font" panose="020B0809050000020004" pitchFamily="49" charset="0"/>
              </a:rPr>
              <a:t>data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imp,</a:t>
            </a:r>
          </a:p>
          <a:p>
            <a:pPr marL="0" indent="0">
              <a:lnSpc>
                <a:spcPct val="100000"/>
              </a:lnSpc>
              <a:spcBef>
                <a:spcPts val="0"/>
              </a:spcBef>
              <a:buNone/>
            </a:pPr>
            <a:r>
              <a:rPr lang="en-GB" sz="1000" dirty="0">
                <a:solidFill>
                  <a:srgbClr val="D4BE98"/>
                </a:solidFill>
                <a:latin typeface="FiraCode Nerd Font" panose="020B0809050000020004" pitchFamily="49" charset="0"/>
              </a:rPr>
              <a:t>    </a:t>
            </a:r>
            <a:r>
              <a:rPr lang="en-GB" sz="1000" b="0" dirty="0">
                <a:solidFill>
                  <a:srgbClr val="D4BE98"/>
                </a:solidFill>
                <a:effectLst/>
                <a:latin typeface="FiraCode Nerd Font" panose="020B0809050000020004" pitchFamily="49" charset="0"/>
              </a:rPr>
              <a:t>exp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t>
            </a:r>
            <a:r>
              <a:rPr lang="en-GB" sz="1000" b="0" dirty="0" err="1">
                <a:solidFill>
                  <a:srgbClr val="A9B665"/>
                </a:solidFill>
                <a:effectLst/>
                <a:latin typeface="FiraCode Nerd Font" panose="020B0809050000020004" pitchFamily="49" charset="0"/>
              </a:rPr>
              <a:t>lm</a:t>
            </a:r>
            <a:r>
              <a:rPr lang="en-GB" sz="1000" b="0" dirty="0">
                <a:solidFill>
                  <a:srgbClr val="D4BE98"/>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chl</a:t>
            </a:r>
            <a:r>
              <a:rPr lang="en-GB" sz="1000" b="0" dirty="0">
                <a:solidFill>
                  <a:srgbClr val="D4BE98"/>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age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bmi</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Pool the multiple versions of the analyses together</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summary</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pool</a:t>
            </a:r>
            <a:r>
              <a:rPr lang="en-GB" sz="1000" b="0" dirty="0">
                <a:solidFill>
                  <a:srgbClr val="D4BE98"/>
                </a:solidFill>
                <a:effectLst/>
                <a:latin typeface="FiraCode Nerd Font" panose="020B0809050000020004" pitchFamily="49" charset="0"/>
              </a:rPr>
              <a:t>(fit))</a:t>
            </a: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Both age and </a:t>
            </a:r>
            <a:r>
              <a:rPr lang="en-GB" sz="1000" b="0" i="1" dirty="0" err="1">
                <a:solidFill>
                  <a:srgbClr val="928374"/>
                </a:solidFill>
                <a:effectLst/>
                <a:latin typeface="FiraCode Nerd Font" panose="020B0809050000020004" pitchFamily="49" charset="0"/>
              </a:rPr>
              <a:t>bmi</a:t>
            </a:r>
            <a:r>
              <a:rPr lang="en-GB" sz="1000" b="0" i="1" dirty="0">
                <a:solidFill>
                  <a:srgbClr val="928374"/>
                </a:solidFill>
                <a:effectLst/>
                <a:latin typeface="FiraCode Nerd Font" panose="020B0809050000020004" pitchFamily="49" charset="0"/>
              </a:rPr>
              <a:t> are significant at .05 level</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dirty="0">
              <a:solidFill>
                <a:srgbClr val="D4BE98"/>
              </a:solidFill>
              <a:latin typeface="FiraCode Nerd Font" panose="020B0809050000020004" pitchFamily="49" charset="0"/>
            </a:endParaRPr>
          </a:p>
          <a:p>
            <a:pPr marL="0" indent="0">
              <a:lnSpc>
                <a:spcPct val="100000"/>
              </a:lnSpc>
              <a:spcBef>
                <a:spcPts val="0"/>
              </a:spcBef>
              <a:buNone/>
            </a:pP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dirty="0">
              <a:solidFill>
                <a:srgbClr val="D4BE98"/>
              </a:solidFill>
              <a:latin typeface="FiraCode Nerd Font" panose="020B0809050000020004" pitchFamily="49" charset="0"/>
            </a:endParaRP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If we increase m, the number of imputations, significant levels may change</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summary</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pool</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with(</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    mice</a:t>
            </a:r>
            <a:r>
              <a:rPr lang="en-GB" sz="1000" b="0" dirty="0">
                <a:solidFill>
                  <a:srgbClr val="D4BE98"/>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nhanes</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m</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3869B"/>
                </a:solidFill>
                <a:effectLst/>
                <a:latin typeface="FiraCode Nerd Font" panose="020B0809050000020004" pitchFamily="49" charset="0"/>
              </a:rPr>
              <a:t>10</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printFlag</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F,</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seed</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3869B"/>
                </a:solidFill>
                <a:effectLst/>
                <a:latin typeface="FiraCode Nerd Font" panose="020B0809050000020004" pitchFamily="49" charset="0"/>
              </a:rPr>
              <a:t>23109</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A9B665"/>
                </a:solidFill>
                <a:effectLst/>
                <a:latin typeface="FiraCode Nerd Font" panose="020B0809050000020004" pitchFamily="49" charset="0"/>
              </a:rPr>
              <a:t>    </a:t>
            </a:r>
            <a:r>
              <a:rPr lang="en-GB" sz="1000" b="0" dirty="0" err="1">
                <a:solidFill>
                  <a:srgbClr val="A9B665"/>
                </a:solidFill>
                <a:effectLst/>
                <a:latin typeface="FiraCode Nerd Font" panose="020B0809050000020004" pitchFamily="49" charset="0"/>
              </a:rPr>
              <a:t>lm</a:t>
            </a:r>
            <a:r>
              <a:rPr lang="en-GB" sz="1000" b="0" dirty="0">
                <a:solidFill>
                  <a:srgbClr val="A9B665"/>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chl</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age</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bmi</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D4BE98"/>
                </a:solidFill>
                <a:effectLst/>
                <a:latin typeface="FiraCode Nerd Font" panose="020B0809050000020004" pitchFamily="49" charset="0"/>
              </a:rPr>
              <a:t>))) </a:t>
            </a:r>
            <a:r>
              <a:rPr lang="en-GB" sz="1000" b="0" i="1" dirty="0">
                <a:solidFill>
                  <a:srgbClr val="928374"/>
                </a:solidFill>
                <a:effectLst/>
                <a:latin typeface="FiraCode Nerd Font" panose="020B0809050000020004" pitchFamily="49" charset="0"/>
              </a:rPr>
              <a:t># More significant</a:t>
            </a:r>
          </a:p>
          <a:p>
            <a:pPr marL="0" indent="0">
              <a:buNone/>
            </a:pPr>
            <a:endParaRPr lang="en-GB" sz="10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2" y="1873165"/>
            <a:ext cx="5384133"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0.2189968 63.074241 0.003472047 14.80613 0.99727606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28.0471913 10.633709 2.637573645 11.58238 0.02223126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5.3831348  2.126757 2.531146954 11.55051 0.02702526</a:t>
            </a: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-9.674430 73.298622 -0.1319865 9.439981 0.89776550</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33.490119 11.713067  2.8592100 9.673572 0.01752687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5.384538  2.288883  2.3524742 9.390434 0.04201958</a:t>
            </a:r>
            <a:endParaRPr lang="en-AU" sz="1000" dirty="0">
              <a:latin typeface="FiraCode Nerd Font" panose="020B0809050000020004" pitchFamily="49" charset="0"/>
              <a:ea typeface="FiraCode Nerd Font" panose="020B0809050000020004" pitchFamily="49" charset="0"/>
            </a:endParaRPr>
          </a:p>
        </p:txBody>
      </p:sp>
    </p:spTree>
    <p:extLst>
      <p:ext uri="{BB962C8B-B14F-4D97-AF65-F5344CB8AC3E}">
        <p14:creationId xmlns:p14="http://schemas.microsoft.com/office/powerpoint/2010/main" val="123983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Customise MI</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10</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Autofit/>
          </a:bodyPr>
          <a:lstStyle/>
          <a:p>
            <a:pPr marL="0" indent="0">
              <a:lnSpc>
                <a:spcPct val="100000"/>
              </a:lnSpc>
              <a:spcBef>
                <a:spcPts val="0"/>
              </a:spcBef>
              <a:buNone/>
            </a:pPr>
            <a:r>
              <a:rPr lang="en-AU" sz="700" b="0" i="1" dirty="0">
                <a:solidFill>
                  <a:srgbClr val="928374"/>
                </a:solidFill>
                <a:effectLst/>
                <a:latin typeface="FiraCode Nerd Font" panose="020B0809050000020004" pitchFamily="49" charset="0"/>
              </a:rPr>
              <a:t># Specifying Imputation Methods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nhanes</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method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c(</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pmm</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"mean"</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Specify MI method for each var</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print</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printFlag</a:t>
            </a:r>
            <a:r>
              <a:rPr lang="en-AU" sz="700" b="0" i="1" dirty="0">
                <a:solidFill>
                  <a:srgbClr val="928374"/>
                </a:solidFill>
                <a:effectLst/>
                <a:latin typeface="FiraCode Nerd Font" panose="020B0809050000020004" pitchFamily="49" charset="0"/>
              </a:rPr>
              <a:t> = print = </a:t>
            </a:r>
            <a:r>
              <a:rPr lang="en-AU" sz="700" b="0" i="1" dirty="0" err="1">
                <a:solidFill>
                  <a:srgbClr val="928374"/>
                </a:solidFill>
                <a:effectLst/>
                <a:latin typeface="FiraCode Nerd Font" panose="020B0809050000020004" pitchFamily="49" charset="0"/>
              </a:rPr>
              <a:t>pri</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D4BE98"/>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age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nhanes</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method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Use norm MI method for all variables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pri</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A9B665"/>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age</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i="1" dirty="0">
                <a:solidFill>
                  <a:srgbClr val="928374"/>
                </a:solidFill>
                <a:effectLst/>
                <a:latin typeface="FiraCode Nerd Font" panose="020B0809050000020004" pitchFamily="49" charset="0"/>
              </a:rPr>
              <a:t># In order to show case different imputation methods, use nhanes2 dataset</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str</a:t>
            </a:r>
            <a:r>
              <a:rPr lang="en-AU" sz="700" b="0" dirty="0">
                <a:solidFill>
                  <a:srgbClr val="D4BE98"/>
                </a:solidFill>
                <a:effectLst/>
                <a:latin typeface="FiraCode Nerd Font" panose="020B0809050000020004" pitchFamily="49" charset="0"/>
              </a:rPr>
              <a:t>(nhanes2)</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i="1" dirty="0">
                <a:solidFill>
                  <a:srgbClr val="928374"/>
                </a:solidFill>
                <a:effectLst/>
                <a:latin typeface="FiraCode Nerd Font" panose="020B0809050000020004" pitchFamily="49" charset="0"/>
              </a:rPr>
              <a:t># Data type</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age     factor, 3 levels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bmi</a:t>
            </a:r>
            <a:r>
              <a:rPr lang="en-AU" sz="700" b="0" i="1" dirty="0">
                <a:solidFill>
                  <a:srgbClr val="928374"/>
                </a:solidFill>
                <a:effectLst/>
                <a:latin typeface="FiraCode Nerd Font" panose="020B0809050000020004" pitchFamily="49" charset="0"/>
              </a:rPr>
              <a:t>     numeric</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hyp</a:t>
            </a:r>
            <a:r>
              <a:rPr lang="en-AU" sz="700" b="0" i="1" dirty="0">
                <a:solidFill>
                  <a:srgbClr val="928374"/>
                </a:solidFill>
                <a:effectLst/>
                <a:latin typeface="FiraCode Nerd Font" panose="020B0809050000020004" pitchFamily="49" charset="0"/>
              </a:rPr>
              <a:t>     factor, 2 levels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chl</a:t>
            </a:r>
            <a:r>
              <a:rPr lang="en-AU" sz="700" b="0" i="1" dirty="0">
                <a:solidFill>
                  <a:srgbClr val="928374"/>
                </a:solidFill>
                <a:effectLst/>
                <a:latin typeface="FiraCode Nerd Font" panose="020B0809050000020004" pitchFamily="49" charset="0"/>
              </a:rPr>
              <a:t>     numeric</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(nhanes2,</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c(</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polyreg</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pmm</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logreg</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me = method</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pri</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D4BE98"/>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age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3" y="1873165"/>
            <a:ext cx="5360066"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-3.896819 50.834969 -0.07665627 16.99445 0.939792232</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31.299527  8.530883  3.66896674 15.88864 0.002095030</a:t>
            </a:r>
          </a:p>
          <a:p>
            <a:pPr>
              <a:lnSpc>
                <a:spcPct val="100000"/>
              </a:lnSpc>
              <a:spcBef>
                <a:spcPts val="0"/>
              </a:spcBef>
              <a:buAutoNum type="arabicPlain" startAt="3"/>
            </a:pP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5.237195  1.567365  3.34140136 16.03713 0.004130752</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-85.791421 81.186319 -1.056723 6.582155 0.32787166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49.978785 13.871964  3.602863 6.436433 0.01004440</a:t>
            </a:r>
          </a:p>
          <a:p>
            <a:pPr>
              <a:lnSpc>
                <a:spcPct val="100000"/>
              </a:lnSpc>
              <a:spcBef>
                <a:spcPts val="0"/>
              </a:spcBef>
              <a:buAutoNum type="arabicPlain" startAt="3"/>
            </a:pP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7.244128  2.332117  3.106246 7.787269 0.01501989</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-24.632281 71.334869 -0.3453049 7.235180 0.739687355</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age40-59  55.012062 29.585793  1.8594080 4.259259 0.132128968</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age60-99  87.113022 23.387866  3.7247102 8.217308 0.005560425</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6.812331  2.329388  2.9245153 8.723360 0.017468510</a:t>
            </a:r>
          </a:p>
        </p:txBody>
      </p:sp>
    </p:spTree>
    <p:extLst>
      <p:ext uri="{BB962C8B-B14F-4D97-AF65-F5344CB8AC3E}">
        <p14:creationId xmlns:p14="http://schemas.microsoft.com/office/powerpoint/2010/main" val="246622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Imputation Methods</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11" name="Content Placeholder 10">
            <a:extLst>
              <a:ext uri="{FF2B5EF4-FFF2-40B4-BE49-F238E27FC236}">
                <a16:creationId xmlns:a16="http://schemas.microsoft.com/office/drawing/2014/main" id="{DFEB36EE-623A-A935-2F6C-940C31918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7744"/>
            <a:ext cx="9534899" cy="3802511"/>
          </a:xfrm>
        </p:spPr>
      </p:pic>
    </p:spTree>
    <p:extLst>
      <p:ext uri="{BB962C8B-B14F-4D97-AF65-F5344CB8AC3E}">
        <p14:creationId xmlns:p14="http://schemas.microsoft.com/office/powerpoint/2010/main" val="296811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Multilevel MI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&amp;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 pp. 21—22)</a:t>
            </a: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11</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xfrm>
            <a:off x="838200" y="1825625"/>
            <a:ext cx="5181600" cy="4398878"/>
          </a:xfrm>
        </p:spPr>
        <p:txBody>
          <a:bodyPr>
            <a:noAutofit/>
          </a:bodyPr>
          <a:lstStyle/>
          <a:p>
            <a:pPr marL="0" indent="0">
              <a:lnSpc>
                <a:spcPct val="100000"/>
              </a:lnSpc>
              <a:spcBef>
                <a:spcPts val="0"/>
              </a:spcBef>
              <a:buNone/>
            </a:pPr>
            <a:r>
              <a:rPr lang="en-AU" sz="1000" b="0" i="1" dirty="0">
                <a:solidFill>
                  <a:srgbClr val="928374"/>
                </a:solidFill>
                <a:effectLst/>
                <a:latin typeface="FiraCode Nerd Font" panose="020B0809050000020004" pitchFamily="49" charset="0"/>
              </a:rPr>
              <a:t># Inspect original data</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A9B665"/>
                </a:solidFill>
                <a:effectLst/>
                <a:latin typeface="FiraCode Nerd Font" panose="020B0809050000020004" pitchFamily="49" charset="0"/>
              </a:rPr>
              <a:t>head</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Extract predictor matrix</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err="1">
                <a:solidFill>
                  <a:srgbClr val="A9B665"/>
                </a:solidFill>
                <a:effectLst/>
                <a:latin typeface="FiraCode Nerd Font" panose="020B0809050000020004" pitchFamily="49" charset="0"/>
              </a:rPr>
              <a:t>suppressWarnings</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suppressMessages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ini</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mice</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maxit</a:t>
            </a:r>
            <a:r>
              <a:rPr lang="en-AU" sz="1000" b="0" dirty="0">
                <a:solidFill>
                  <a:srgbClr val="A9B665"/>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ini</a:t>
            </a:r>
            <a:r>
              <a:rPr lang="en-AU" sz="1000" b="0" dirty="0" err="1">
                <a:solidFill>
                  <a:srgbClr val="E78A4E"/>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pred</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Turn every entry in the predictor matrix to zero</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matrix</a:t>
            </a:r>
            <a:r>
              <a:rPr lang="en-AU" sz="1000" b="0" dirty="0">
                <a:solidFill>
                  <a:srgbClr val="D4BE98"/>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nrow</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err="1">
                <a:solidFill>
                  <a:srgbClr val="A9B665"/>
                </a:solidFill>
                <a:effectLst/>
                <a:latin typeface="FiraCode Nerd Font" panose="020B0809050000020004" pitchFamily="49" charset="0"/>
              </a:rPr>
              <a:t>nrow</a:t>
            </a:r>
            <a:r>
              <a:rPr lang="en-AU" sz="1000" b="0" dirty="0">
                <a:solidFill>
                  <a:srgbClr val="D4BE98"/>
                </a:solidFill>
                <a:effectLst/>
                <a:latin typeface="FiraCode Nerd Font" panose="020B0809050000020004" pitchFamily="49" charset="0"/>
              </a:rPr>
              <a:t>(pred), </a:t>
            </a:r>
            <a:r>
              <a:rPr lang="en-AU" sz="1000" b="0" dirty="0" err="1">
                <a:solidFill>
                  <a:srgbClr val="D4BE98"/>
                </a:solidFill>
                <a:effectLst/>
                <a:latin typeface="FiraCode Nerd Font" panose="020B0809050000020004" pitchFamily="49" charset="0"/>
              </a:rPr>
              <a:t>ncol</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err="1">
                <a:solidFill>
                  <a:srgbClr val="A9B665"/>
                </a:solidFill>
                <a:effectLst/>
                <a:latin typeface="FiraCode Nerd Font" panose="020B0809050000020004" pitchFamily="49" charset="0"/>
              </a:rPr>
              <a:t>ncol</a:t>
            </a:r>
            <a:r>
              <a:rPr lang="en-AU" sz="1000" b="0" dirty="0">
                <a:solidFill>
                  <a:srgbClr val="D4BE98"/>
                </a:solidFill>
                <a:effectLst/>
                <a:latin typeface="FiraCode Nerd Font" panose="020B0809050000020004" pitchFamily="49" charset="0"/>
              </a:rPr>
              <a:t>(pred),</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dimnames</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7DAEA3"/>
                </a:solidFill>
                <a:effectLst/>
                <a:latin typeface="FiraCode Nerd Font" panose="020B0809050000020004" pitchFamily="49" charset="0"/>
              </a:rPr>
              <a:t>list</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rownames</a:t>
            </a:r>
            <a:r>
              <a:rPr lang="en-AU" sz="1000" b="0" dirty="0">
                <a:solidFill>
                  <a:srgbClr val="D4BE98"/>
                </a:solidFill>
                <a:effectLst/>
                <a:latin typeface="FiraCode Nerd Font" panose="020B0809050000020004" pitchFamily="49" charset="0"/>
              </a:rPr>
              <a:t>(pred), </a:t>
            </a:r>
            <a:r>
              <a:rPr lang="en-AU" sz="1000" b="0" dirty="0" err="1">
                <a:solidFill>
                  <a:srgbClr val="A9B665"/>
                </a:solidFill>
                <a:effectLst/>
                <a:latin typeface="FiraCode Nerd Font" panose="020B0809050000020004" pitchFamily="49" charset="0"/>
              </a:rPr>
              <a:t>colnames</a:t>
            </a:r>
            <a:r>
              <a:rPr lang="en-AU" sz="1000" b="0" dirty="0">
                <a:solidFill>
                  <a:srgbClr val="D4BE98"/>
                </a:solidFill>
                <a:effectLst/>
                <a:latin typeface="FiraCode Nerd Font" panose="020B0809050000020004" pitchFamily="49" charset="0"/>
              </a:rPr>
              <a:t>(pred))</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Assign info to the "popular" row</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a:t>
            </a:r>
            <a:r>
              <a:rPr lang="en-AU" sz="1000" b="0" dirty="0">
                <a:solidFill>
                  <a:srgbClr val="D8A657"/>
                </a:solidFill>
                <a:effectLst/>
                <a:latin typeface="FiraCode Nerd Font" panose="020B0809050000020004" pitchFamily="49" charset="0"/>
              </a:rPr>
              <a:t>"popular"</a:t>
            </a:r>
            <a:r>
              <a:rPr lang="en-AU" sz="1000" b="0" dirty="0">
                <a:solidFill>
                  <a:srgbClr val="D4BE98"/>
                </a:solidFill>
                <a:effectLst/>
                <a:latin typeface="FiraCode Nerd Font" panose="020B0809050000020004" pitchFamily="49" charset="0"/>
              </a:rPr>
              <a:t>, ]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c</a:t>
            </a:r>
            <a:r>
              <a:rPr lang="en-AU" sz="1000" b="0" dirty="0">
                <a:solidFill>
                  <a:srgbClr val="D4BE98"/>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1</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MI</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err="1">
                <a:solidFill>
                  <a:srgbClr val="A9B665"/>
                </a:solidFill>
                <a:effectLst/>
                <a:latin typeface="FiraCode Nerd Font" panose="020B0809050000020004" pitchFamily="49" charset="0"/>
              </a:rPr>
              <a:t>suppressWarnings</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suppressMessages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imp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mice</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A9B665"/>
                </a:solidFill>
                <a:effectLst/>
                <a:latin typeface="FiraCode Nerd Font" panose="020B0809050000020004" pitchFamily="49" charset="0"/>
              </a:rPr>
              <a:t>        </a:t>
            </a:r>
            <a:r>
              <a:rPr lang="en-AU" sz="1000" b="0" dirty="0">
                <a:solidFill>
                  <a:srgbClr val="D4BE98"/>
                </a:solidFill>
                <a:effectLst/>
                <a:latin typeface="FiraCode Nerd Font" panose="020B0809050000020004" pitchFamily="49" charset="0"/>
              </a:rPr>
              <a:t>meth</a:t>
            </a:r>
            <a:r>
              <a:rPr lang="en-AU" sz="1000" b="0" dirty="0">
                <a:solidFill>
                  <a:srgbClr val="A9B665"/>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c(</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"2l.norm"</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pred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pred, </a:t>
            </a:r>
            <a:r>
              <a:rPr lang="en-AU" sz="1000" b="0" dirty="0" err="1">
                <a:solidFill>
                  <a:srgbClr val="D4BE98"/>
                </a:solidFill>
                <a:effectLst/>
                <a:latin typeface="FiraCode Nerd Font" panose="020B0809050000020004" pitchFamily="49" charset="0"/>
              </a:rPr>
              <a:t>pri</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F, </a:t>
            </a:r>
            <a:r>
              <a:rPr lang="en-AU" sz="1000" b="0" dirty="0" err="1">
                <a:solidFill>
                  <a:srgbClr val="D4BE98"/>
                </a:solidFill>
                <a:effectLst/>
                <a:latin typeface="FiraCode Nerd Font" panose="020B0809050000020004" pitchFamily="49" charset="0"/>
              </a:rPr>
              <a:t>maxit</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1</a:t>
            </a:r>
            <a:r>
              <a:rPr lang="en-AU" sz="1000" b="0" dirty="0">
                <a:solidFill>
                  <a:srgbClr val="D4BE98"/>
                </a:solidFill>
                <a:effectLst/>
                <a:latin typeface="FiraCode Nerd Font" panose="020B0809050000020004" pitchFamily="49" charset="0"/>
              </a:rPr>
              <a:t>, seed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71152</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Inspect imputed data</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A9B665"/>
                </a:solidFill>
                <a:effectLst/>
                <a:latin typeface="FiraCode Nerd Font" panose="020B0809050000020004" pitchFamily="49" charset="0"/>
              </a:rPr>
              <a:t>head</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complete</a:t>
            </a:r>
            <a:r>
              <a:rPr lang="en-AU" sz="1000" b="0" dirty="0">
                <a:solidFill>
                  <a:srgbClr val="D4BE98"/>
                </a:solidFill>
                <a:effectLst/>
                <a:latin typeface="FiraCode Nerd Font" panose="020B0809050000020004" pitchFamily="49" charset="0"/>
              </a:rPr>
              <a:t>(imp))</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3" y="1873165"/>
            <a:ext cx="5360066"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pupil school popular sex </a:t>
            </a:r>
            <a:r>
              <a:rPr lang="en-GB" sz="1000" dirty="0" err="1">
                <a:latin typeface="FiraCode Nerd Font" panose="020B0809050000020004" pitchFamily="49" charset="0"/>
                <a:ea typeface="FiraCode Nerd Font" panose="020B0809050000020004" pitchFamily="49" charset="0"/>
              </a:rPr>
              <a:t>texp</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const</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teachpop</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1      1      NA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2      1      NA   0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3     3      1       7   1   24     1        6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4      1      NA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5     5      1      NA   1   24     1        7</a:t>
            </a:r>
          </a:p>
          <a:p>
            <a:pPr>
              <a:lnSpc>
                <a:spcPct val="100000"/>
              </a:lnSpc>
              <a:spcBef>
                <a:spcPts val="0"/>
              </a:spcBef>
              <a:buAutoNum type="arabicPlain" startAt="6"/>
            </a:pPr>
            <a:r>
              <a:rPr lang="en-GB" sz="1000" dirty="0">
                <a:latin typeface="FiraCode Nerd Font" panose="020B0809050000020004" pitchFamily="49" charset="0"/>
                <a:ea typeface="FiraCode Nerd Font" panose="020B0809050000020004" pitchFamily="49" charset="0"/>
              </a:rPr>
              <a:t>   6      1       7   0   24     1        7</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pupil school  popular sex </a:t>
            </a:r>
            <a:r>
              <a:rPr lang="en-GB" sz="1000" dirty="0" err="1">
                <a:latin typeface="FiraCode Nerd Font" panose="020B0809050000020004" pitchFamily="49" charset="0"/>
                <a:ea typeface="FiraCode Nerd Font" panose="020B0809050000020004" pitchFamily="49" charset="0"/>
              </a:rPr>
              <a:t>texp</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const</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teachpop</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1     1      1 8.483879   1   24     1        7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2     2      1 7.646901   0   24     1        7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3     3      1 7.000000   1   24     1        6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4     4      1 8.400386   1   24     1        6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5     5      1 7.892165   1   24     1        7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6     6      1 7.000000   0   24     1        7</a:t>
            </a:r>
          </a:p>
        </p:txBody>
      </p:sp>
    </p:spTree>
    <p:extLst>
      <p:ext uri="{BB962C8B-B14F-4D97-AF65-F5344CB8AC3E}">
        <p14:creationId xmlns:p14="http://schemas.microsoft.com/office/powerpoint/2010/main" val="4194439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4: Additional Resources</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326264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8621-84B6-488C-BD59-1002EDDCE179}"/>
              </a:ext>
            </a:extLst>
          </p:cNvPr>
          <p:cNvSpPr>
            <a:spLocks noGrp="1"/>
          </p:cNvSpPr>
          <p:nvPr>
            <p:ph type="ctrTitle"/>
          </p:nvPr>
        </p:nvSpPr>
        <p:spPr>
          <a:xfrm>
            <a:off x="737616" y="3309408"/>
            <a:ext cx="7248144" cy="969963"/>
          </a:xfrm>
        </p:spPr>
        <p:txBody>
          <a:bodyPr>
            <a:normAutofit/>
          </a:bodyPr>
          <a:lstStyle/>
          <a:p>
            <a:pPr algn="l"/>
            <a:r>
              <a:rPr lang="en-AU" sz="4400" dirty="0">
                <a:latin typeface="CMU Sans Serif" panose="02000603000000000000" pitchFamily="2" charset="0"/>
                <a:ea typeface="CMU Sans Serif" panose="02000603000000000000" pitchFamily="2" charset="0"/>
                <a:cs typeface="CMU Sans Serif" panose="02000603000000000000" pitchFamily="2" charset="0"/>
              </a:rPr>
              <a:t>Missing Data Treatment</a:t>
            </a:r>
          </a:p>
        </p:txBody>
      </p:sp>
      <p:sp>
        <p:nvSpPr>
          <p:cNvPr id="3" name="Subtitle 2">
            <a:extLst>
              <a:ext uri="{FF2B5EF4-FFF2-40B4-BE49-F238E27FC236}">
                <a16:creationId xmlns:a16="http://schemas.microsoft.com/office/drawing/2014/main" id="{9D6CBFF4-2021-4FD4-A707-5F4AE08BAF5B}"/>
              </a:ext>
            </a:extLst>
          </p:cNvPr>
          <p:cNvSpPr>
            <a:spLocks noGrp="1"/>
          </p:cNvSpPr>
          <p:nvPr>
            <p:ph type="subTitle" idx="1"/>
          </p:nvPr>
        </p:nvSpPr>
        <p:spPr>
          <a:xfrm>
            <a:off x="798576" y="4284769"/>
            <a:ext cx="6370320" cy="414549"/>
          </a:xfrm>
        </p:spPr>
        <p:txBody>
          <a:bodyPr>
            <a:normAutofit lnSpcReduction="10000"/>
          </a:bodyPr>
          <a:lstStyle/>
          <a:p>
            <a:pPr algn="l"/>
            <a:r>
              <a:rPr lang="en-AU" dirty="0">
                <a:latin typeface="CMU Sans Serif" panose="02000603000000000000" pitchFamily="2" charset="0"/>
                <a:ea typeface="CMU Sans Serif" panose="02000603000000000000" pitchFamily="2" charset="0"/>
                <a:cs typeface="CMU Sans Serif" panose="02000603000000000000" pitchFamily="2" charset="0"/>
              </a:rPr>
              <a:t>A hand-on illustration using     package </a:t>
            </a:r>
            <a:r>
              <a:rPr lang="en-AU" b="1" dirty="0">
                <a:latin typeface="CMU Sans Serif" panose="02000603000000000000" pitchFamily="2" charset="0"/>
                <a:ea typeface="CMU Sans Serif" panose="02000603000000000000" pitchFamily="2" charset="0"/>
                <a:cs typeface="CMU Sans Serif" panose="02000603000000000000" pitchFamily="2" charset="0"/>
              </a:rPr>
              <a:t>mice</a:t>
            </a:r>
          </a:p>
        </p:txBody>
      </p:sp>
      <p:pic>
        <p:nvPicPr>
          <p:cNvPr id="5" name="Picture 4">
            <a:extLst>
              <a:ext uri="{FF2B5EF4-FFF2-40B4-BE49-F238E27FC236}">
                <a16:creationId xmlns:a16="http://schemas.microsoft.com/office/drawing/2014/main" id="{8162494A-5C36-4951-87BF-AA7247F62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338" y="4279371"/>
            <a:ext cx="303354" cy="235057"/>
          </a:xfrm>
          <a:prstGeom prst="rect">
            <a:avLst/>
          </a:prstGeom>
        </p:spPr>
      </p:pic>
    </p:spTree>
    <p:extLst>
      <p:ext uri="{BB962C8B-B14F-4D97-AF65-F5344CB8AC3E}">
        <p14:creationId xmlns:p14="http://schemas.microsoft.com/office/powerpoint/2010/main" val="1225682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DC07B-A94D-A92A-7F89-6BA65BBA8089}"/>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Reporting Template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2018, pp. 344—345)</a:t>
            </a:r>
          </a:p>
        </p:txBody>
      </p:sp>
      <p:sp>
        <p:nvSpPr>
          <p:cNvPr id="6" name="Content Placeholder 5">
            <a:extLst>
              <a:ext uri="{FF2B5EF4-FFF2-40B4-BE49-F238E27FC236}">
                <a16:creationId xmlns:a16="http://schemas.microsoft.com/office/drawing/2014/main" id="{5B8A16FC-1426-D21F-C3B4-E6FADA183624}"/>
              </a:ext>
            </a:extLst>
          </p:cNvPr>
          <p:cNvSpPr>
            <a:spLocks noGrp="1"/>
          </p:cNvSpPr>
          <p:nvPr>
            <p:ph idx="1"/>
          </p:nvPr>
        </p:nvSpPr>
        <p:spPr/>
        <p:txBody>
          <a:bodyPr>
            <a:normAutofit/>
          </a:bodyPr>
          <a:lstStyle/>
          <a:p>
            <a:pPr marL="0" indent="0">
              <a:buNone/>
            </a:pPr>
            <a:r>
              <a:rPr lang="en-AU" sz="1800" dirty="0">
                <a:latin typeface="CMU Sans Serif" panose="02000603000000000000" pitchFamily="2" charset="0"/>
                <a:ea typeface="CMU Sans Serif" panose="02000603000000000000" pitchFamily="2" charset="0"/>
                <a:cs typeface="CMU Sans Serif" panose="02000603000000000000" pitchFamily="2" charset="0"/>
              </a:rPr>
              <a:t>The percentage of missing values across the nine variables varied between 0 and 34%. In total 1601 out of 3801 records (42%) were incomplete. Many girls had no score because the nurse felt that the measurement was “unnecessary,” or because the girl did not give permission. Older girls had many more missing data. We used multiple imputation to create and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analyze</a:t>
            </a:r>
            <a:r>
              <a:rPr lang="en-AU" sz="1800" dirty="0">
                <a:latin typeface="CMU Sans Serif" panose="02000603000000000000" pitchFamily="2" charset="0"/>
                <a:ea typeface="CMU Sans Serif" panose="02000603000000000000" pitchFamily="2" charset="0"/>
                <a:cs typeface="CMU Sans Serif" panose="02000603000000000000" pitchFamily="2" charset="0"/>
              </a:rPr>
              <a:t> 40 multiply imputed datasets. Methodologists currently regard multiple imputation as a state-of-the-art technique because it improves accuracy and statistical power relative to other missing data techniques. Incomplete variables were imputed under fully conditional specification, using the default setting of the mice 3.0.0 package (van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and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 The parameters of substantive interest were estimated in each imputed dataset separately, and combined using Rubin’s rules. For comparison, we also performed the analysis on the subset of complete cases.</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pPr marL="0" indent="0">
              <a:buNone/>
            </a:pPr>
            <a:r>
              <a:rPr lang="en-AU" sz="1800" dirty="0">
                <a:latin typeface="CMU Sans Serif" panose="02000603000000000000" pitchFamily="2" charset="0"/>
                <a:ea typeface="CMU Sans Serif" panose="02000603000000000000" pitchFamily="2" charset="0"/>
                <a:cs typeface="CMU Sans Serif" panose="02000603000000000000" pitchFamily="2" charset="0"/>
              </a:rPr>
              <a:t>We obtained similar results when the analysis was restricted to the complete case only. Multiple imputation was generally more efficient as can be seen from the shorter confidence intervals and lower </a:t>
            </a:r>
            <a:r>
              <a:rPr lang="en-AU" sz="1800" i="1" dirty="0">
                <a:latin typeface="CMU Sans Serif" panose="02000603000000000000" pitchFamily="2" charset="0"/>
                <a:ea typeface="CMU Sans Serif" panose="02000603000000000000" pitchFamily="2" charset="0"/>
                <a:cs typeface="CMU Sans Serif" panose="02000603000000000000" pitchFamily="2" charset="0"/>
              </a:rPr>
              <a:t>p</a:t>
            </a:r>
            <a:r>
              <a:rPr lang="en-AU" sz="1800" dirty="0">
                <a:latin typeface="CMU Sans Serif" panose="02000603000000000000" pitchFamily="2" charset="0"/>
                <a:ea typeface="CMU Sans Serif" panose="02000603000000000000" pitchFamily="2" charset="0"/>
                <a:cs typeface="CMU Sans Serif" panose="02000603000000000000" pitchFamily="2" charset="0"/>
              </a:rPr>
              <a:t>-values in Table X.</a:t>
            </a:r>
          </a:p>
        </p:txBody>
      </p:sp>
    </p:spTree>
    <p:extLst>
      <p:ext uri="{BB962C8B-B14F-4D97-AF65-F5344CB8AC3E}">
        <p14:creationId xmlns:p14="http://schemas.microsoft.com/office/powerpoint/2010/main" val="3522138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DC07B-A94D-A92A-7F89-6BA65BBA8089}"/>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Bibliography</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Content Placeholder 5">
            <a:extLst>
              <a:ext uri="{FF2B5EF4-FFF2-40B4-BE49-F238E27FC236}">
                <a16:creationId xmlns:a16="http://schemas.microsoft.com/office/drawing/2014/main" id="{5B8A16FC-1426-D21F-C3B4-E6FADA183624}"/>
              </a:ext>
            </a:extLst>
          </p:cNvPr>
          <p:cNvSpPr>
            <a:spLocks noGrp="1"/>
          </p:cNvSpPr>
          <p:nvPr>
            <p:ph idx="1"/>
          </p:nvPr>
        </p:nvSpPr>
        <p:spPr/>
        <p:txBody>
          <a:bodyPr>
            <a:normAutofit/>
          </a:bodyPr>
          <a:lstStyle/>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Carpenter, J. R. &amp; Kenward, M. G. (2013). </a:t>
            </a:r>
            <a:r>
              <a:rPr lang="en-AU" sz="1200" i="1" dirty="0">
                <a:latin typeface="CMU Sans Serif" panose="02000603000000000000" pitchFamily="2" charset="0"/>
                <a:ea typeface="CMU Sans Serif" panose="02000603000000000000" pitchFamily="2" charset="0"/>
                <a:cs typeface="CMU Sans Serif" panose="02000603000000000000" pitchFamily="2" charset="0"/>
              </a:rPr>
              <a:t>Multiple imputation and its application</a:t>
            </a:r>
            <a:r>
              <a:rPr lang="en-AU" sz="1200" dirty="0">
                <a:latin typeface="CMU Sans Serif" panose="02000603000000000000" pitchFamily="2" charset="0"/>
                <a:ea typeface="CMU Sans Serif" panose="02000603000000000000" pitchFamily="2" charset="0"/>
                <a:cs typeface="CMU Sans Serif" panose="02000603000000000000" pitchFamily="2" charset="0"/>
              </a:rPr>
              <a:t>. Wiley.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2"/>
              </a:rPr>
              <a:t>https://10.1002/9781119942283</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Enders, C. K. (2010). </a:t>
            </a:r>
            <a:r>
              <a:rPr lang="en-AU" sz="1200" i="1" dirty="0">
                <a:latin typeface="CMU Sans Serif" panose="02000603000000000000" pitchFamily="2" charset="0"/>
                <a:ea typeface="CMU Sans Serif" panose="02000603000000000000" pitchFamily="2" charset="0"/>
                <a:cs typeface="CMU Sans Serif" panose="02000603000000000000" pitchFamily="2" charset="0"/>
              </a:rPr>
              <a:t>Applied missing data analysis</a:t>
            </a:r>
            <a:r>
              <a:rPr lang="en-AU" sz="1200" dirty="0">
                <a:latin typeface="CMU Sans Serif" panose="02000603000000000000" pitchFamily="2" charset="0"/>
                <a:ea typeface="CMU Sans Serif" panose="02000603000000000000" pitchFamily="2" charset="0"/>
                <a:cs typeface="CMU Sans Serif" panose="02000603000000000000" pitchFamily="2" charset="0"/>
              </a:rPr>
              <a:t>. Guilford Press.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3"/>
              </a:rPr>
              <a:t>http://hsta559s12.pbworks.com/w/file/fetch/52112520/enders.applied</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Little, R. J. (2013). In praise of simplicity not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mathematistry</a:t>
            </a:r>
            <a:r>
              <a:rPr lang="en-AU" sz="1200" dirty="0">
                <a:latin typeface="CMU Sans Serif" panose="02000603000000000000" pitchFamily="2" charset="0"/>
                <a:ea typeface="CMU Sans Serif" panose="02000603000000000000" pitchFamily="2" charset="0"/>
                <a:cs typeface="CMU Sans Serif" panose="02000603000000000000" pitchFamily="2" charset="0"/>
              </a:rPr>
              <a:t>! Ten simple powerful ideas for the statistical scientist.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Journal of the American Statistical Association,</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108</a:t>
            </a:r>
            <a:r>
              <a:rPr lang="en-AU" sz="1200" dirty="0">
                <a:latin typeface="CMU Sans Serif" panose="02000603000000000000" pitchFamily="2" charset="0"/>
                <a:ea typeface="CMU Sans Serif" panose="02000603000000000000" pitchFamily="2" charset="0"/>
                <a:cs typeface="CMU Sans Serif" panose="02000603000000000000" pitchFamily="2" charset="0"/>
              </a:rPr>
              <a:t>(502), 359—369.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4"/>
              </a:rPr>
              <a:t>https://doi.org/10.1080/01621459.2013.787932</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Little, R. J. A. &amp; Rubin, D. B. (2020). </a:t>
            </a:r>
            <a:r>
              <a:rPr lang="en-AU" sz="1200" i="1" dirty="0">
                <a:latin typeface="CMU Sans Serif" panose="02000603000000000000" pitchFamily="2" charset="0"/>
                <a:ea typeface="CMU Sans Serif" panose="02000603000000000000" pitchFamily="2" charset="0"/>
                <a:cs typeface="CMU Sans Serif" panose="02000603000000000000" pitchFamily="2" charset="0"/>
              </a:rPr>
              <a:t>Statistical analysis with missing data</a:t>
            </a:r>
            <a:r>
              <a:rPr lang="en-AU" sz="1200" dirty="0">
                <a:latin typeface="CMU Sans Serif" panose="02000603000000000000" pitchFamily="2" charset="0"/>
                <a:ea typeface="CMU Sans Serif" panose="02000603000000000000" pitchFamily="2" charset="0"/>
                <a:cs typeface="CMU Sans Serif" panose="02000603000000000000" pitchFamily="2" charset="0"/>
              </a:rPr>
              <a:t> (3rd ed.). Wiley.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5"/>
              </a:rPr>
              <a:t>https://doi.org/10.1002/9781119482260</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OECD. (2015). Student questionnaire for PISA 2015 (computer-based version, main survey version). OECD Publisher.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6"/>
              </a:rPr>
              <a:t>https://www.oecd.org/pisa/data/CY6_QST_MS_STQ_CBA_Final.pdf</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Rose, N. (2013). </a:t>
            </a:r>
            <a:r>
              <a:rPr lang="en-AU" sz="1200" i="1" dirty="0">
                <a:latin typeface="CMU Sans Serif" panose="02000603000000000000" pitchFamily="2" charset="0"/>
                <a:ea typeface="CMU Sans Serif" panose="02000603000000000000" pitchFamily="2" charset="0"/>
                <a:cs typeface="CMU Sans Serif" panose="02000603000000000000" pitchFamily="2" charset="0"/>
              </a:rPr>
              <a:t>Item nonresponses in educational and psychological measurement</a:t>
            </a:r>
            <a:r>
              <a:rPr lang="en-AU" sz="1200" dirty="0">
                <a:latin typeface="CMU Sans Serif" panose="02000603000000000000" pitchFamily="2" charset="0"/>
                <a:ea typeface="CMU Sans Serif" panose="02000603000000000000" pitchFamily="2" charset="0"/>
                <a:cs typeface="CMU Sans Serif" panose="02000603000000000000" pitchFamily="2" charset="0"/>
              </a:rPr>
              <a:t> (URN: urn:nbn:de:gbv:27-20130627-105533-2) [Doctoral dissertation,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Freidrich</a:t>
            </a:r>
            <a:r>
              <a:rPr lang="en-AU" sz="1200" dirty="0">
                <a:latin typeface="CMU Sans Serif" panose="02000603000000000000" pitchFamily="2" charset="0"/>
                <a:ea typeface="CMU Sans Serif" panose="02000603000000000000" pitchFamily="2" charset="0"/>
                <a:cs typeface="CMU Sans Serif" panose="02000603000000000000" pitchFamily="2" charset="0"/>
              </a:rPr>
              <a:t>-Schiller-</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Universit</a:t>
            </a:r>
            <a:r>
              <a:rPr lang="nb-NO" sz="1200" dirty="0">
                <a:latin typeface="CMU Sans Serif" panose="02000603000000000000" pitchFamily="2" charset="0"/>
                <a:ea typeface="CMU Sans Serif" panose="02000603000000000000" pitchFamily="2" charset="0"/>
                <a:cs typeface="CMU Sans Serif" panose="02000603000000000000" pitchFamily="2" charset="0"/>
              </a:rPr>
              <a:t>ä</a:t>
            </a:r>
            <a:r>
              <a:rPr lang="en-AU" sz="1200" dirty="0">
                <a:latin typeface="CMU Sans Serif" panose="02000603000000000000" pitchFamily="2" charset="0"/>
                <a:ea typeface="CMU Sans Serif" panose="02000603000000000000" pitchFamily="2" charset="0"/>
                <a:cs typeface="CMU Sans Serif" panose="02000603000000000000" pitchFamily="2" charset="0"/>
              </a:rPr>
              <a:t>t Jena].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7"/>
              </a:rPr>
              <a:t>https://www.db-thueringen.de/receive/dbt_mods_00022476</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Rubin, D. B. (1976). Inference and missing data. </a:t>
            </a:r>
            <a:r>
              <a:rPr lang="en-AU" sz="1200" i="1" dirty="0" err="1">
                <a:latin typeface="CMU Sans Serif" panose="02000603000000000000" pitchFamily="2" charset="0"/>
                <a:ea typeface="CMU Sans Serif" panose="02000603000000000000" pitchFamily="2" charset="0"/>
                <a:cs typeface="CMU Sans Serif" panose="02000603000000000000" pitchFamily="2" charset="0"/>
              </a:rPr>
              <a:t>Biometrika</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63</a:t>
            </a:r>
            <a:r>
              <a:rPr lang="en-AU" sz="1200" dirty="0">
                <a:latin typeface="CMU Sans Serif" panose="02000603000000000000" pitchFamily="2" charset="0"/>
                <a:ea typeface="CMU Sans Serif" panose="02000603000000000000" pitchFamily="2" charset="0"/>
                <a:cs typeface="CMU Sans Serif" panose="02000603000000000000" pitchFamily="2" charset="0"/>
              </a:rPr>
              <a:t>(3), 581—590.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8"/>
              </a:rPr>
              <a:t>https://doi.org/10.1093/biomet/63.3.581</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van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200" dirty="0">
                <a:latin typeface="CMU Sans Serif" panose="02000603000000000000" pitchFamily="2" charset="0"/>
                <a:ea typeface="CMU Sans Serif" panose="02000603000000000000" pitchFamily="2" charset="0"/>
                <a:cs typeface="CMU Sans Serif" panose="02000603000000000000" pitchFamily="2" charset="0"/>
              </a:rPr>
              <a:t>, S. (2018). Flexible imputation of missing data (2nd ed.). CRC Press.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9"/>
              </a:rPr>
              <a:t>https://stefvanbuuren.name/fimd/</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van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200" dirty="0">
                <a:latin typeface="CMU Sans Serif" panose="02000603000000000000" pitchFamily="2" charset="0"/>
                <a:ea typeface="CMU Sans Serif" panose="02000603000000000000" pitchFamily="2" charset="0"/>
                <a:cs typeface="CMU Sans Serif" panose="02000603000000000000" pitchFamily="2" charset="0"/>
              </a:rPr>
              <a:t>, S. &amp;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200" dirty="0">
                <a:latin typeface="CMU Sans Serif" panose="02000603000000000000" pitchFamily="2" charset="0"/>
                <a:ea typeface="CMU Sans Serif" panose="02000603000000000000" pitchFamily="2" charset="0"/>
                <a:cs typeface="CMU Sans Serif" panose="02000603000000000000" pitchFamily="2" charset="0"/>
              </a:rPr>
              <a:t>, K. (2011). mice: Multivariate imputation by chained equations in R. </a:t>
            </a:r>
            <a:r>
              <a:rPr lang="en-AU" sz="1200" i="1" dirty="0">
                <a:latin typeface="CMU Sans Serif" panose="02000603000000000000" pitchFamily="2" charset="0"/>
                <a:ea typeface="CMU Sans Serif" panose="02000603000000000000" pitchFamily="2" charset="0"/>
                <a:cs typeface="CMU Sans Serif" panose="02000603000000000000" pitchFamily="2" charset="0"/>
              </a:rPr>
              <a:t>Journal of Statistical Software</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45</a:t>
            </a:r>
            <a:r>
              <a:rPr lang="en-AU" sz="1200" dirty="0">
                <a:latin typeface="CMU Sans Serif" panose="02000603000000000000" pitchFamily="2" charset="0"/>
                <a:ea typeface="CMU Sans Serif" panose="02000603000000000000" pitchFamily="2" charset="0"/>
                <a:cs typeface="CMU Sans Serif" panose="02000603000000000000" pitchFamily="2" charset="0"/>
              </a:rPr>
              <a:t>(3), 1—67.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10"/>
              </a:rPr>
              <a:t>https://doi.org/10.18637/jss.v045.i03</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304527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1: Background</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231577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C18-9093-4A62-8F89-7EEF509C9744}"/>
              </a:ext>
            </a:extLst>
          </p:cNvPr>
          <p:cNvSpPr>
            <a:spLocks noGrp="1"/>
          </p:cNvSpPr>
          <p:nvPr>
            <p:ph type="title"/>
          </p:nvPr>
        </p:nvSpPr>
        <p:spPr>
          <a:xfrm>
            <a:off x="838200" y="365125"/>
            <a:ext cx="10515600" cy="1325563"/>
          </a:xfrm>
        </p:spPr>
        <p:txBody>
          <a:bodyPr>
            <a:normAutofit/>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Teacher unfairness </a:t>
            </a:r>
            <a:r>
              <a:rPr lang="en-AU" sz="1800" dirty="0">
                <a:latin typeface="CMU Sans Serif" panose="02000603000000000000" pitchFamily="2" charset="0"/>
                <a:ea typeface="CMU Sans Serif" panose="02000603000000000000" pitchFamily="2" charset="0"/>
                <a:cs typeface="CMU Sans Serif" panose="02000603000000000000" pitchFamily="2" charset="0"/>
              </a:rPr>
              <a:t>(OECD, 2015, p. 34)</a:t>
            </a:r>
            <a:endParaRPr lang="en-AU"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 name="Content Placeholder 3">
            <a:extLst>
              <a:ext uri="{FF2B5EF4-FFF2-40B4-BE49-F238E27FC236}">
                <a16:creationId xmlns:a16="http://schemas.microsoft.com/office/drawing/2014/main" id="{DB31CDA7-4920-538F-9E9D-70BF3183AFD4}"/>
              </a:ext>
            </a:extLst>
          </p:cNvPr>
          <p:cNvSpPr>
            <a:spLocks noGrp="1"/>
          </p:cNvSpPr>
          <p:nvPr>
            <p:ph sz="half" idx="2"/>
          </p:nvPr>
        </p:nvSpPr>
        <p:spPr>
          <a:xfrm>
            <a:off x="6172200" y="2065867"/>
            <a:ext cx="5181600" cy="4111096"/>
          </a:xfrm>
        </p:spPr>
        <p:txBody>
          <a:bodyPr>
            <a:normAutofit/>
          </a:bodyPr>
          <a:lstStyle/>
          <a:p>
            <a:pPr marL="0" indent="0">
              <a:buNone/>
            </a:pPr>
            <a:r>
              <a:rPr lang="en-GB" sz="1200" b="0" i="1" dirty="0">
                <a:solidFill>
                  <a:srgbClr val="928374"/>
                </a:solidFill>
                <a:effectLst/>
                <a:latin typeface="FiraCode Nerd Font" panose="020B0809050000020004" pitchFamily="49" charset="0"/>
                <a:ea typeface="FiraCode Nerd Font" panose="020B0809050000020004" pitchFamily="49" charset="0"/>
              </a:rPr>
              <a:t># Install necessary package</a:t>
            </a:r>
            <a:endParaRPr lang="en-GB" sz="1200" b="0" dirty="0">
              <a:solidFill>
                <a:srgbClr val="D4BE98"/>
              </a:solidFill>
              <a:effectLst/>
              <a:latin typeface="FiraCode Nerd Font" panose="020B0809050000020004" pitchFamily="49" charset="0"/>
              <a:ea typeface="FiraCode Nerd Font" panose="020B0809050000020004" pitchFamily="49" charset="0"/>
            </a:endParaRPr>
          </a:p>
          <a:p>
            <a:pPr marL="0" indent="0">
              <a:buNone/>
            </a:pPr>
            <a:r>
              <a:rPr lang="en-GB" sz="1200" b="0" dirty="0" err="1">
                <a:solidFill>
                  <a:srgbClr val="A9B665"/>
                </a:solidFill>
                <a:effectLst/>
                <a:latin typeface="FiraCode Nerd Font" panose="020B0809050000020004" pitchFamily="49" charset="0"/>
                <a:ea typeface="FiraCode Nerd Font" panose="020B0809050000020004" pitchFamily="49" charset="0"/>
              </a:rPr>
              <a:t>install.packages</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A9B665"/>
                </a:solidFill>
                <a:effectLst/>
                <a:latin typeface="FiraCode Nerd Font" panose="020B0809050000020004" pitchFamily="49" charset="0"/>
                <a:ea typeface="FiraCode Nerd Font" panose="020B0809050000020004" pitchFamily="49" charset="0"/>
              </a:rPr>
              <a:t>c</a:t>
            </a:r>
            <a:r>
              <a:rPr lang="en-GB" sz="1200" b="0" dirty="0">
                <a:solidFill>
                  <a:srgbClr val="D4BE98"/>
                </a:solidFill>
                <a:effectLst/>
                <a:latin typeface="FiraCode Nerd Font" panose="020B0809050000020004" pitchFamily="49" charset="0"/>
                <a:ea typeface="FiraCode Nerd Font" panose="020B0809050000020004" pitchFamily="49" charset="0"/>
              </a:rPr>
              <a:t>(</a:t>
            </a:r>
            <a:r>
              <a:rPr lang="en-GB" sz="1200" b="0" dirty="0">
                <a:solidFill>
                  <a:srgbClr val="D8A657"/>
                </a:solidFill>
                <a:effectLst/>
                <a:latin typeface="FiraCode Nerd Font" panose="020B0809050000020004" pitchFamily="49" charset="0"/>
                <a:ea typeface="FiraCode Nerd Font" panose="020B0809050000020004" pitchFamily="49" charset="0"/>
              </a:rPr>
              <a:t>"mice"</a:t>
            </a: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D8A657"/>
                </a:solidFill>
                <a:effectLst/>
                <a:latin typeface="FiraCode Nerd Font" panose="020B0809050000020004" pitchFamily="49" charset="0"/>
                <a:ea typeface="FiraCode Nerd Font" panose="020B0809050000020004" pitchFamily="49" charset="0"/>
              </a:rPr>
              <a:t>"VIM“, “MASS”, “</a:t>
            </a:r>
            <a:r>
              <a:rPr lang="en-GB" sz="1200" dirty="0">
                <a:solidFill>
                  <a:srgbClr val="D8A657"/>
                </a:solidFill>
                <a:latin typeface="FiraCode Nerd Font" panose="020B0809050000020004" pitchFamily="49" charset="0"/>
                <a:ea typeface="FiraCode Nerd Font" panose="020B0809050000020004" pitchFamily="49" charset="0"/>
              </a:rPr>
              <a:t>lattice”</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dependencies </a:t>
            </a:r>
            <a:r>
              <a:rPr lang="en-GB" sz="1200" b="0" dirty="0">
                <a:solidFill>
                  <a:srgbClr val="E78A4E"/>
                </a:solidFill>
                <a:effectLst/>
                <a:latin typeface="FiraCode Nerd Font" panose="020B0809050000020004" pitchFamily="49" charset="0"/>
                <a:ea typeface="FiraCode Nerd Font" panose="020B0809050000020004" pitchFamily="49" charset="0"/>
              </a:rPr>
              <a:t>=</a:t>
            </a:r>
            <a:r>
              <a:rPr lang="en-GB" sz="1200" b="0" dirty="0">
                <a:solidFill>
                  <a:srgbClr val="D4BE98"/>
                </a:solidFill>
                <a:effectLst/>
                <a:latin typeface="FiraCode Nerd Font" panose="020B0809050000020004" pitchFamily="49" charset="0"/>
                <a:ea typeface="FiraCode Nerd Font" panose="020B0809050000020004" pitchFamily="49" charset="0"/>
              </a:rPr>
              <a:t> 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endParaRPr lang="en-AU" sz="1200" dirty="0">
              <a:latin typeface="FiraCode Nerd Font" panose="020B0809050000020004" pitchFamily="49" charset="0"/>
              <a:ea typeface="FiraCode Nerd Font" panose="020B0809050000020004" pitchFamily="49" charset="0"/>
            </a:endParaRPr>
          </a:p>
          <a:p>
            <a:pPr marL="0" indent="0">
              <a:buNone/>
            </a:pPr>
            <a:r>
              <a:rPr lang="en-GB" sz="1200" b="0" i="1" dirty="0">
                <a:solidFill>
                  <a:srgbClr val="928374"/>
                </a:solidFill>
                <a:effectLst/>
                <a:latin typeface="FiraCode Nerd Font" panose="020B0809050000020004" pitchFamily="49" charset="0"/>
                <a:ea typeface="FiraCode Nerd Font" panose="020B0809050000020004" pitchFamily="49" charset="0"/>
              </a:rPr>
              <a:t># Load the mice package</a:t>
            </a:r>
            <a:endParaRPr lang="en-GB" sz="1200" b="0" dirty="0">
              <a:solidFill>
                <a:srgbClr val="D4BE98"/>
              </a:solidFill>
              <a:effectLst/>
              <a:latin typeface="FiraCode Nerd Font" panose="020B0809050000020004" pitchFamily="49" charset="0"/>
              <a:ea typeface="FiraCode Nerd Font" panose="020B0809050000020004" pitchFamily="49" charset="0"/>
            </a:endParaRPr>
          </a:p>
          <a:p>
            <a:pPr marL="0" indent="0">
              <a:buNone/>
            </a:pPr>
            <a:r>
              <a:rPr lang="en-GB" sz="1200" b="0" dirty="0" err="1">
                <a:solidFill>
                  <a:srgbClr val="A9B665"/>
                </a:solidFill>
                <a:effectLst/>
                <a:latin typeface="FiraCode Nerd Font" panose="020B0809050000020004" pitchFamily="49" charset="0"/>
                <a:ea typeface="FiraCode Nerd Font" panose="020B0809050000020004" pitchFamily="49" charset="0"/>
              </a:rPr>
              <a:t>suppressWarnings</a:t>
            </a:r>
            <a:r>
              <a:rPr lang="en-GB" sz="1200" b="0" dirty="0">
                <a:solidFill>
                  <a:srgbClr val="D4BE98"/>
                </a:solidFill>
                <a:effectLst/>
                <a:latin typeface="FiraCode Nerd Font" panose="020B0809050000020004" pitchFamily="49" charset="0"/>
                <a:ea typeface="FiraCode Nerd Font" panose="020B0809050000020004" pitchFamily="49" charset="0"/>
              </a:rPr>
              <a:t>(</a:t>
            </a:r>
            <a:r>
              <a:rPr lang="en-GB" sz="1200" b="0" dirty="0" err="1">
                <a:solidFill>
                  <a:srgbClr val="A9B665"/>
                </a:solidFill>
                <a:effectLst/>
                <a:latin typeface="FiraCode Nerd Font" panose="020B0809050000020004" pitchFamily="49" charset="0"/>
                <a:ea typeface="FiraCode Nerd Font" panose="020B0809050000020004" pitchFamily="49" charset="0"/>
              </a:rPr>
              <a:t>suppressMessages</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A9B665"/>
                </a:solidFill>
                <a:effectLst/>
                <a:latin typeface="FiraCode Nerd Font" panose="020B0809050000020004" pitchFamily="49" charset="0"/>
                <a:ea typeface="FiraCode Nerd Font" panose="020B0809050000020004" pitchFamily="49" charset="0"/>
              </a:rPr>
              <a:t>library</a:t>
            </a:r>
            <a:r>
              <a:rPr lang="en-GB" sz="1200" b="0" dirty="0">
                <a:solidFill>
                  <a:srgbClr val="D4BE98"/>
                </a:solidFill>
                <a:effectLst/>
                <a:latin typeface="FiraCode Nerd Font" panose="020B0809050000020004" pitchFamily="49" charset="0"/>
                <a:ea typeface="FiraCode Nerd Font" panose="020B0809050000020004" pitchFamily="49" charset="0"/>
              </a:rPr>
              <a:t>(mice)</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a:t>
            </a:r>
            <a:endParaRPr lang="en-AU" sz="1200" dirty="0">
              <a:latin typeface="FiraCode Nerd Font" panose="020B0809050000020004" pitchFamily="49" charset="0"/>
              <a:ea typeface="FiraCode Nerd Font" panose="020B0809050000020004" pitchFamily="49" charset="0"/>
            </a:endParaRPr>
          </a:p>
        </p:txBody>
      </p:sp>
      <p:pic>
        <p:nvPicPr>
          <p:cNvPr id="11" name="Content Placeholder 10">
            <a:extLst>
              <a:ext uri="{FF2B5EF4-FFF2-40B4-BE49-F238E27FC236}">
                <a16:creationId xmlns:a16="http://schemas.microsoft.com/office/drawing/2014/main" id="{BEC6A27B-9CCA-A3FD-87CC-B3E8ACD32B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370840" y="1190713"/>
            <a:ext cx="5725160" cy="4699344"/>
          </a:xfrm>
        </p:spPr>
      </p:pic>
      <p:sp>
        <p:nvSpPr>
          <p:cNvPr id="13" name="TextBox 12">
            <a:extLst>
              <a:ext uri="{FF2B5EF4-FFF2-40B4-BE49-F238E27FC236}">
                <a16:creationId xmlns:a16="http://schemas.microsoft.com/office/drawing/2014/main" id="{97BE5C91-212E-BB08-0201-CA299648ED91}"/>
              </a:ext>
            </a:extLst>
          </p:cNvPr>
          <p:cNvSpPr txBox="1"/>
          <p:nvPr/>
        </p:nvSpPr>
        <p:spPr>
          <a:xfrm>
            <a:off x="6245012" y="1506022"/>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a:t>
            </a:r>
          </a:p>
        </p:txBody>
      </p:sp>
    </p:spTree>
    <p:extLst>
      <p:ext uri="{BB962C8B-B14F-4D97-AF65-F5344CB8AC3E}">
        <p14:creationId xmlns:p14="http://schemas.microsoft.com/office/powerpoint/2010/main" val="304738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Data Missing Mechanism </a:t>
            </a:r>
            <a:r>
              <a:rPr lang="en-AU" sz="1800" dirty="0">
                <a:latin typeface="CMU Sans Serif" panose="02000603000000000000" pitchFamily="2" charset="0"/>
                <a:ea typeface="CMU Sans Serif" panose="02000603000000000000" pitchFamily="2" charset="0"/>
                <a:cs typeface="CMU Sans Serif" panose="02000603000000000000" pitchFamily="2" charset="0"/>
              </a:rPr>
              <a:t>(Rubin, 1976)</a:t>
            </a:r>
          </a:p>
        </p:txBody>
      </p:sp>
      <p:sp>
        <p:nvSpPr>
          <p:cNvPr id="3" name="Content Placeholder 2">
            <a:extLst>
              <a:ext uri="{FF2B5EF4-FFF2-40B4-BE49-F238E27FC236}">
                <a16:creationId xmlns:a16="http://schemas.microsoft.com/office/drawing/2014/main" id="{F2376200-2758-B2C2-5FDA-CE38ECF50670}"/>
              </a:ext>
            </a:extLst>
          </p:cNvPr>
          <p:cNvSpPr>
            <a:spLocks noGrp="1"/>
          </p:cNvSpPr>
          <p:nvPr>
            <p:ph sz="half" idx="1"/>
          </p:nvPr>
        </p:nvSpPr>
        <p:spPr/>
        <p:txBody>
          <a:bodyPr>
            <a:normAutofit/>
          </a:bodyPr>
          <a:lstStyle/>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completely at random (MCAR)</a:t>
            </a:r>
          </a:p>
          <a:p>
            <a:pPr marL="0" indent="0">
              <a:buNone/>
            </a:pPr>
            <a:r>
              <a:rPr lang="pt-BR" sz="1200" b="0" dirty="0">
                <a:solidFill>
                  <a:srgbClr val="D4BE98"/>
                </a:solidFill>
                <a:effectLst/>
                <a:latin typeface="FiraCode Nerd Font" panose="020B0809050000020004" pitchFamily="49" charset="0"/>
              </a:rPr>
              <a:t>r2.mcar </a:t>
            </a:r>
            <a:r>
              <a:rPr lang="pt-BR" sz="1200" b="0" dirty="0">
                <a:solidFill>
                  <a:srgbClr val="E78A4E"/>
                </a:solidFill>
                <a:effectLst/>
                <a:latin typeface="FiraCode Nerd Font" panose="020B0809050000020004" pitchFamily="49" charset="0"/>
              </a:rPr>
              <a:t>&lt;-</a:t>
            </a:r>
            <a:r>
              <a:rPr lang="pt-BR" sz="1200" b="0" dirty="0">
                <a:solidFill>
                  <a:srgbClr val="D4BE98"/>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E78A4E"/>
                </a:solidFill>
                <a:effectLst/>
                <a:latin typeface="FiraCode Nerd Font" panose="020B0809050000020004" pitchFamily="49" charset="0"/>
              </a:rPr>
              <a:t>-</a:t>
            </a:r>
            <a:r>
              <a:rPr lang="pt-BR" sz="1200" b="0" dirty="0">
                <a:solidFill>
                  <a:srgbClr val="D4BE98"/>
                </a:solidFill>
                <a:effectLst/>
                <a:latin typeface="FiraCode Nerd Font" panose="020B0809050000020004" pitchFamily="49" charset="0"/>
              </a:rPr>
              <a:t> </a:t>
            </a:r>
            <a:r>
              <a:rPr lang="pt-BR" sz="1200" b="0" dirty="0">
                <a:solidFill>
                  <a:srgbClr val="A9B665"/>
                </a:solidFill>
                <a:effectLst/>
                <a:latin typeface="FiraCode Nerd Font" panose="020B0809050000020004" pitchFamily="49" charset="0"/>
              </a:rPr>
              <a:t>rbinom</a:t>
            </a:r>
            <a:r>
              <a:rPr lang="pt-BR" sz="1200" b="0" dirty="0">
                <a:solidFill>
                  <a:srgbClr val="D4BE98"/>
                </a:solidFill>
                <a:effectLst/>
                <a:latin typeface="FiraCode Nerd Font" panose="020B0809050000020004" pitchFamily="49" charset="0"/>
              </a:rPr>
              <a:t>(n,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0.5</a:t>
            </a:r>
            <a:r>
              <a:rPr lang="pt-BR" sz="1200" b="0" dirty="0">
                <a:solidFill>
                  <a:srgbClr val="D4BE98"/>
                </a:solidFill>
                <a:effectLst/>
                <a:latin typeface="FiraCode Nerd Font" panose="020B0809050000020004" pitchFamily="49" charset="0"/>
              </a:rPr>
              <a:t>)</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at random (MAR)</a:t>
            </a:r>
          </a:p>
          <a:p>
            <a:pPr marL="0" indent="0">
              <a:buNone/>
            </a:pPr>
            <a:r>
              <a:rPr lang="pt-BR" sz="1200" b="0" dirty="0">
                <a:solidFill>
                  <a:srgbClr val="D4BE98"/>
                </a:solidFill>
                <a:effectLst/>
                <a:latin typeface="FiraCode Nerd Font" panose="020B0809050000020004" pitchFamily="49" charset="0"/>
              </a:rPr>
              <a:t>r2.mar </a:t>
            </a:r>
            <a:r>
              <a:rPr lang="pt-BR" sz="1200" b="0" dirty="0">
                <a:solidFill>
                  <a:srgbClr val="E78A4E"/>
                </a:solidFill>
                <a:effectLst/>
                <a:latin typeface="FiraCode Nerd Font" panose="020B0809050000020004" pitchFamily="49" charset="0"/>
              </a:rPr>
              <a:t>&lt;-</a:t>
            </a:r>
            <a:r>
              <a:rPr lang="pt-BR" sz="1200" b="0" dirty="0">
                <a:solidFill>
                  <a:srgbClr val="D4BE98"/>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E78A4E"/>
                </a:solidFill>
                <a:effectLst/>
                <a:latin typeface="FiraCode Nerd Font" panose="020B0809050000020004" pitchFamily="49" charset="0"/>
              </a:rPr>
              <a:t>-</a:t>
            </a:r>
            <a:r>
              <a:rPr lang="pt-BR" sz="1200" b="0" dirty="0">
                <a:solidFill>
                  <a:srgbClr val="D4BE98"/>
                </a:solidFill>
                <a:effectLst/>
                <a:latin typeface="FiraCode Nerd Font" panose="020B0809050000020004" pitchFamily="49" charset="0"/>
              </a:rPr>
              <a:t> </a:t>
            </a:r>
            <a:r>
              <a:rPr lang="pt-BR" sz="1200" b="0" dirty="0">
                <a:solidFill>
                  <a:srgbClr val="A9B665"/>
                </a:solidFill>
                <a:effectLst/>
                <a:latin typeface="FiraCode Nerd Font" panose="020B0809050000020004" pitchFamily="49" charset="0"/>
              </a:rPr>
              <a:t>rbinom</a:t>
            </a:r>
            <a:r>
              <a:rPr lang="pt-BR" sz="1200" b="0" dirty="0">
                <a:solidFill>
                  <a:srgbClr val="D4BE98"/>
                </a:solidFill>
                <a:effectLst/>
                <a:latin typeface="FiraCode Nerd Font" panose="020B0809050000020004" pitchFamily="49" charset="0"/>
              </a:rPr>
              <a:t>(n,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A9B665"/>
                </a:solidFill>
                <a:effectLst/>
                <a:latin typeface="FiraCode Nerd Font" panose="020B0809050000020004" pitchFamily="49" charset="0"/>
              </a:rPr>
              <a:t>logistic</a:t>
            </a:r>
            <a:r>
              <a:rPr lang="pt-BR" sz="1200" b="0" dirty="0">
                <a:solidFill>
                  <a:srgbClr val="D4BE98"/>
                </a:solidFill>
                <a:effectLst/>
                <a:latin typeface="FiraCode Nerd Font" panose="020B0809050000020004" pitchFamily="49" charset="0"/>
              </a:rPr>
              <a:t>(y[</a:t>
            </a:r>
            <a:r>
              <a:rPr lang="pt-BR" sz="1200" b="0" dirty="0">
                <a:solidFill>
                  <a:srgbClr val="A9B665"/>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not at random (MNAR)</a:t>
            </a:r>
          </a:p>
          <a:p>
            <a:pPr marL="0" indent="0">
              <a:buNone/>
            </a:pPr>
            <a:r>
              <a:rPr lang="pt-BR" sz="1200" b="0" dirty="0">
                <a:solidFill>
                  <a:srgbClr val="D4BE98"/>
                </a:solidFill>
                <a:effectLst/>
                <a:latin typeface="FiraCode Nerd Font" panose="020B0809050000020004" pitchFamily="49" charset="0"/>
              </a:rPr>
              <a:t>r2.mnar </a:t>
            </a:r>
            <a:r>
              <a:rPr lang="pt-BR" sz="1200" b="0" dirty="0">
                <a:solidFill>
                  <a:srgbClr val="E78A4E"/>
                </a:solidFill>
                <a:effectLst/>
                <a:latin typeface="FiraCode Nerd Font" panose="020B0809050000020004" pitchFamily="49" charset="0"/>
              </a:rPr>
              <a:t>&lt;-</a:t>
            </a:r>
            <a:r>
              <a:rPr lang="pt-BR" sz="1200" b="0" dirty="0">
                <a:solidFill>
                  <a:srgbClr val="D4BE98"/>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E78A4E"/>
                </a:solidFill>
                <a:effectLst/>
                <a:latin typeface="FiraCode Nerd Font" panose="020B0809050000020004" pitchFamily="49" charset="0"/>
              </a:rPr>
              <a:t>-</a:t>
            </a:r>
            <a:r>
              <a:rPr lang="pt-BR" sz="1200" b="0" dirty="0">
                <a:solidFill>
                  <a:srgbClr val="D4BE98"/>
                </a:solidFill>
                <a:effectLst/>
                <a:latin typeface="FiraCode Nerd Font" panose="020B0809050000020004" pitchFamily="49" charset="0"/>
              </a:rPr>
              <a:t> </a:t>
            </a:r>
            <a:r>
              <a:rPr lang="pt-BR" sz="1200" dirty="0">
                <a:solidFill>
                  <a:srgbClr val="A9B665"/>
                </a:solidFill>
                <a:latin typeface="FiraCode Nerd Font" panose="020B0809050000020004" pitchFamily="49" charset="0"/>
              </a:rPr>
              <a:t>rbinom</a:t>
            </a:r>
            <a:r>
              <a:rPr lang="pt-BR" sz="1200" b="0" dirty="0">
                <a:solidFill>
                  <a:srgbClr val="D4BE98"/>
                </a:solidFill>
                <a:effectLst/>
                <a:latin typeface="FiraCode Nerd Font" panose="020B0809050000020004" pitchFamily="49" charset="0"/>
              </a:rPr>
              <a:t>(n, </a:t>
            </a:r>
            <a:r>
              <a:rPr lang="pt-BR" sz="1200" b="0" dirty="0">
                <a:solidFill>
                  <a:srgbClr val="D3869B"/>
                </a:solidFill>
                <a:effectLst/>
                <a:latin typeface="FiraCode Nerd Font" panose="020B0809050000020004" pitchFamily="49" charset="0"/>
              </a:rPr>
              <a:t>1</a:t>
            </a:r>
            <a:r>
              <a:rPr lang="pt-BR" sz="1200" b="0" dirty="0">
                <a:solidFill>
                  <a:srgbClr val="D4BE98"/>
                </a:solidFill>
                <a:effectLst/>
                <a:latin typeface="FiraCode Nerd Font" panose="020B0809050000020004" pitchFamily="49" charset="0"/>
              </a:rPr>
              <a:t>, </a:t>
            </a:r>
            <a:r>
              <a:rPr lang="pt-BR" sz="1200" b="0" dirty="0">
                <a:solidFill>
                  <a:srgbClr val="A9B665"/>
                </a:solidFill>
                <a:effectLst/>
                <a:latin typeface="FiraCode Nerd Font" panose="020B0809050000020004" pitchFamily="49" charset="0"/>
              </a:rPr>
              <a:t>logistic</a:t>
            </a:r>
            <a:r>
              <a:rPr lang="pt-BR" sz="1200" b="0" dirty="0">
                <a:solidFill>
                  <a:srgbClr val="D4BE98"/>
                </a:solidFill>
                <a:effectLst/>
                <a:latin typeface="FiraCode Nerd Font" panose="020B0809050000020004" pitchFamily="49" charset="0"/>
              </a:rPr>
              <a:t>(y[</a:t>
            </a:r>
            <a:r>
              <a:rPr lang="pt-BR" sz="1200" b="0" dirty="0">
                <a:solidFill>
                  <a:srgbClr val="A9B665"/>
                </a:solidFill>
                <a:effectLst/>
                <a:latin typeface="FiraCode Nerd Font" panose="020B0809050000020004" pitchFamily="49" charset="0"/>
              </a:rPr>
              <a:t>, </a:t>
            </a:r>
            <a:r>
              <a:rPr lang="pt-BR" sz="1200" b="0" dirty="0">
                <a:solidFill>
                  <a:srgbClr val="D3869B"/>
                </a:solidFill>
                <a:effectLst/>
                <a:latin typeface="FiraCode Nerd Font" panose="020B0809050000020004" pitchFamily="49" charset="0"/>
              </a:rPr>
              <a:t>2</a:t>
            </a:r>
            <a:r>
              <a:rPr lang="pt-BR" sz="1200" b="0" dirty="0">
                <a:solidFill>
                  <a:srgbClr val="D4BE98"/>
                </a:solidFill>
                <a:effectLst/>
                <a:latin typeface="FiraCode Nerd Font" panose="020B0809050000020004" pitchFamily="49" charset="0"/>
              </a:rPr>
              <a:t>]))</a:t>
            </a:r>
          </a:p>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5" name="Content Placeholder 4">
            <a:extLst>
              <a:ext uri="{FF2B5EF4-FFF2-40B4-BE49-F238E27FC236}">
                <a16:creationId xmlns:a16="http://schemas.microsoft.com/office/drawing/2014/main" id="{4A54ECDD-E916-D102-CEC7-AE64F89CB089}"/>
              </a:ext>
            </a:extLst>
          </p:cNvPr>
          <p:cNvPicPr>
            <a:picLocks noGrp="1" noChangeAspect="1"/>
          </p:cNvPicPr>
          <p:nvPr>
            <p:ph sz="half" idx="2"/>
          </p:nvPr>
        </p:nvPicPr>
        <p:blipFill>
          <a:blip r:embed="rId2"/>
          <a:stretch>
            <a:fillRect/>
          </a:stretch>
        </p:blipFill>
        <p:spPr>
          <a:xfrm>
            <a:off x="5656845" y="1920705"/>
            <a:ext cx="5825649" cy="4161177"/>
          </a:xfrm>
          <a:prstGeom prst="rect">
            <a:avLst/>
          </a:prstGeom>
        </p:spPr>
      </p:pic>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2</a:t>
            </a:r>
          </a:p>
        </p:txBody>
      </p:sp>
    </p:spTree>
    <p:extLst>
      <p:ext uri="{BB962C8B-B14F-4D97-AF65-F5344CB8AC3E}">
        <p14:creationId xmlns:p14="http://schemas.microsoft.com/office/powerpoint/2010/main" val="162054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Multiple Imputation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&amp;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a:t>
            </a:r>
          </a:p>
        </p:txBody>
      </p:sp>
      <p:pic>
        <p:nvPicPr>
          <p:cNvPr id="21" name="Content Placeholder 20">
            <a:extLst>
              <a:ext uri="{FF2B5EF4-FFF2-40B4-BE49-F238E27FC236}">
                <a16:creationId xmlns:a16="http://schemas.microsoft.com/office/drawing/2014/main" id="{E180FA89-4090-98CB-FDE1-89B746E9AE1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825625"/>
            <a:ext cx="5197100" cy="2401263"/>
          </a:xfrm>
        </p:spPr>
      </p:pic>
      <p:sp>
        <p:nvSpPr>
          <p:cNvPr id="26" name="Content Placeholder 25">
            <a:extLst>
              <a:ext uri="{FF2B5EF4-FFF2-40B4-BE49-F238E27FC236}">
                <a16:creationId xmlns:a16="http://schemas.microsoft.com/office/drawing/2014/main" id="{7D4C4BA3-02D6-08A7-72D9-F3B53A45D0C7}"/>
              </a:ext>
            </a:extLst>
          </p:cNvPr>
          <p:cNvSpPr>
            <a:spLocks noGrp="1"/>
          </p:cNvSpPr>
          <p:nvPr>
            <p:ph sz="half" idx="1"/>
          </p:nvPr>
        </p:nvSpPr>
        <p:spPr/>
        <p:txBody>
          <a:bodyPr>
            <a:normAutofit/>
          </a:bodyPr>
          <a:lstStyle/>
          <a:p>
            <a:r>
              <a:rPr lang="en-AU" sz="20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Observed</a:t>
            </a:r>
          </a:p>
          <a:p>
            <a:pPr marL="457200" lvl="1" indent="0">
              <a:buNone/>
            </a:pP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identical across </a:t>
            </a:r>
            <a:r>
              <a:rPr lang="en-AU" sz="1600" i="1" dirty="0">
                <a:solidFill>
                  <a:srgbClr val="0070C0"/>
                </a:solidFill>
                <a:latin typeface="CMU Serif" panose="02000603000000000000" pitchFamily="2" charset="0"/>
                <a:ea typeface="CMU Serif" panose="02000603000000000000" pitchFamily="2" charset="0"/>
                <a:cs typeface="CMU Serif" panose="02000603000000000000" pitchFamily="2" charset="0"/>
              </a:rPr>
              <a:t>m</a:t>
            </a: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 imputation sets</a:t>
            </a:r>
          </a:p>
          <a:p>
            <a:r>
              <a:rPr lang="en-AU" sz="20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Missing</a:t>
            </a:r>
          </a:p>
          <a:p>
            <a:pPr marL="457200" lvl="1" indent="0">
              <a:buNone/>
            </a:pPr>
            <a:r>
              <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uncertainty </a:t>
            </a:r>
            <a:r>
              <a:rPr lang="en-GB"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reflected in variations across </a:t>
            </a:r>
            <a:r>
              <a:rPr lang="en-GB" sz="1600" i="1" dirty="0">
                <a:solidFill>
                  <a:srgbClr val="C00000"/>
                </a:solidFill>
                <a:latin typeface="CMU Serif" panose="02000603000000000000" pitchFamily="2" charset="0"/>
                <a:ea typeface="CMU Serif" panose="02000603000000000000" pitchFamily="2" charset="0"/>
                <a:cs typeface="CMU Serif" panose="02000603000000000000" pitchFamily="2" charset="0"/>
              </a:rPr>
              <a:t>m</a:t>
            </a:r>
            <a:r>
              <a:rPr lang="en-GB"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 imputation sets</a:t>
            </a:r>
            <a:endPar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endParaRPr>
          </a:p>
          <a:p>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Rubin’s rule</a:t>
            </a:r>
          </a:p>
          <a:p>
            <a:pPr marL="457200" lvl="1" indent="0">
              <a:buNone/>
            </a:pPr>
            <a:r>
              <a:rPr lang="en-AU" sz="1600" dirty="0">
                <a:latin typeface="CMU Sans Serif" panose="02000603000000000000" pitchFamily="2" charset="0"/>
                <a:ea typeface="CMU Sans Serif" panose="02000603000000000000" pitchFamily="2" charset="0"/>
                <a:cs typeface="CMU Sans Serif" panose="02000603000000000000" pitchFamily="2" charset="0"/>
              </a:rPr>
              <a:t>correct standard errors</a:t>
            </a:r>
          </a:p>
          <a:p>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Modulation</a:t>
            </a:r>
          </a:p>
          <a:p>
            <a:pPr marL="457200" lvl="1" indent="0">
              <a:buNone/>
            </a:pPr>
            <a:r>
              <a:rPr lang="en-AU" sz="1600" dirty="0">
                <a:latin typeface="CMU Sans Serif" panose="02000603000000000000" pitchFamily="2" charset="0"/>
                <a:ea typeface="CMU Sans Serif" panose="02000603000000000000" pitchFamily="2" charset="0"/>
                <a:cs typeface="CMU Sans Serif" panose="02000603000000000000" pitchFamily="2" charset="0"/>
              </a:rPr>
              <a:t>separates </a:t>
            </a:r>
            <a:r>
              <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missing data problem</a:t>
            </a:r>
            <a:r>
              <a:rPr lang="en-AU" sz="1600" dirty="0">
                <a:latin typeface="CMU Sans Serif" panose="02000603000000000000" pitchFamily="2" charset="0"/>
                <a:ea typeface="CMU Sans Serif" panose="02000603000000000000" pitchFamily="2" charset="0"/>
                <a:cs typeface="CMU Sans Serif" panose="02000603000000000000" pitchFamily="2" charset="0"/>
              </a:rPr>
              <a:t> from </a:t>
            </a: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substantive scientific question</a:t>
            </a:r>
          </a:p>
        </p:txBody>
      </p:sp>
      <p:sp>
        <p:nvSpPr>
          <p:cNvPr id="3" name="TextBox 2">
            <a:extLst>
              <a:ext uri="{FF2B5EF4-FFF2-40B4-BE49-F238E27FC236}">
                <a16:creationId xmlns:a16="http://schemas.microsoft.com/office/drawing/2014/main" id="{1BED199F-049D-7322-828F-B3FF4FB4647E}"/>
              </a:ext>
            </a:extLst>
          </p:cNvPr>
          <p:cNvSpPr txBox="1"/>
          <p:nvPr/>
        </p:nvSpPr>
        <p:spPr>
          <a:xfrm>
            <a:off x="6172202" y="4896851"/>
            <a:ext cx="5019174" cy="1200329"/>
          </a:xfrm>
          <a:prstGeom prst="rect">
            <a:avLst/>
          </a:prstGeom>
          <a:noFill/>
        </p:spPr>
        <p:txBody>
          <a:bodyPr wrap="square" rtlCol="0">
            <a:spAutoFit/>
          </a:bodyPr>
          <a:lstStyle/>
          <a:p>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Abbreviations:</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mids</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multiply imputed dataset</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mira</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multiply imputed repeated analysis</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mipo</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multiple imputed pooled outcomes</a:t>
            </a:r>
          </a:p>
        </p:txBody>
      </p:sp>
    </p:spTree>
    <p:extLst>
      <p:ext uri="{BB962C8B-B14F-4D97-AF65-F5344CB8AC3E}">
        <p14:creationId xmlns:p14="http://schemas.microsoft.com/office/powerpoint/2010/main" val="233615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2: Missing Data Inspection</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254544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Macro-inspection (Dataset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3</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xfrm>
            <a:off x="838200" y="1825625"/>
            <a:ext cx="5181600" cy="4459036"/>
          </a:xfrm>
        </p:spPr>
        <p:txBody>
          <a:bodyPr>
            <a:normAutofit fontScale="25000" lnSpcReduction="20000"/>
          </a:bodyPr>
          <a:lstStyle/>
          <a:p>
            <a:pPr marL="0" indent="0">
              <a:lnSpc>
                <a:spcPct val="120000"/>
              </a:lnSpc>
              <a:spcBef>
                <a:spcPts val="0"/>
              </a:spcBef>
              <a:buNone/>
            </a:pPr>
            <a:r>
              <a:rPr lang="en-GB" b="0" i="1" dirty="0">
                <a:solidFill>
                  <a:srgbClr val="928374"/>
                </a:solidFill>
                <a:effectLst/>
                <a:latin typeface="FiraCode Nerd Font" panose="020B0809050000020004" pitchFamily="49" charset="0"/>
              </a:rPr>
              <a:t># Use the example dataset </a:t>
            </a:r>
            <a:r>
              <a:rPr lang="en-GB" b="0" i="1" dirty="0" err="1">
                <a:solidFill>
                  <a:srgbClr val="928374"/>
                </a:solidFill>
                <a:effectLst/>
                <a:latin typeface="FiraCode Nerd Font" panose="020B0809050000020004" pitchFamily="49" charset="0"/>
              </a:rPr>
              <a:t>nhanes</a:t>
            </a:r>
            <a:r>
              <a:rPr lang="en-GB" b="0" i="1" dirty="0">
                <a:solidFill>
                  <a:srgbClr val="928374"/>
                </a:solidFill>
                <a:effectLst/>
                <a:latin typeface="FiraCode Nerd Font" panose="020B0809050000020004" pitchFamily="49" charset="0"/>
              </a:rPr>
              <a:t> (came with mice package)</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dirty="0" err="1">
                <a:solidFill>
                  <a:srgbClr val="D4BE98"/>
                </a:solidFill>
                <a:latin typeface="FiraCode Nerd Font" panose="020B0809050000020004" pitchFamily="49" charset="0"/>
              </a:rPr>
              <a:t>n</a:t>
            </a:r>
            <a:r>
              <a:rPr lang="en-GB" b="0" dirty="0" err="1">
                <a:solidFill>
                  <a:srgbClr val="D4BE98"/>
                </a:solidFill>
                <a:effectLst/>
                <a:latin typeface="FiraCode Nerd Font" panose="020B0809050000020004" pitchFamily="49" charset="0"/>
              </a:rPr>
              <a:t>hanes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observations = 25, variables = 4</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endParaRPr lang="en-GB" b="0" i="1" dirty="0">
              <a:solidFill>
                <a:srgbClr val="928374"/>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Variable names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age     </a:t>
            </a:r>
            <a:r>
              <a:rPr lang="en-GB" b="0" i="1" dirty="0" err="1">
                <a:solidFill>
                  <a:srgbClr val="928374"/>
                </a:solidFill>
                <a:effectLst/>
                <a:latin typeface="FiraCode Nerd Font" panose="020B0809050000020004" pitchFamily="49" charset="0"/>
              </a:rPr>
              <a:t>age</a:t>
            </a:r>
            <a:r>
              <a:rPr lang="en-GB" b="0" i="1" dirty="0">
                <a:solidFill>
                  <a:srgbClr val="928374"/>
                </a:solidFill>
                <a:effectLst/>
                <a:latin typeface="FiraCode Nerd Font" panose="020B0809050000020004" pitchFamily="49" charset="0"/>
              </a:rPr>
              <a:t> group               ordered categorical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body mass index         numerical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hyp</a:t>
            </a:r>
            <a:r>
              <a:rPr lang="en-GB" b="0" i="1" dirty="0">
                <a:solidFill>
                  <a:srgbClr val="928374"/>
                </a:solidFill>
                <a:effectLst/>
                <a:latin typeface="FiraCode Nerd Font" panose="020B0809050000020004" pitchFamily="49" charset="0"/>
              </a:rPr>
              <a:t>     hypertension status     binary</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cholesterol level       numerical</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Inspect missing pattern (Method 1: Visual)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dirty="0" err="1">
                <a:solidFill>
                  <a:srgbClr val="A9B665"/>
                </a:solidFill>
                <a:effectLst/>
                <a:latin typeface="FiraCode Nerd Font" panose="020B0809050000020004" pitchFamily="49" charset="0"/>
              </a:rPr>
              <a:t>md.pattern</a:t>
            </a:r>
            <a:r>
              <a:rPr lang="en-GB" b="0" dirty="0">
                <a:solidFill>
                  <a:srgbClr val="D4BE98"/>
                </a:solidFill>
                <a:effectLst/>
                <a:latin typeface="FiraCode Nerd Font" panose="020B0809050000020004" pitchFamily="49" charset="0"/>
              </a:rPr>
              <a:t>(</a:t>
            </a:r>
            <a:r>
              <a:rPr lang="en-GB" b="0" dirty="0" err="1">
                <a:solidFill>
                  <a:srgbClr val="D4BE98"/>
                </a:solidFill>
                <a:effectLst/>
                <a:latin typeface="FiraCode Nerd Font" panose="020B0809050000020004" pitchFamily="49" charset="0"/>
              </a:rPr>
              <a:t>nhanes</a:t>
            </a:r>
            <a:r>
              <a:rPr lang="en-GB" b="0" dirty="0">
                <a:solidFill>
                  <a:srgbClr val="D4BE98"/>
                </a:solidFill>
                <a:effectLst/>
                <a:latin typeface="FiraCode Nerd Font" panose="020B0809050000020004" pitchFamily="49" charset="0"/>
              </a:rPr>
              <a:t>)</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Colour convention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blue    observed</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red     missing</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Interpretation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13 rows are complete</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3 row that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 row that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 row that both </a:t>
            </a:r>
            <a:r>
              <a:rPr lang="en-GB" b="0" i="1" dirty="0" err="1">
                <a:solidFill>
                  <a:srgbClr val="928374"/>
                </a:solidFill>
                <a:effectLst/>
                <a:latin typeface="FiraCode Nerd Font" panose="020B0809050000020004" pitchFamily="49" charset="0"/>
              </a:rPr>
              <a:t>hyp</a:t>
            </a:r>
            <a:r>
              <a:rPr lang="en-GB" b="0" i="1" dirty="0">
                <a:solidFill>
                  <a:srgbClr val="928374"/>
                </a:solidFill>
                <a:effectLst/>
                <a:latin typeface="FiraCode Nerd Font" panose="020B0809050000020004" pitchFamily="49" charset="0"/>
              </a:rPr>
              <a:t> and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are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7 rows that only age is observed</a:t>
            </a:r>
          </a:p>
          <a:p>
            <a:pPr marL="0" indent="0">
              <a:lnSpc>
                <a:spcPct val="120000"/>
              </a:lnSpc>
              <a:spcBef>
                <a:spcPts val="0"/>
              </a:spcBef>
              <a:buNone/>
            </a:pPr>
            <a:r>
              <a:rPr lang="en-GB" i="1" dirty="0">
                <a:solidFill>
                  <a:srgbClr val="928374"/>
                </a:solidFill>
                <a:latin typeface="FiraCode Nerd Font" panose="020B0809050000020004" pitchFamily="49" charset="0"/>
              </a:rPr>
              <a:t>#</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Total number of missing values = 3x1 + 1x1 + 1x2 + 7x3 = 27</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Most missing values (10) occur in </a:t>
            </a:r>
            <a:r>
              <a:rPr lang="en-GB" b="0" i="1" dirty="0" err="1">
                <a:solidFill>
                  <a:srgbClr val="928374"/>
                </a:solidFill>
                <a:effectLst/>
                <a:latin typeface="FiraCode Nerd Font" panose="020B0809050000020004" pitchFamily="49" charset="0"/>
              </a:rPr>
              <a:t>chl</a:t>
            </a:r>
            <a:br>
              <a:rPr lang="en-GB" b="0" dirty="0">
                <a:solidFill>
                  <a:srgbClr val="D4BE98"/>
                </a:solidFill>
                <a:effectLst/>
                <a:latin typeface="FiraCode Nerd Font" panose="020B0809050000020004" pitchFamily="49" charset="0"/>
              </a:rPr>
            </a:b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br>
              <a:rPr lang="en-GB" b="0" dirty="0">
                <a:solidFill>
                  <a:srgbClr val="D4BE98"/>
                </a:solidFill>
                <a:effectLst/>
                <a:latin typeface="FiraCode Nerd Font" panose="020B0809050000020004" pitchFamily="49" charset="0"/>
              </a:rPr>
            </a:br>
            <a:r>
              <a:rPr lang="en-GB" b="0" i="1" dirty="0">
                <a:solidFill>
                  <a:srgbClr val="928374"/>
                </a:solidFill>
                <a:effectLst/>
                <a:latin typeface="FiraCode Nerd Font" panose="020B0809050000020004" pitchFamily="49" charset="0"/>
              </a:rPr>
              <a:t># Inspection by variable pairs (Method 2: Tabulation)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dirty="0" err="1">
                <a:solidFill>
                  <a:srgbClr val="A9B665"/>
                </a:solidFill>
                <a:effectLst/>
                <a:latin typeface="FiraCode Nerd Font" panose="020B0809050000020004" pitchFamily="49" charset="0"/>
              </a:rPr>
              <a:t>md.pairs</a:t>
            </a:r>
            <a:r>
              <a:rPr lang="en-GB" b="0" dirty="0">
                <a:solidFill>
                  <a:srgbClr val="D4BE98"/>
                </a:solidFill>
                <a:effectLst/>
                <a:latin typeface="FiraCode Nerd Font" panose="020B0809050000020004" pitchFamily="49" charset="0"/>
              </a:rPr>
              <a:t>(</a:t>
            </a:r>
            <a:r>
              <a:rPr lang="en-GB" b="0" dirty="0" err="1">
                <a:solidFill>
                  <a:srgbClr val="D4BE98"/>
                </a:solidFill>
                <a:effectLst/>
                <a:latin typeface="FiraCode Nerd Font" panose="020B0809050000020004" pitchFamily="49" charset="0"/>
              </a:rPr>
              <a:t>nhanes</a:t>
            </a:r>
            <a:r>
              <a:rPr lang="en-GB" b="0" dirty="0">
                <a:solidFill>
                  <a:srgbClr val="D4BE98"/>
                </a:solidFill>
                <a:effectLst/>
                <a:latin typeface="FiraCode Nerd Font" panose="020B0809050000020004" pitchFamily="49" charset="0"/>
              </a:rPr>
              <a:t>)</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Symbol convention (left, top)</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   observed (remain?)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   missing</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Interpretation (focus on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pair)</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rr</a:t>
            </a:r>
            <a:r>
              <a:rPr lang="en-GB" b="0" i="1" dirty="0">
                <a:solidFill>
                  <a:srgbClr val="928374"/>
                </a:solidFill>
                <a:effectLst/>
                <a:latin typeface="FiraCode Nerd Font" panose="020B0809050000020004" pitchFamily="49" charset="0"/>
              </a:rPr>
              <a:t>) 13 completely observed </a:t>
            </a:r>
            <a:r>
              <a:rPr lang="en-GB" b="0" i="1" dirty="0" err="1">
                <a:solidFill>
                  <a:srgbClr val="928374"/>
                </a:solidFill>
                <a:effectLst/>
                <a:latin typeface="FiraCode Nerd Font" panose="020B0809050000020004" pitchFamily="49" charset="0"/>
              </a:rPr>
              <a:t>paris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($rm) 3 pairs: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observed but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mr</a:t>
            </a:r>
            <a:r>
              <a:rPr lang="en-GB" b="0" i="1" dirty="0">
                <a:solidFill>
                  <a:srgbClr val="928374"/>
                </a:solidFill>
                <a:effectLst/>
                <a:latin typeface="FiraCode Nerd Font" panose="020B0809050000020004" pitchFamily="49" charset="0"/>
              </a:rPr>
              <a:t>) 2 pairs: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missing but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observed</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($mm) 7 pairs: both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and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are missing</a:t>
            </a:r>
            <a:br>
              <a:rPr lang="en-GB" b="0" dirty="0">
                <a:solidFill>
                  <a:srgbClr val="D4BE98"/>
                </a:solidFill>
                <a:effectLst/>
                <a:latin typeface="FiraCode Nerd Font" panose="020B0809050000020004" pitchFamily="49" charset="0"/>
              </a:rPr>
            </a:br>
            <a:endParaRPr lang="en-GB"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154532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Micro-inspection (Variable-pair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4</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p:txBody>
          <a:bodyPr>
            <a:normAutofit/>
          </a:bodyPr>
          <a:lstStyle/>
          <a:p>
            <a:pPr marL="0" indent="0">
              <a:lnSpc>
                <a:spcPct val="120000"/>
              </a:lnSpc>
              <a:spcBef>
                <a:spcPts val="0"/>
              </a:spcBef>
              <a:buNone/>
            </a:pPr>
            <a:r>
              <a:rPr lang="en-AU" sz="800" b="0" i="1" dirty="0">
                <a:solidFill>
                  <a:srgbClr val="928374"/>
                </a:solidFill>
                <a:effectLst/>
                <a:latin typeface="FiraCode Nerd Font" panose="020B0809050000020004" pitchFamily="49" charset="0"/>
              </a:rPr>
              <a:t># Margin plot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par</a:t>
            </a:r>
            <a:r>
              <a:rPr lang="en-AU" sz="800" b="0" dirty="0">
                <a:solidFill>
                  <a:srgbClr val="D4BE98"/>
                </a:solidFill>
                <a:effectLst/>
                <a:latin typeface="FiraCode Nerd Font" panose="020B0809050000020004" pitchFamily="49" charset="0"/>
              </a:rPr>
              <a:t>(mar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7</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7</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a:t>
            </a:r>
            <a:r>
              <a:rPr lang="en-AU" sz="800" b="0" dirty="0">
                <a:solidFill>
                  <a:srgbClr val="D4BE98"/>
                </a:solidFill>
                <a:effectLst/>
                <a:latin typeface="FiraCode Nerd Font" panose="020B0809050000020004" pitchFamily="49" charset="0"/>
              </a:rPr>
              <a:t>)) </a:t>
            </a:r>
            <a:r>
              <a:rPr lang="en-AU" sz="800" b="0" i="1" dirty="0">
                <a:solidFill>
                  <a:srgbClr val="928374"/>
                </a:solidFill>
                <a:effectLst/>
                <a:latin typeface="FiraCode Nerd Font" panose="020B0809050000020004" pitchFamily="49" charset="0"/>
              </a:rPr>
              <a:t># In order to show the axes labels</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Inspect data range</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min</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chl</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dirty="0">
                <a:solidFill>
                  <a:srgbClr val="A9B665"/>
                </a:solidFill>
                <a:effectLst/>
                <a:latin typeface="FiraCode Nerd Font" panose="020B0809050000020004" pitchFamily="49" charset="0"/>
              </a:rPr>
              <a:t>max</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chl</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i="1" dirty="0">
                <a:solidFill>
                  <a:srgbClr val="928374"/>
                </a:solidFill>
                <a:effectLst/>
                <a:latin typeface="FiraCode Nerd Font" panose="020B0809050000020004" pitchFamily="49" charset="0"/>
              </a:rPr>
              <a:t># (113, 284)</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min</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bmi</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dirty="0">
                <a:solidFill>
                  <a:srgbClr val="A9B665"/>
                </a:solidFill>
                <a:effectLst/>
                <a:latin typeface="FiraCode Nerd Font" panose="020B0809050000020004" pitchFamily="49" charset="0"/>
              </a:rPr>
              <a:t>max</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bmi</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i="1" dirty="0">
                <a:solidFill>
                  <a:srgbClr val="928374"/>
                </a:solidFill>
                <a:effectLst/>
                <a:latin typeface="FiraCode Nerd Font" panose="020B0809050000020004" pitchFamily="49" charset="0"/>
              </a:rPr>
              <a:t># (20.4, 35.3)</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Generate margin plot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D3869B"/>
                </a:solidFill>
                <a:effectLst/>
                <a:latin typeface="FiraCode Nerd Font" panose="020B0809050000020004" pitchFamily="49" charset="0"/>
              </a:rPr>
              <a:t>VIM</a:t>
            </a:r>
            <a:r>
              <a:rPr lang="en-AU" sz="800" b="0" dirty="0">
                <a:solidFill>
                  <a:srgbClr val="E78A4E"/>
                </a:solidFill>
                <a:effectLst/>
                <a:latin typeface="FiraCode Nerd Font" panose="020B0809050000020004" pitchFamily="49" charset="0"/>
              </a:rPr>
              <a:t>::</a:t>
            </a:r>
            <a:r>
              <a:rPr lang="en-AU" sz="800" b="0" dirty="0" err="1">
                <a:solidFill>
                  <a:srgbClr val="A9B665"/>
                </a:solidFill>
                <a:effectLst/>
                <a:latin typeface="FiraCode Nerd Font" panose="020B0809050000020004" pitchFamily="49" charset="0"/>
              </a:rPr>
              <a:t>marginplot</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c(</a:t>
            </a:r>
            <a:r>
              <a:rPr lang="en-AU" sz="800" b="0" dirty="0">
                <a:solidFill>
                  <a:srgbClr val="D8A657"/>
                </a:solidFill>
                <a:effectLst/>
                <a:latin typeface="FiraCode Nerd Font" panose="020B0809050000020004" pitchFamily="49" charset="0"/>
              </a:rPr>
              <a:t>"</a:t>
            </a:r>
            <a:r>
              <a:rPr lang="en-AU" sz="800" b="0" dirty="0" err="1">
                <a:solidFill>
                  <a:srgbClr val="D8A657"/>
                </a:solidFill>
                <a:effectLst/>
                <a:latin typeface="FiraCode Nerd Font" panose="020B0809050000020004" pitchFamily="49" charset="0"/>
              </a:rPr>
              <a:t>chl</a:t>
            </a:r>
            <a:r>
              <a:rPr lang="en-AU" sz="800" b="0" dirty="0">
                <a:solidFill>
                  <a:srgbClr val="D8A657"/>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a:t>
            </a:r>
            <a:r>
              <a:rPr lang="en-AU" sz="800" b="0" dirty="0">
                <a:solidFill>
                  <a:srgbClr val="D8A657"/>
                </a:solidFill>
                <a:effectLst/>
                <a:latin typeface="FiraCode Nerd Font" panose="020B0809050000020004" pitchFamily="49" charset="0"/>
              </a:rPr>
              <a:t>"</a:t>
            </a:r>
            <a:r>
              <a:rPr lang="en-AU" sz="800" b="0" dirty="0" err="1">
                <a:solidFill>
                  <a:srgbClr val="D8A657"/>
                </a:solidFill>
                <a:effectLst/>
                <a:latin typeface="FiraCode Nerd Font" panose="020B0809050000020004" pitchFamily="49" charset="0"/>
              </a:rPr>
              <a:t>bmi</a:t>
            </a:r>
            <a:r>
              <a:rPr lang="en-AU" sz="800" b="0" dirty="0">
                <a:solidFill>
                  <a:srgbClr val="D8A657"/>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A9B665"/>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xlim</a:t>
            </a:r>
            <a:r>
              <a:rPr lang="en-AU" sz="800" b="0" dirty="0">
                <a:solidFill>
                  <a:srgbClr val="A9B665"/>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c(</a:t>
            </a:r>
            <a:r>
              <a:rPr lang="en-AU" sz="800" b="0" dirty="0">
                <a:solidFill>
                  <a:srgbClr val="D3869B"/>
                </a:solidFill>
                <a:effectLst/>
                <a:latin typeface="FiraCode Nerd Font" panose="020B0809050000020004" pitchFamily="49" charset="0"/>
              </a:rPr>
              <a:t>110</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290</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ylim</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20</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36</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D4BE98"/>
                </a:solidFill>
                <a:effectLst/>
                <a:latin typeface="FiraCode Nerd Font" panose="020B0809050000020004" pitchFamily="49" charset="0"/>
              </a:rPr>
              <a:t>    col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mdc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1</a:t>
            </a:r>
            <a:r>
              <a:rPr lang="en-AU" sz="800" b="0" dirty="0">
                <a:solidFill>
                  <a:srgbClr val="E78A4E"/>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pch</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19</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cex.lab</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cex.numbers</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1.3</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Interpretation</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9   variable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contains 9 missings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10  variable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contains 10 missings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7   The variable pair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contains 7 missings</a:t>
            </a:r>
          </a:p>
          <a:p>
            <a:pPr marL="0" indent="0">
              <a:lnSpc>
                <a:spcPct val="120000"/>
              </a:lnSpc>
              <a:spcBef>
                <a:spcPts val="0"/>
              </a:spcBef>
              <a:buNone/>
            </a:pPr>
            <a:r>
              <a:rPr lang="en-AU" sz="800" i="1" dirty="0">
                <a:solidFill>
                  <a:srgbClr val="928374"/>
                </a:solidFill>
                <a:latin typeface="FiraCode Nerd Font" panose="020B0809050000020004" pitchFamily="49" charset="0"/>
              </a:rPr>
              <a: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three red dots on the left: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values are known but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missing</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two red dots on the bottom: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values are known but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missing</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dot cross between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and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actually represents 7 dots</a:t>
            </a:r>
          </a:p>
          <a:p>
            <a:pPr marL="0" indent="0">
              <a:lnSpc>
                <a:spcPct val="120000"/>
              </a:lnSpc>
              <a:spcBef>
                <a:spcPts val="0"/>
              </a:spcBef>
              <a:buNone/>
            </a:pPr>
            <a:r>
              <a:rPr lang="en-AU" sz="800" i="1" dirty="0">
                <a:solidFill>
                  <a:srgbClr val="928374"/>
                </a:solidFill>
                <a:latin typeface="FiraCode Nerd Font" panose="020B0809050000020004" pitchFamily="49" charset="0"/>
              </a:rPr>
              <a: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Total # dots = 13 (blue) + 3 (red left) + 2 (red bottom) + 7 (red cross) = 25</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a:t>
            </a: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Box plots: marginal distributions (blue = </a:t>
            </a:r>
            <a:r>
              <a:rPr lang="en-AU" sz="800" b="0" i="1" dirty="0" err="1">
                <a:solidFill>
                  <a:srgbClr val="928374"/>
                </a:solidFill>
                <a:effectLst/>
                <a:latin typeface="FiraCode Nerd Font" panose="020B0809050000020004" pitchFamily="49" charset="0"/>
              </a:rPr>
              <a:t>obs</a:t>
            </a:r>
            <a:r>
              <a:rPr lang="en-AU" sz="800" b="0" i="1" dirty="0">
                <a:solidFill>
                  <a:srgbClr val="928374"/>
                </a:solidFill>
                <a:effectLst/>
                <a:latin typeface="FiraCode Nerd Font" panose="020B0809050000020004" pitchFamily="49" charset="0"/>
              </a:rPr>
              <a:t>, red = mis)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a:t>
            </a: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If MCAR =&gt; red and blue box plots are expected to be identical</a:t>
            </a:r>
            <a:endParaRPr lang="en-AU" sz="8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2920076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2570</Words>
  <Application>Microsoft Office PowerPoint</Application>
  <PresentationFormat>Widescreen</PresentationFormat>
  <Paragraphs>357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CMU Sans Serif</vt:lpstr>
      <vt:lpstr>CMU Serif</vt:lpstr>
      <vt:lpstr>FiraCode Nerd Font</vt:lpstr>
      <vt:lpstr>FiraMono Nerd Font</vt:lpstr>
      <vt:lpstr>Office Theme</vt:lpstr>
      <vt:lpstr>PowerPoint Presentation</vt:lpstr>
      <vt:lpstr>Missing Data Treatment</vt:lpstr>
      <vt:lpstr>PowerPoint Presentation</vt:lpstr>
      <vt:lpstr>Teacher unfairness (OECD, 2015, p. 34)</vt:lpstr>
      <vt:lpstr>Data Missing Mechanism (Rubin, 1976)</vt:lpstr>
      <vt:lpstr>Multiple Imputation (van Buuren &amp; Groothuis-Oudshoorn, 2011)</vt:lpstr>
      <vt:lpstr>PowerPoint Presentation</vt:lpstr>
      <vt:lpstr>Macro-inspection (Dataset Level)</vt:lpstr>
      <vt:lpstr>Micro-inspection (Variable-pair Level)</vt:lpstr>
      <vt:lpstr>PowerPoint Presentation</vt:lpstr>
      <vt:lpstr>Multiple Imputation</vt:lpstr>
      <vt:lpstr>Diagnostic Check</vt:lpstr>
      <vt:lpstr>Visual Inspection (Dataset Level)</vt:lpstr>
      <vt:lpstr>Visual Inspection (Variable-pair Level)</vt:lpstr>
      <vt:lpstr>Analysing Imputed Datasets</vt:lpstr>
      <vt:lpstr>Customise MI</vt:lpstr>
      <vt:lpstr>Imputation Methods</vt:lpstr>
      <vt:lpstr>Multilevel MI (van Buuren &amp; Groothuis-Oudshoorn, 2011, pp. 21—22)</vt:lpstr>
      <vt:lpstr>PowerPoint Presentation</vt:lpstr>
      <vt:lpstr>Reporting Template (van Buuren, 2018, pp. 344—345)</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Data Treatment</dc:title>
  <dc:creator>Tony Tan</dc:creator>
  <cp:lastModifiedBy>Tony Tan</cp:lastModifiedBy>
  <cp:revision>20</cp:revision>
  <dcterms:created xsi:type="dcterms:W3CDTF">2022-01-04T16:18:26Z</dcterms:created>
  <dcterms:modified xsi:type="dcterms:W3CDTF">2022-05-11T09:32:50Z</dcterms:modified>
</cp:coreProperties>
</file>