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DD61"/>
    <a:srgbClr val="A57777"/>
    <a:srgbClr val="B48E8E"/>
    <a:srgbClr val="B69090"/>
    <a:srgbClr val="BB9797"/>
    <a:srgbClr val="C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5592" autoAdjust="0"/>
  </p:normalViewPr>
  <p:slideViewPr>
    <p:cSldViewPr snapToGrid="0">
      <p:cViewPr varScale="1">
        <p:scale>
          <a:sx n="108" d="100"/>
          <a:sy n="108" d="100"/>
        </p:scale>
        <p:origin x="15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a:p>
        </p:txBody>
      </p:sp>
      <p:sp>
        <p:nvSpPr>
          <p:cNvPr id="4" name="Veri Yer Tutucusu 3"/>
          <p:cNvSpPr>
            <a:spLocks noGrp="1"/>
          </p:cNvSpPr>
          <p:nvPr>
            <p:ph type="dt" sz="half" idx="10"/>
          </p:nvPr>
        </p:nvSpPr>
        <p:spPr/>
        <p:txBody>
          <a:bodyPr/>
          <a:lstStyle/>
          <a:p>
            <a:fld id="{9A0A56C9-21F0-43A4-AAA7-D658F841952E}" type="datetimeFigureOut">
              <a:rPr lang="en-US" smtClean="0"/>
              <a:t>6/22/2021</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0BB9D460-B620-4C79-ACF4-DD538E54ED64}" type="slidenum">
              <a:rPr lang="en-US" smtClean="0"/>
              <a:t>‹#›</a:t>
            </a:fld>
            <a:endParaRPr lang="en-US"/>
          </a:p>
        </p:txBody>
      </p:sp>
    </p:spTree>
    <p:extLst>
      <p:ext uri="{BB962C8B-B14F-4D97-AF65-F5344CB8AC3E}">
        <p14:creationId xmlns:p14="http://schemas.microsoft.com/office/powerpoint/2010/main" val="18353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A0A56C9-21F0-43A4-AAA7-D658F841952E}" type="datetimeFigureOut">
              <a:rPr lang="en-US" smtClean="0"/>
              <a:t>6/22/2021</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0BB9D460-B620-4C79-ACF4-DD538E54ED64}" type="slidenum">
              <a:rPr lang="en-US" smtClean="0"/>
              <a:t>‹#›</a:t>
            </a:fld>
            <a:endParaRPr lang="en-US"/>
          </a:p>
        </p:txBody>
      </p:sp>
    </p:spTree>
    <p:extLst>
      <p:ext uri="{BB962C8B-B14F-4D97-AF65-F5344CB8AC3E}">
        <p14:creationId xmlns:p14="http://schemas.microsoft.com/office/powerpoint/2010/main" val="39822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A0A56C9-21F0-43A4-AAA7-D658F841952E}" type="datetimeFigureOut">
              <a:rPr lang="en-US" smtClean="0"/>
              <a:t>6/22/2021</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0BB9D460-B620-4C79-ACF4-DD538E54ED64}" type="slidenum">
              <a:rPr lang="en-US" smtClean="0"/>
              <a:t>‹#›</a:t>
            </a:fld>
            <a:endParaRPr lang="en-US"/>
          </a:p>
        </p:txBody>
      </p:sp>
    </p:spTree>
    <p:extLst>
      <p:ext uri="{BB962C8B-B14F-4D97-AF65-F5344CB8AC3E}">
        <p14:creationId xmlns:p14="http://schemas.microsoft.com/office/powerpoint/2010/main" val="229640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9A0A56C9-21F0-43A4-AAA7-D658F841952E}" type="datetimeFigureOut">
              <a:rPr lang="en-US" smtClean="0"/>
              <a:t>6/22/2021</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0BB9D460-B620-4C79-ACF4-DD538E54ED64}" type="slidenum">
              <a:rPr lang="en-US" smtClean="0"/>
              <a:t>‹#›</a:t>
            </a:fld>
            <a:endParaRPr lang="en-US"/>
          </a:p>
        </p:txBody>
      </p:sp>
    </p:spTree>
    <p:extLst>
      <p:ext uri="{BB962C8B-B14F-4D97-AF65-F5344CB8AC3E}">
        <p14:creationId xmlns:p14="http://schemas.microsoft.com/office/powerpoint/2010/main" val="37361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A0A56C9-21F0-43A4-AAA7-D658F841952E}" type="datetimeFigureOut">
              <a:rPr lang="en-US" smtClean="0"/>
              <a:t>6/22/2021</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0BB9D460-B620-4C79-ACF4-DD538E54ED64}" type="slidenum">
              <a:rPr lang="en-US" smtClean="0"/>
              <a:t>‹#›</a:t>
            </a:fld>
            <a:endParaRPr lang="en-US"/>
          </a:p>
        </p:txBody>
      </p:sp>
    </p:spTree>
    <p:extLst>
      <p:ext uri="{BB962C8B-B14F-4D97-AF65-F5344CB8AC3E}">
        <p14:creationId xmlns:p14="http://schemas.microsoft.com/office/powerpoint/2010/main" val="94955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Veri Yer Tutucusu 4"/>
          <p:cNvSpPr>
            <a:spLocks noGrp="1"/>
          </p:cNvSpPr>
          <p:nvPr>
            <p:ph type="dt" sz="half" idx="10"/>
          </p:nvPr>
        </p:nvSpPr>
        <p:spPr/>
        <p:txBody>
          <a:bodyPr/>
          <a:lstStyle/>
          <a:p>
            <a:fld id="{9A0A56C9-21F0-43A4-AAA7-D658F841952E}" type="datetimeFigureOut">
              <a:rPr lang="en-US" smtClean="0"/>
              <a:t>6/22/2021</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0BB9D460-B620-4C79-ACF4-DD538E54ED64}" type="slidenum">
              <a:rPr lang="en-US" smtClean="0"/>
              <a:t>‹#›</a:t>
            </a:fld>
            <a:endParaRPr lang="en-US"/>
          </a:p>
        </p:txBody>
      </p:sp>
    </p:spTree>
    <p:extLst>
      <p:ext uri="{BB962C8B-B14F-4D97-AF65-F5344CB8AC3E}">
        <p14:creationId xmlns:p14="http://schemas.microsoft.com/office/powerpoint/2010/main" val="28748664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Veri Yer Tutucusu 6"/>
          <p:cNvSpPr>
            <a:spLocks noGrp="1"/>
          </p:cNvSpPr>
          <p:nvPr>
            <p:ph type="dt" sz="half" idx="10"/>
          </p:nvPr>
        </p:nvSpPr>
        <p:spPr/>
        <p:txBody>
          <a:bodyPr/>
          <a:lstStyle/>
          <a:p>
            <a:fld id="{9A0A56C9-21F0-43A4-AAA7-D658F841952E}" type="datetimeFigureOut">
              <a:rPr lang="en-US" smtClean="0"/>
              <a:t>6/22/2021</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0BB9D460-B620-4C79-ACF4-DD538E54ED64}" type="slidenum">
              <a:rPr lang="en-US" smtClean="0"/>
              <a:t>‹#›</a:t>
            </a:fld>
            <a:endParaRPr lang="en-US"/>
          </a:p>
        </p:txBody>
      </p:sp>
    </p:spTree>
    <p:extLst>
      <p:ext uri="{BB962C8B-B14F-4D97-AF65-F5344CB8AC3E}">
        <p14:creationId xmlns:p14="http://schemas.microsoft.com/office/powerpoint/2010/main" val="22285952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p>
            <a:fld id="{9A0A56C9-21F0-43A4-AAA7-D658F841952E}" type="datetimeFigureOut">
              <a:rPr lang="en-US" smtClean="0"/>
              <a:t>6/22/2021</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0BB9D460-B620-4C79-ACF4-DD538E54ED64}" type="slidenum">
              <a:rPr lang="en-US" smtClean="0"/>
              <a:t>‹#›</a:t>
            </a:fld>
            <a:endParaRPr lang="en-US"/>
          </a:p>
        </p:txBody>
      </p:sp>
    </p:spTree>
    <p:extLst>
      <p:ext uri="{BB962C8B-B14F-4D97-AF65-F5344CB8AC3E}">
        <p14:creationId xmlns:p14="http://schemas.microsoft.com/office/powerpoint/2010/main" val="146229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A0A56C9-21F0-43A4-AAA7-D658F841952E}" type="datetimeFigureOut">
              <a:rPr lang="en-US" smtClean="0"/>
              <a:t>6/22/2021</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0BB9D460-B620-4C79-ACF4-DD538E54ED64}" type="slidenum">
              <a:rPr lang="en-US" smtClean="0"/>
              <a:t>‹#›</a:t>
            </a:fld>
            <a:endParaRPr lang="en-US"/>
          </a:p>
        </p:txBody>
      </p:sp>
    </p:spTree>
    <p:extLst>
      <p:ext uri="{BB962C8B-B14F-4D97-AF65-F5344CB8AC3E}">
        <p14:creationId xmlns:p14="http://schemas.microsoft.com/office/powerpoint/2010/main" val="329519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A0A56C9-21F0-43A4-AAA7-D658F841952E}" type="datetimeFigureOut">
              <a:rPr lang="en-US" smtClean="0"/>
              <a:t>6/22/2021</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0BB9D460-B620-4C79-ACF4-DD538E54ED64}" type="slidenum">
              <a:rPr lang="en-US" smtClean="0"/>
              <a:t>‹#›</a:t>
            </a:fld>
            <a:endParaRPr lang="en-US"/>
          </a:p>
        </p:txBody>
      </p:sp>
    </p:spTree>
    <p:extLst>
      <p:ext uri="{BB962C8B-B14F-4D97-AF65-F5344CB8AC3E}">
        <p14:creationId xmlns:p14="http://schemas.microsoft.com/office/powerpoint/2010/main" val="19719132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A0A56C9-21F0-43A4-AAA7-D658F841952E}" type="datetimeFigureOut">
              <a:rPr lang="en-US" smtClean="0"/>
              <a:t>6/22/2021</a:t>
            </a:fld>
            <a:endParaRPr lang="en-US"/>
          </a:p>
        </p:txBody>
      </p:sp>
      <p:sp>
        <p:nvSpPr>
          <p:cNvPr id="6" name="Altbilgi Yer Tutucusu 5"/>
          <p:cNvSpPr>
            <a:spLocks noGrp="1"/>
          </p:cNvSpPr>
          <p:nvPr>
            <p:ph type="ftr" sz="quarter" idx="11"/>
          </p:nvPr>
        </p:nvSpPr>
        <p:spPr/>
        <p:txBody>
          <a:bodyPr/>
          <a:lstStyle/>
          <a:p>
            <a:endParaRPr lang="en-US" dirty="0"/>
          </a:p>
        </p:txBody>
      </p:sp>
      <p:sp>
        <p:nvSpPr>
          <p:cNvPr id="7" name="Slayt Numarası Yer Tutucusu 6"/>
          <p:cNvSpPr>
            <a:spLocks noGrp="1"/>
          </p:cNvSpPr>
          <p:nvPr>
            <p:ph type="sldNum" sz="quarter" idx="12"/>
          </p:nvPr>
        </p:nvSpPr>
        <p:spPr/>
        <p:txBody>
          <a:bodyPr/>
          <a:lstStyle/>
          <a:p>
            <a:fld id="{0BB9D460-B620-4C79-ACF4-DD538E54ED64}" type="slidenum">
              <a:rPr lang="en-US" smtClean="0"/>
              <a:t>‹#›</a:t>
            </a:fld>
            <a:endParaRPr lang="en-US"/>
          </a:p>
        </p:txBody>
      </p:sp>
    </p:spTree>
    <p:extLst>
      <p:ext uri="{BB962C8B-B14F-4D97-AF65-F5344CB8AC3E}">
        <p14:creationId xmlns:p14="http://schemas.microsoft.com/office/powerpoint/2010/main" val="282761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A56C9-21F0-43A4-AAA7-D658F841952E}" type="datetimeFigureOut">
              <a:rPr lang="en-US" smtClean="0"/>
              <a:t>6/22/2021</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9D460-B620-4C79-ACF4-DD538E54ED64}" type="slidenum">
              <a:rPr lang="en-US" smtClean="0"/>
              <a:t>‹#›</a:t>
            </a:fld>
            <a:endParaRPr lang="en-US"/>
          </a:p>
        </p:txBody>
      </p:sp>
    </p:spTree>
    <p:extLst>
      <p:ext uri="{BB962C8B-B14F-4D97-AF65-F5344CB8AC3E}">
        <p14:creationId xmlns:p14="http://schemas.microsoft.com/office/powerpoint/2010/main" val="2885080237"/>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6" name="Resim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266" y="2741322"/>
            <a:ext cx="5076190" cy="2333333"/>
          </a:xfrm>
          <a:prstGeom prst="rect">
            <a:avLst/>
          </a:prstGeom>
        </p:spPr>
      </p:pic>
      <p:grpSp>
        <p:nvGrpSpPr>
          <p:cNvPr id="3" name="Grup 2"/>
          <p:cNvGrpSpPr/>
          <p:nvPr/>
        </p:nvGrpSpPr>
        <p:grpSpPr>
          <a:xfrm>
            <a:off x="-9117445" y="-12035"/>
            <a:ext cx="11519555" cy="6858000"/>
            <a:chOff x="696264" y="0"/>
            <a:chExt cx="11519555" cy="6858000"/>
          </a:xfrm>
          <a:solidFill>
            <a:schemeClr val="accent1">
              <a:lumMod val="60000"/>
              <a:lumOff val="40000"/>
            </a:schemeClr>
          </a:solidFill>
        </p:grpSpPr>
        <p:grpSp>
          <p:nvGrpSpPr>
            <p:cNvPr id="40" name="Grup 39"/>
            <p:cNvGrpSpPr/>
            <p:nvPr/>
          </p:nvGrpSpPr>
          <p:grpSpPr>
            <a:xfrm>
              <a:off x="696264" y="0"/>
              <a:ext cx="11519555" cy="6858000"/>
              <a:chOff x="1043004" y="1861646"/>
              <a:chExt cx="11519555" cy="6858000"/>
            </a:xfrm>
            <a:grpFill/>
          </p:grpSpPr>
          <p:grpSp>
            <p:nvGrpSpPr>
              <p:cNvPr id="39" name="Grup 38"/>
              <p:cNvGrpSpPr/>
              <p:nvPr/>
            </p:nvGrpSpPr>
            <p:grpSpPr>
              <a:xfrm>
                <a:off x="1043004" y="1861646"/>
                <a:ext cx="11519555" cy="6858000"/>
                <a:chOff x="672445" y="-49377"/>
                <a:chExt cx="11519555" cy="6858000"/>
              </a:xfrm>
              <a:grpFill/>
            </p:grpSpPr>
            <p:grpSp>
              <p:nvGrpSpPr>
                <p:cNvPr id="30" name="Grup 29"/>
                <p:cNvGrpSpPr/>
                <p:nvPr/>
              </p:nvGrpSpPr>
              <p:grpSpPr>
                <a:xfrm>
                  <a:off x="672445" y="-49377"/>
                  <a:ext cx="11519555" cy="6858000"/>
                  <a:chOff x="0" y="0"/>
                  <a:chExt cx="11519555" cy="6858000"/>
                </a:xfrm>
                <a:grpFill/>
                <a:effectLst>
                  <a:outerShdw blurRad="50800" dist="38100" algn="l" rotWithShape="0">
                    <a:prstClr val="black">
                      <a:alpha val="40000"/>
                    </a:prstClr>
                  </a:outerShdw>
                </a:effectLst>
              </p:grpSpPr>
              <p:sp>
                <p:nvSpPr>
                  <p:cNvPr id="5" name="Dikdörtgen 4"/>
                  <p:cNvSpPr/>
                  <p:nvPr/>
                </p:nvSpPr>
                <p:spPr>
                  <a:xfrm>
                    <a:off x="0" y="0"/>
                    <a:ext cx="10972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up 7"/>
                  <p:cNvGrpSpPr/>
                  <p:nvPr/>
                </p:nvGrpSpPr>
                <p:grpSpPr>
                  <a:xfrm>
                    <a:off x="10972800" y="381785"/>
                    <a:ext cx="546755" cy="838985"/>
                    <a:chOff x="10972800" y="381785"/>
                    <a:chExt cx="546755" cy="838985"/>
                  </a:xfrm>
                  <a:grpFill/>
                </p:grpSpPr>
                <p:sp>
                  <p:nvSpPr>
                    <p:cNvPr id="6" name="Aynı Yanın Köşesi Yuvarlatılmış Dikdörtgen 5"/>
                    <p:cNvSpPr/>
                    <p:nvPr/>
                  </p:nvSpPr>
                  <p:spPr>
                    <a:xfrm rot="5400000">
                      <a:off x="10826685" y="527900"/>
                      <a:ext cx="838985" cy="546755"/>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Metin kutusu 6"/>
                    <p:cNvSpPr txBox="1"/>
                    <p:nvPr/>
                  </p:nvSpPr>
                  <p:spPr>
                    <a:xfrm>
                      <a:off x="11034074" y="539667"/>
                      <a:ext cx="424206" cy="523220"/>
                    </a:xfrm>
                    <a:prstGeom prst="rect">
                      <a:avLst/>
                    </a:prstGeom>
                    <a:grpFill/>
                  </p:spPr>
                  <p:txBody>
                    <a:bodyPr wrap="square" rtlCol="0">
                      <a:spAutoFit/>
                    </a:bodyPr>
                    <a:lstStyle/>
                    <a:p>
                      <a:pPr algn="ctr"/>
                      <a:r>
                        <a:rPr lang="tr-TR" sz="2800" dirty="0">
                          <a:solidFill>
                            <a:schemeClr val="accent6">
                              <a:lumMod val="50000"/>
                            </a:schemeClr>
                          </a:solidFill>
                          <a:latin typeface="Unispace" panose="02000809060000020004" pitchFamily="49" charset="-94"/>
                        </a:rPr>
                        <a:t>1</a:t>
                      </a:r>
                      <a:endParaRPr lang="en-US" sz="2800" dirty="0">
                        <a:solidFill>
                          <a:schemeClr val="accent6">
                            <a:lumMod val="50000"/>
                          </a:schemeClr>
                        </a:solidFill>
                        <a:latin typeface="Unispace" panose="02000809060000020004" pitchFamily="49" charset="-94"/>
                      </a:endParaRPr>
                    </a:p>
                  </p:txBody>
                </p:sp>
              </p:grpSp>
            </p:grpSp>
            <p:pic>
              <p:nvPicPr>
                <p:cNvPr id="1028" name="Picture 4" descr="Paket servis mecburi, esnaf dertli: Sanki virüsün kaynağı bizmişiz gibi… -  Ekonomi haberler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9111" y="4343600"/>
                  <a:ext cx="3659816" cy="2058646"/>
                </a:xfrm>
                <a:prstGeom prst="rect">
                  <a:avLst/>
                </a:prstGeom>
                <a:grpFill/>
                <a:ln>
                  <a:noFill/>
                </a:ln>
                <a:effectLst>
                  <a:outerShdw blurRad="292100" dist="139700" dir="2700000" algn="tl" rotWithShape="0">
                    <a:srgbClr val="333333">
                      <a:alpha val="65000"/>
                    </a:srgbClr>
                  </a:outerShdw>
                </a:effectLst>
                <a:extLst/>
              </p:spPr>
            </p:pic>
          </p:grpSp>
          <p:sp>
            <p:nvSpPr>
              <p:cNvPr id="32" name="Metin kutusu 31"/>
              <p:cNvSpPr txBox="1"/>
              <p:nvPr/>
            </p:nvSpPr>
            <p:spPr>
              <a:xfrm>
                <a:off x="3972722" y="2708718"/>
                <a:ext cx="7163386" cy="4093300"/>
              </a:xfrm>
              <a:prstGeom prst="rect">
                <a:avLst/>
              </a:prstGeom>
              <a:noFill/>
            </p:spPr>
            <p:txBody>
              <a:bodyPr wrap="square" rtlCol="0">
                <a:spAutoFit/>
              </a:bodyPr>
              <a:lstStyle/>
              <a:p>
                <a:pPr algn="ctr"/>
                <a:r>
                  <a:rPr lang="tr-TR" sz="2400" b="1" dirty="0" smtClean="0">
                    <a:solidFill>
                      <a:schemeClr val="accent6">
                        <a:lumMod val="50000"/>
                      </a:schemeClr>
                    </a:solidFill>
                    <a:latin typeface="Unispace" panose="02000809060000020004" pitchFamily="49" charset="-94"/>
                  </a:rPr>
                  <a:t>WHY GABT ?</a:t>
                </a:r>
              </a:p>
              <a:p>
                <a:endParaRPr lang="tr-TR" dirty="0">
                  <a:solidFill>
                    <a:schemeClr val="accent6">
                      <a:lumMod val="75000"/>
                    </a:schemeClr>
                  </a:solidFill>
                  <a:latin typeface="Unispace" panose="02000809060000020004" pitchFamily="49" charset="-94"/>
                </a:endParaRPr>
              </a:p>
              <a:p>
                <a:pPr>
                  <a:lnSpc>
                    <a:spcPct val="107000"/>
                  </a:lnSpc>
                  <a:spcAft>
                    <a:spcPts val="800"/>
                  </a:spcAft>
                </a:pP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During</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the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pandemic</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it is a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known</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fact</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that</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quite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 lot of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local</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food</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bussinesses</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had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to</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close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their</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places</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permanently</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Let</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it be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because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of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low</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income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or</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astonishingly</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high</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expenses</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Apart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from</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these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bussiness</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since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lockdown</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the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people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started</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to</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order</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fast</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foods</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continuously</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as a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result</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their</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immune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system</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gets</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affected</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from</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low</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nutrition</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endParaRPr lang="tr-TR" dirty="0" smtClean="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endParaRPr>
              </a:p>
              <a:p>
                <a:pPr>
                  <a:lnSpc>
                    <a:spcPct val="107000"/>
                  </a:lnSpc>
                  <a:spcAft>
                    <a:spcPts val="800"/>
                  </a:spcAft>
                </a:pPr>
                <a:endParaRPr lang="en-US"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endParaRPr>
              </a:p>
              <a:p>
                <a:pPr>
                  <a:lnSpc>
                    <a:spcPct val="107000"/>
                  </a:lnSpc>
                  <a:spcAft>
                    <a:spcPts val="800"/>
                  </a:spcAft>
                </a:pP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With</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this</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project</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we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plan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to</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resolve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both</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of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these</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 </a:t>
                </a:r>
                <a:r>
                  <a:rPr lang="tr-TR" dirty="0" err="1">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problems</a:t>
                </a:r>
                <a:r>
                  <a:rPr lang="tr-TR"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rPr>
                  <a:t>.</a:t>
                </a:r>
                <a:endParaRPr lang="en-US" dirty="0">
                  <a:solidFill>
                    <a:schemeClr val="accent6">
                      <a:lumMod val="75000"/>
                    </a:schemeClr>
                  </a:solidFill>
                  <a:latin typeface="Bookman Old Style" panose="02050604050505020204" pitchFamily="18" charset="0"/>
                  <a:ea typeface="Yu Mincho" panose="02020400000000000000" pitchFamily="18" charset="-128"/>
                  <a:cs typeface="Times New Roman" panose="02020603050405020304" pitchFamily="18" charset="0"/>
                </a:endParaRPr>
              </a:p>
              <a:p>
                <a:pPr>
                  <a:lnSpc>
                    <a:spcPct val="107000"/>
                  </a:lnSpc>
                  <a:spcAft>
                    <a:spcPts val="800"/>
                  </a:spcAft>
                </a:pPr>
                <a:r>
                  <a:rPr lang="tr-TR" dirty="0">
                    <a:latin typeface="Calibri" panose="020F0502020204030204" pitchFamily="34" charset="0"/>
                    <a:ea typeface="Yu Mincho" panose="02020400000000000000" pitchFamily="18" charset="-128"/>
                    <a:cs typeface="Times New Roman" panose="02020603050405020304" pitchFamily="18" charset="0"/>
                  </a:rPr>
                  <a:t> </a:t>
                </a:r>
                <a:endParaRPr lang="en-US" dirty="0">
                  <a:latin typeface="Calibri" panose="020F0502020204030204" pitchFamily="34" charset="0"/>
                  <a:ea typeface="Yu Mincho" panose="02020400000000000000" pitchFamily="18" charset="-128"/>
                  <a:cs typeface="Times New Roman" panose="02020603050405020304" pitchFamily="18" charset="0"/>
                </a:endParaRPr>
              </a:p>
              <a:p>
                <a:r>
                  <a:rPr lang="tr-TR" dirty="0" smtClean="0">
                    <a:solidFill>
                      <a:schemeClr val="accent5">
                        <a:lumMod val="50000"/>
                      </a:schemeClr>
                    </a:solidFill>
                    <a:latin typeface="Unispace" panose="02000809060000020004" pitchFamily="49" charset="-94"/>
                  </a:rPr>
                  <a:t> </a:t>
                </a:r>
                <a:endParaRPr lang="en-US" dirty="0">
                  <a:solidFill>
                    <a:schemeClr val="accent5">
                      <a:lumMod val="50000"/>
                    </a:schemeClr>
                  </a:solidFill>
                  <a:latin typeface="Unispace" panose="02000809060000020004" pitchFamily="49" charset="-94"/>
                </a:endParaRPr>
              </a:p>
            </p:txBody>
          </p:sp>
        </p:grpSp>
        <p:pic>
          <p:nvPicPr>
            <p:cNvPr id="1026" name="Picture 2" descr="Fast food sektörünün koronavirüs krizi | Campaign Türkiy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1039" y="4495911"/>
              <a:ext cx="2976862" cy="1791079"/>
            </a:xfrm>
            <a:prstGeom prst="rect">
              <a:avLst/>
            </a:prstGeom>
            <a:grpFill/>
            <a:extLst/>
          </p:spPr>
        </p:pic>
      </p:grpSp>
      <p:grpSp>
        <p:nvGrpSpPr>
          <p:cNvPr id="41" name="Grup 40"/>
          <p:cNvGrpSpPr/>
          <p:nvPr/>
        </p:nvGrpSpPr>
        <p:grpSpPr>
          <a:xfrm>
            <a:off x="-10181740" y="2676"/>
            <a:ext cx="12263828" cy="6858000"/>
            <a:chOff x="19772" y="6783"/>
            <a:chExt cx="12263828" cy="6858000"/>
          </a:xfrm>
          <a:solidFill>
            <a:srgbClr val="CEDD61"/>
          </a:solidFill>
        </p:grpSpPr>
        <p:grpSp>
          <p:nvGrpSpPr>
            <p:cNvPr id="45" name="Grup 44"/>
            <p:cNvGrpSpPr/>
            <p:nvPr/>
          </p:nvGrpSpPr>
          <p:grpSpPr>
            <a:xfrm>
              <a:off x="19772" y="6783"/>
              <a:ext cx="12263828" cy="6858000"/>
              <a:chOff x="-467335" y="-2342"/>
              <a:chExt cx="12263828" cy="6858000"/>
            </a:xfrm>
            <a:grpFill/>
          </p:grpSpPr>
          <p:grpSp>
            <p:nvGrpSpPr>
              <p:cNvPr id="29" name="Grup 28"/>
              <p:cNvGrpSpPr/>
              <p:nvPr/>
            </p:nvGrpSpPr>
            <p:grpSpPr>
              <a:xfrm>
                <a:off x="-467335" y="-2342"/>
                <a:ext cx="12263828" cy="6858000"/>
                <a:chOff x="-324634" y="-40127"/>
                <a:chExt cx="11519554" cy="6858000"/>
              </a:xfrm>
              <a:grpFill/>
              <a:effectLst>
                <a:outerShdw blurRad="50800" dist="38100" algn="l" rotWithShape="0">
                  <a:prstClr val="black">
                    <a:alpha val="40000"/>
                  </a:prstClr>
                </a:outerShdw>
              </a:effectLst>
            </p:grpSpPr>
            <p:grpSp>
              <p:nvGrpSpPr>
                <p:cNvPr id="10" name="Grup 9"/>
                <p:cNvGrpSpPr/>
                <p:nvPr/>
              </p:nvGrpSpPr>
              <p:grpSpPr>
                <a:xfrm>
                  <a:off x="10648165" y="1378647"/>
                  <a:ext cx="546755" cy="838985"/>
                  <a:chOff x="11027300" y="228614"/>
                  <a:chExt cx="546755" cy="838985"/>
                </a:xfrm>
                <a:grpFill/>
              </p:grpSpPr>
              <p:sp>
                <p:nvSpPr>
                  <p:cNvPr id="11" name="Aynı Yanın Köşesi Yuvarlatılmış Dikdörtgen 10"/>
                  <p:cNvSpPr/>
                  <p:nvPr/>
                </p:nvSpPr>
                <p:spPr>
                  <a:xfrm rot="5400000">
                    <a:off x="10881185" y="374729"/>
                    <a:ext cx="838985" cy="546755"/>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Metin kutusu 11"/>
                  <p:cNvSpPr txBox="1"/>
                  <p:nvPr/>
                </p:nvSpPr>
                <p:spPr>
                  <a:xfrm>
                    <a:off x="11088575" y="381786"/>
                    <a:ext cx="424206" cy="523220"/>
                  </a:xfrm>
                  <a:prstGeom prst="rect">
                    <a:avLst/>
                  </a:prstGeom>
                  <a:grpFill/>
                </p:spPr>
                <p:txBody>
                  <a:bodyPr wrap="square" rtlCol="0">
                    <a:spAutoFit/>
                  </a:bodyPr>
                  <a:lstStyle/>
                  <a:p>
                    <a:pPr algn="ctr"/>
                    <a:r>
                      <a:rPr lang="tr-TR" sz="2800" dirty="0">
                        <a:solidFill>
                          <a:schemeClr val="accent6">
                            <a:lumMod val="50000"/>
                          </a:schemeClr>
                        </a:solidFill>
                        <a:latin typeface="Unispace" panose="02000809060000020004" pitchFamily="49" charset="-94"/>
                      </a:rPr>
                      <a:t>2</a:t>
                    </a:r>
                    <a:endParaRPr lang="en-US" sz="2800" dirty="0">
                      <a:solidFill>
                        <a:schemeClr val="accent6">
                          <a:lumMod val="50000"/>
                        </a:schemeClr>
                      </a:solidFill>
                      <a:latin typeface="Unispace" panose="02000809060000020004" pitchFamily="49" charset="-94"/>
                    </a:endParaRPr>
                  </a:p>
                </p:txBody>
              </p:sp>
            </p:grpSp>
            <p:sp>
              <p:nvSpPr>
                <p:cNvPr id="9" name="Dikdörtgen 8"/>
                <p:cNvSpPr/>
                <p:nvPr/>
              </p:nvSpPr>
              <p:spPr>
                <a:xfrm>
                  <a:off x="-324634" y="-40127"/>
                  <a:ext cx="10972799"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Metin kutusu 43"/>
              <p:cNvSpPr txBox="1"/>
              <p:nvPr/>
            </p:nvSpPr>
            <p:spPr>
              <a:xfrm>
                <a:off x="2981982" y="394318"/>
                <a:ext cx="6727017" cy="3508653"/>
              </a:xfrm>
              <a:prstGeom prst="rect">
                <a:avLst/>
              </a:prstGeom>
              <a:grpFill/>
            </p:spPr>
            <p:txBody>
              <a:bodyPr wrap="square" rtlCol="0">
                <a:spAutoFit/>
                <a:scene3d>
                  <a:camera prst="orthographicFront"/>
                  <a:lightRig rig="threePt" dir="t"/>
                </a:scene3d>
                <a:sp3d extrusionH="57150">
                  <a:bevelT w="38100" h="38100"/>
                </a:sp3d>
              </a:bodyPr>
              <a:lstStyle/>
              <a:p>
                <a:pPr algn="ctr"/>
                <a:r>
                  <a:rPr lang="tr-TR" sz="2400" b="1" dirty="0" smtClean="0">
                    <a:solidFill>
                      <a:schemeClr val="accent6">
                        <a:lumMod val="75000"/>
                      </a:schemeClr>
                    </a:solidFill>
                    <a:latin typeface="Bookman Old Style" panose="02050604050505020204" pitchFamily="18" charset="0"/>
                  </a:rPr>
                  <a:t>* OUR GOALS *</a:t>
                </a:r>
              </a:p>
              <a:p>
                <a:endParaRPr lang="tr-TR" dirty="0">
                  <a:solidFill>
                    <a:schemeClr val="accent6">
                      <a:lumMod val="75000"/>
                    </a:schemeClr>
                  </a:solidFill>
                  <a:latin typeface="Bookman Old Style" panose="02050604050505020204" pitchFamily="18" charset="0"/>
                </a:endParaRPr>
              </a:p>
              <a:p>
                <a:r>
                  <a:rPr lang="en-US" dirty="0" smtClean="0">
                    <a:solidFill>
                      <a:schemeClr val="accent6">
                        <a:lumMod val="75000"/>
                      </a:schemeClr>
                    </a:solidFill>
                    <a:latin typeface="Bookman Old Style" panose="02050604050505020204" pitchFamily="18" charset="0"/>
                  </a:rPr>
                  <a:t>This </a:t>
                </a:r>
                <a:r>
                  <a:rPr lang="en-US" dirty="0">
                    <a:solidFill>
                      <a:schemeClr val="accent6">
                        <a:lumMod val="75000"/>
                      </a:schemeClr>
                    </a:solidFill>
                    <a:latin typeface="Bookman Old Style" panose="02050604050505020204" pitchFamily="18" charset="0"/>
                  </a:rPr>
                  <a:t>system we want to develop is a website where people can order the food and drink they want whenever they want. They can find the restaurant information closest to their location and order the food they want without wasting time going to the restaurant thus avoiding getting contact with the virus</a:t>
                </a:r>
                <a:r>
                  <a:rPr lang="en-US" dirty="0" smtClean="0">
                    <a:solidFill>
                      <a:schemeClr val="accent6">
                        <a:lumMod val="75000"/>
                      </a:schemeClr>
                    </a:solidFill>
                    <a:latin typeface="Bookman Old Style" panose="02050604050505020204" pitchFamily="18" charset="0"/>
                  </a:rPr>
                  <a:t>.</a:t>
                </a:r>
                <a:endParaRPr lang="tr-TR" dirty="0" smtClean="0">
                  <a:solidFill>
                    <a:schemeClr val="accent6">
                      <a:lumMod val="75000"/>
                    </a:schemeClr>
                  </a:solidFill>
                  <a:latin typeface="Bookman Old Style" panose="02050604050505020204" pitchFamily="18" charset="0"/>
                </a:endParaRPr>
              </a:p>
              <a:p>
                <a:endParaRPr lang="en-US" dirty="0">
                  <a:solidFill>
                    <a:schemeClr val="accent6">
                      <a:lumMod val="75000"/>
                    </a:schemeClr>
                  </a:solidFill>
                  <a:latin typeface="Bookman Old Style" panose="02050604050505020204" pitchFamily="18" charset="0"/>
                </a:endParaRPr>
              </a:p>
              <a:p>
                <a:r>
                  <a:rPr lang="en-US" dirty="0">
                    <a:solidFill>
                      <a:schemeClr val="accent6">
                        <a:lumMod val="75000"/>
                      </a:schemeClr>
                    </a:solidFill>
                    <a:latin typeface="Bookman Old Style" panose="02050604050505020204" pitchFamily="18" charset="0"/>
                  </a:rPr>
                  <a:t>While doing this, we want to give a privilege to small tradesmen by making commissions easier with the help of our sponsors and to introduce them to a larger crowd. </a:t>
                </a:r>
              </a:p>
            </p:txBody>
          </p:sp>
        </p:grpSp>
        <p:pic>
          <p:nvPicPr>
            <p:cNvPr id="38" name="Picture 8" descr="En İyi 10 İzmir Moto Kurye | Armu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5460" y="4479834"/>
              <a:ext cx="3347099" cy="1912628"/>
            </a:xfrm>
            <a:prstGeom prst="rect">
              <a:avLst/>
            </a:prstGeom>
            <a:grpFill/>
            <a:ln>
              <a:noFill/>
            </a:ln>
            <a:effectLst>
              <a:outerShdw blurRad="292100" dist="139700" dir="2700000" algn="tl" rotWithShape="0">
                <a:srgbClr val="333333">
                  <a:alpha val="65000"/>
                </a:srgbClr>
              </a:outerShdw>
            </a:effectLst>
            <a:extLst/>
          </p:spPr>
        </p:pic>
        <p:pic>
          <p:nvPicPr>
            <p:cNvPr id="1034" name="Picture 10" descr="Yokluğunda Hasretinden Prangalar Eskitilecek 15 Anne Yemeği | Yemek  tarifleri, Mama tarifleri, Yeme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22975" y="4416399"/>
              <a:ext cx="2794733" cy="2096050"/>
            </a:xfrm>
            <a:prstGeom prst="rect">
              <a:avLst/>
            </a:prstGeom>
            <a:grpFill/>
            <a:ln>
              <a:noFill/>
            </a:ln>
            <a:effectLst>
              <a:outerShdw blurRad="292100" dist="139700" dir="2700000" algn="tl" rotWithShape="0">
                <a:srgbClr val="333333">
                  <a:alpha val="65000"/>
                </a:srgbClr>
              </a:outerShdw>
            </a:effectLst>
            <a:extLst/>
          </p:spPr>
        </p:pic>
      </p:grpSp>
      <p:grpSp>
        <p:nvGrpSpPr>
          <p:cNvPr id="36" name="Grup 35"/>
          <p:cNvGrpSpPr/>
          <p:nvPr/>
        </p:nvGrpSpPr>
        <p:grpSpPr>
          <a:xfrm>
            <a:off x="-10413291" y="0"/>
            <a:ext cx="12085348" cy="6858000"/>
            <a:chOff x="-596044" y="-16974"/>
            <a:chExt cx="12085348" cy="6858000"/>
          </a:xfrm>
          <a:solidFill>
            <a:schemeClr val="accent3">
              <a:lumMod val="40000"/>
              <a:lumOff val="60000"/>
            </a:schemeClr>
          </a:solidFill>
        </p:grpSpPr>
        <p:grpSp>
          <p:nvGrpSpPr>
            <p:cNvPr id="34" name="Grup 33"/>
            <p:cNvGrpSpPr/>
            <p:nvPr/>
          </p:nvGrpSpPr>
          <p:grpSpPr>
            <a:xfrm>
              <a:off x="-596044" y="-16974"/>
              <a:ext cx="12085348" cy="6858000"/>
              <a:chOff x="-80323" y="0"/>
              <a:chExt cx="12085348" cy="6858000"/>
            </a:xfrm>
            <a:grpFill/>
          </p:grpSpPr>
          <p:grpSp>
            <p:nvGrpSpPr>
              <p:cNvPr id="25" name="Grup 24"/>
              <p:cNvGrpSpPr/>
              <p:nvPr/>
            </p:nvGrpSpPr>
            <p:grpSpPr>
              <a:xfrm>
                <a:off x="-80323" y="0"/>
                <a:ext cx="12085348" cy="6858000"/>
                <a:chOff x="-1030832" y="-16974"/>
                <a:chExt cx="12085348" cy="6858000"/>
              </a:xfrm>
              <a:grpFill/>
            </p:grpSpPr>
            <p:grpSp>
              <p:nvGrpSpPr>
                <p:cNvPr id="28" name="Grup 27"/>
                <p:cNvGrpSpPr/>
                <p:nvPr/>
              </p:nvGrpSpPr>
              <p:grpSpPr>
                <a:xfrm>
                  <a:off x="-1030832" y="-16974"/>
                  <a:ext cx="12085348" cy="6858000"/>
                  <a:chOff x="-710542" y="0"/>
                  <a:chExt cx="11518212" cy="6858000"/>
                </a:xfrm>
                <a:grpFill/>
                <a:effectLst>
                  <a:outerShdw blurRad="50800" dist="38100" algn="l" rotWithShape="0">
                    <a:prstClr val="black">
                      <a:alpha val="40000"/>
                    </a:prstClr>
                  </a:outerShdw>
                </a:effectLst>
              </p:grpSpPr>
              <p:sp>
                <p:nvSpPr>
                  <p:cNvPr id="13" name="Dikdörtgen 12"/>
                  <p:cNvSpPr/>
                  <p:nvPr/>
                </p:nvSpPr>
                <p:spPr>
                  <a:xfrm>
                    <a:off x="-710542" y="0"/>
                    <a:ext cx="10972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up 13"/>
                  <p:cNvGrpSpPr/>
                  <p:nvPr/>
                </p:nvGrpSpPr>
                <p:grpSpPr>
                  <a:xfrm>
                    <a:off x="10260915" y="2375515"/>
                    <a:ext cx="546755" cy="838985"/>
                    <a:chOff x="10969102" y="381785"/>
                    <a:chExt cx="546755" cy="838985"/>
                  </a:xfrm>
                  <a:grpFill/>
                </p:grpSpPr>
                <p:sp>
                  <p:nvSpPr>
                    <p:cNvPr id="15" name="Aynı Yanın Köşesi Yuvarlatılmış Dikdörtgen 14"/>
                    <p:cNvSpPr/>
                    <p:nvPr/>
                  </p:nvSpPr>
                  <p:spPr>
                    <a:xfrm rot="5400000">
                      <a:off x="10822987" y="527900"/>
                      <a:ext cx="838985" cy="546755"/>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etin kutusu 15"/>
                    <p:cNvSpPr txBox="1"/>
                    <p:nvPr/>
                  </p:nvSpPr>
                  <p:spPr>
                    <a:xfrm>
                      <a:off x="11032897" y="539667"/>
                      <a:ext cx="424206" cy="523220"/>
                    </a:xfrm>
                    <a:prstGeom prst="rect">
                      <a:avLst/>
                    </a:prstGeom>
                    <a:grpFill/>
                  </p:spPr>
                  <p:txBody>
                    <a:bodyPr wrap="square" rtlCol="0">
                      <a:spAutoFit/>
                    </a:bodyPr>
                    <a:lstStyle/>
                    <a:p>
                      <a:pPr algn="ctr"/>
                      <a:r>
                        <a:rPr lang="tr-TR" sz="2800" dirty="0">
                          <a:solidFill>
                            <a:schemeClr val="accent6">
                              <a:lumMod val="50000"/>
                            </a:schemeClr>
                          </a:solidFill>
                          <a:latin typeface="Unispace" panose="02000809060000020004" pitchFamily="49" charset="-94"/>
                        </a:rPr>
                        <a:t>3</a:t>
                      </a:r>
                      <a:endParaRPr lang="en-US" sz="2800" dirty="0">
                        <a:solidFill>
                          <a:schemeClr val="accent6">
                            <a:lumMod val="50000"/>
                          </a:schemeClr>
                        </a:solidFill>
                        <a:latin typeface="Unispace" panose="02000809060000020004" pitchFamily="49" charset="-94"/>
                      </a:endParaRPr>
                    </a:p>
                  </p:txBody>
                </p:sp>
              </p:grpSp>
            </p:grpSp>
            <p:sp>
              <p:nvSpPr>
                <p:cNvPr id="4" name="Metin kutusu 3"/>
                <p:cNvSpPr txBox="1"/>
                <p:nvPr/>
              </p:nvSpPr>
              <p:spPr>
                <a:xfrm>
                  <a:off x="1669936" y="702779"/>
                  <a:ext cx="5018605" cy="5539978"/>
                </a:xfrm>
                <a:prstGeom prst="rect">
                  <a:avLst/>
                </a:prstGeom>
                <a:grpFill/>
              </p:spPr>
              <p:txBody>
                <a:bodyPr wrap="square" rtlCol="0">
                  <a:spAutoFit/>
                </a:bodyPr>
                <a:lstStyle/>
                <a:p>
                  <a:pPr marL="285750" lvl="0" indent="-285750">
                    <a:buFont typeface="Arial" panose="020B0604020202020204" pitchFamily="34" charset="0"/>
                    <a:buChar char="•"/>
                  </a:pPr>
                  <a:r>
                    <a:rPr lang="en-US" sz="1600" dirty="0" smtClean="0">
                      <a:latin typeface="Bookman Old Style" panose="02050604050505020204" pitchFamily="18" charset="0"/>
                    </a:rPr>
                    <a:t>Enable </a:t>
                  </a:r>
                  <a:r>
                    <a:rPr lang="en-US" sz="1600" dirty="0">
                      <a:latin typeface="Bookman Old Style" panose="02050604050505020204" pitchFamily="18" charset="0"/>
                    </a:rPr>
                    <a:t>customers to make extensive searches based on the type of the </a:t>
                  </a:r>
                  <a:r>
                    <a:rPr lang="en-US" sz="1600" dirty="0" smtClean="0">
                      <a:latin typeface="Bookman Old Style" panose="02050604050505020204" pitchFamily="18" charset="0"/>
                    </a:rPr>
                    <a:t>food</a:t>
                  </a:r>
                  <a:r>
                    <a:rPr lang="tr-TR" sz="1600" dirty="0" smtClean="0">
                      <a:latin typeface="Bookman Old Style" panose="02050604050505020204" pitchFamily="18" charset="0"/>
                    </a:rPr>
                    <a:t>,</a:t>
                  </a:r>
                  <a:endParaRPr lang="en-US" sz="1600" dirty="0">
                    <a:latin typeface="Bookman Old Style" panose="02050604050505020204" pitchFamily="18" charset="0"/>
                  </a:endParaRPr>
                </a:p>
                <a:p>
                  <a:pPr marL="285750" lvl="0" indent="-285750">
                    <a:buFont typeface="Arial" panose="020B0604020202020204" pitchFamily="34" charset="0"/>
                    <a:buChar char="•"/>
                  </a:pPr>
                  <a:r>
                    <a:rPr lang="en-US" sz="1600" dirty="0">
                      <a:latin typeface="Bookman Old Style" panose="02050604050505020204" pitchFamily="18" charset="0"/>
                    </a:rPr>
                    <a:t>To keep small businesses </a:t>
                  </a:r>
                  <a:r>
                    <a:rPr lang="en-US" sz="1600" dirty="0" smtClean="0">
                      <a:latin typeface="Bookman Old Style" panose="02050604050505020204" pitchFamily="18" charset="0"/>
                    </a:rPr>
                    <a:t>running</a:t>
                  </a:r>
                  <a:r>
                    <a:rPr lang="tr-TR" sz="1600" dirty="0" smtClean="0">
                      <a:latin typeface="Bookman Old Style" panose="02050604050505020204" pitchFamily="18" charset="0"/>
                    </a:rPr>
                    <a:t>,</a:t>
                  </a:r>
                  <a:endParaRPr lang="en-US" sz="1600" dirty="0">
                    <a:latin typeface="Bookman Old Style" panose="02050604050505020204" pitchFamily="18" charset="0"/>
                  </a:endParaRPr>
                </a:p>
                <a:p>
                  <a:pPr marL="285750" lvl="0" indent="-285750">
                    <a:buFont typeface="Arial" panose="020B0604020202020204" pitchFamily="34" charset="0"/>
                    <a:buChar char="•"/>
                  </a:pPr>
                  <a:r>
                    <a:rPr lang="en-US" sz="1600" dirty="0">
                      <a:latin typeface="Bookman Old Style" panose="02050604050505020204" pitchFamily="18" charset="0"/>
                    </a:rPr>
                    <a:t>Shows that the content of the food is safe with the content information we will receive from the workplaces we have contracted </a:t>
                  </a:r>
                  <a:r>
                    <a:rPr lang="en-US" sz="1600" dirty="0" smtClean="0">
                      <a:latin typeface="Bookman Old Style" panose="02050604050505020204" pitchFamily="18" charset="0"/>
                    </a:rPr>
                    <a:t>with</a:t>
                  </a:r>
                  <a:r>
                    <a:rPr lang="tr-TR" sz="1600" dirty="0" smtClean="0">
                      <a:latin typeface="Bookman Old Style" panose="02050604050505020204" pitchFamily="18" charset="0"/>
                    </a:rPr>
                    <a:t>,</a:t>
                  </a:r>
                  <a:endParaRPr lang="en-US" sz="1600" dirty="0">
                    <a:latin typeface="Bookman Old Style" panose="02050604050505020204" pitchFamily="18" charset="0"/>
                  </a:endParaRPr>
                </a:p>
                <a:p>
                  <a:pPr marL="285750" lvl="0" indent="-285750">
                    <a:buFont typeface="Arial" panose="020B0604020202020204" pitchFamily="34" charset="0"/>
                    <a:buChar char="•"/>
                  </a:pPr>
                  <a:r>
                    <a:rPr lang="en-US" sz="1600" dirty="0">
                      <a:latin typeface="Bookman Old Style" panose="02050604050505020204" pitchFamily="18" charset="0"/>
                    </a:rPr>
                    <a:t>To be known among the local food sector and work with advertisement </a:t>
                  </a:r>
                  <a:r>
                    <a:rPr lang="en-US" sz="1600" dirty="0" smtClean="0">
                      <a:latin typeface="Bookman Old Style" panose="02050604050505020204" pitchFamily="18" charset="0"/>
                    </a:rPr>
                    <a:t>companies</a:t>
                  </a:r>
                  <a:r>
                    <a:rPr lang="tr-TR" sz="1600" dirty="0" smtClean="0">
                      <a:latin typeface="Bookman Old Style" panose="02050604050505020204" pitchFamily="18" charset="0"/>
                    </a:rPr>
                    <a:t>,</a:t>
                  </a:r>
                  <a:endParaRPr lang="en-US" sz="1600" dirty="0">
                    <a:latin typeface="Bookman Old Style" panose="02050604050505020204" pitchFamily="18" charset="0"/>
                  </a:endParaRPr>
                </a:p>
                <a:p>
                  <a:pPr marL="285750" lvl="0" indent="-285750">
                    <a:buFont typeface="Arial" panose="020B0604020202020204" pitchFamily="34" charset="0"/>
                    <a:buChar char="•"/>
                  </a:pPr>
                  <a:r>
                    <a:rPr lang="en-US" sz="1600" dirty="0">
                      <a:latin typeface="Bookman Old Style" panose="02050604050505020204" pitchFamily="18" charset="0"/>
                    </a:rPr>
                    <a:t>For our regular customers, if they are satisfied with a local restaurant, they will have the option to buy the same meal or other dishes of the restaurant at the same time each day before ordering again. (Customers can cancel this delivery at any time.) In addition, they can get discounts as a result of these subscriptions.</a:t>
                  </a:r>
                </a:p>
                <a:p>
                  <a:pPr marL="285750" lvl="0" indent="-285750">
                    <a:buFont typeface="Arial" panose="020B0604020202020204" pitchFamily="34" charset="0"/>
                    <a:buChar char="•"/>
                  </a:pPr>
                  <a:r>
                    <a:rPr lang="en-US" sz="1600" dirty="0">
                      <a:latin typeface="Bookman Old Style" panose="02050604050505020204" pitchFamily="18" charset="0"/>
                    </a:rPr>
                    <a:t>In addition, in order to increase the tendency to the site, campaigns such as giving gift orders once every 10-15 orders can be organized.</a:t>
                  </a:r>
                </a:p>
                <a:p>
                  <a:endParaRPr lang="en-US" dirty="0"/>
                </a:p>
              </p:txBody>
            </p:sp>
          </p:grpSp>
          <p:pic>
            <p:nvPicPr>
              <p:cNvPr id="33" name="Picture 6" descr="5 easy ways you can get back into home cooking - Antonio Carlucci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8969" y="330863"/>
                <a:ext cx="3178076" cy="1789323"/>
              </a:xfrm>
              <a:prstGeom prst="rect">
                <a:avLst/>
              </a:prstGeom>
              <a:grpFill/>
              <a:ln>
                <a:noFill/>
              </a:ln>
              <a:effectLst>
                <a:outerShdw blurRad="190500" algn="tl" rotWithShape="0">
                  <a:srgbClr val="000000">
                    <a:alpha val="70000"/>
                  </a:srgbClr>
                </a:outerShdw>
              </a:effectLst>
              <a:extLst/>
            </p:spPr>
          </p:pic>
        </p:grpSp>
        <p:sp>
          <p:nvSpPr>
            <p:cNvPr id="35" name="Dikdörtgen 34"/>
            <p:cNvSpPr/>
            <p:nvPr/>
          </p:nvSpPr>
          <p:spPr>
            <a:xfrm>
              <a:off x="6624438" y="2676213"/>
              <a:ext cx="4119835" cy="1569660"/>
            </a:xfrm>
            <a:prstGeom prst="rect">
              <a:avLst/>
            </a:prstGeom>
            <a:grp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tr-TR" sz="4800" b="1" cap="none" spc="0" dirty="0" err="1" smtClean="0">
                  <a:ln/>
                  <a:solidFill>
                    <a:schemeClr val="accent5">
                      <a:lumMod val="50000"/>
                    </a:schemeClr>
                  </a:solidFill>
                  <a:effectLst/>
                  <a:latin typeface="Bookman Old Style" panose="02050604050505020204" pitchFamily="18" charset="0"/>
                </a:rPr>
                <a:t>Our</a:t>
              </a:r>
              <a:r>
                <a:rPr lang="tr-TR" sz="4800" b="1" cap="none" spc="0" dirty="0" smtClean="0">
                  <a:ln/>
                  <a:solidFill>
                    <a:schemeClr val="accent5">
                      <a:lumMod val="50000"/>
                    </a:schemeClr>
                  </a:solidFill>
                  <a:effectLst/>
                  <a:latin typeface="Bookman Old Style" panose="02050604050505020204" pitchFamily="18" charset="0"/>
                </a:rPr>
                <a:t> </a:t>
              </a:r>
            </a:p>
            <a:p>
              <a:pPr algn="ctr"/>
              <a:r>
                <a:rPr lang="tr-TR" sz="4800" b="1" cap="none" spc="0" dirty="0" err="1" smtClean="0">
                  <a:ln/>
                  <a:solidFill>
                    <a:schemeClr val="accent5">
                      <a:lumMod val="50000"/>
                    </a:schemeClr>
                  </a:solidFill>
                  <a:effectLst/>
                  <a:latin typeface="Bookman Old Style" panose="02050604050505020204" pitchFamily="18" charset="0"/>
                </a:rPr>
                <a:t>Objectives</a:t>
              </a:r>
              <a:endParaRPr lang="tr-TR" sz="4800" b="1" cap="none" spc="0" dirty="0">
                <a:ln/>
                <a:solidFill>
                  <a:schemeClr val="accent5">
                    <a:lumMod val="50000"/>
                  </a:schemeClr>
                </a:solidFill>
                <a:effectLst/>
                <a:latin typeface="Bookman Old Style" panose="02050604050505020204" pitchFamily="18" charset="0"/>
              </a:endParaRPr>
            </a:p>
          </p:txBody>
        </p:sp>
      </p:grpSp>
      <p:grpSp>
        <p:nvGrpSpPr>
          <p:cNvPr id="48" name="Grup 47"/>
          <p:cNvGrpSpPr/>
          <p:nvPr/>
        </p:nvGrpSpPr>
        <p:grpSpPr>
          <a:xfrm>
            <a:off x="-10753144" y="0"/>
            <a:ext cx="12044193" cy="6899520"/>
            <a:chOff x="-94996" y="0"/>
            <a:chExt cx="12044193" cy="6899520"/>
          </a:xfrm>
        </p:grpSpPr>
        <p:grpSp>
          <p:nvGrpSpPr>
            <p:cNvPr id="37" name="Grup 36"/>
            <p:cNvGrpSpPr/>
            <p:nvPr/>
          </p:nvGrpSpPr>
          <p:grpSpPr>
            <a:xfrm>
              <a:off x="-94996" y="0"/>
              <a:ext cx="12044193" cy="6899520"/>
              <a:chOff x="-148798" y="0"/>
              <a:chExt cx="12044193" cy="6899520"/>
            </a:xfrm>
          </p:grpSpPr>
          <p:grpSp>
            <p:nvGrpSpPr>
              <p:cNvPr id="27" name="Grup 26"/>
              <p:cNvGrpSpPr/>
              <p:nvPr/>
            </p:nvGrpSpPr>
            <p:grpSpPr>
              <a:xfrm>
                <a:off x="-148798" y="0"/>
                <a:ext cx="12044193" cy="6858000"/>
                <a:chOff x="-1042539" y="0"/>
                <a:chExt cx="11495487" cy="6858000"/>
              </a:xfrm>
              <a:effectLst>
                <a:outerShdw blurRad="50800" dist="38100" dir="2700000" algn="tl" rotWithShape="0">
                  <a:prstClr val="black">
                    <a:alpha val="40000"/>
                  </a:prstClr>
                </a:outerShdw>
              </a:effectLst>
            </p:grpSpPr>
            <p:sp>
              <p:nvSpPr>
                <p:cNvPr id="17" name="Dikdörtgen 16"/>
                <p:cNvSpPr/>
                <p:nvPr/>
              </p:nvSpPr>
              <p:spPr>
                <a:xfrm>
                  <a:off x="-1042539" y="0"/>
                  <a:ext cx="10972800" cy="6858000"/>
                </a:xfrm>
                <a:prstGeom prst="rect">
                  <a:avLst/>
                </a:prstGeom>
                <a:solidFill>
                  <a:srgbClr val="A577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up 17"/>
                <p:cNvGrpSpPr/>
                <p:nvPr/>
              </p:nvGrpSpPr>
              <p:grpSpPr>
                <a:xfrm>
                  <a:off x="9885484" y="3471522"/>
                  <a:ext cx="567464" cy="845954"/>
                  <a:chOff x="10972802" y="480925"/>
                  <a:chExt cx="567464" cy="845954"/>
                </a:xfrm>
                <a:solidFill>
                  <a:srgbClr val="A57777"/>
                </a:solidFill>
              </p:grpSpPr>
              <p:sp>
                <p:nvSpPr>
                  <p:cNvPr id="19" name="Aynı Yanın Köşesi Yuvarlatılmış Dikdörtgen 18"/>
                  <p:cNvSpPr/>
                  <p:nvPr/>
                </p:nvSpPr>
                <p:spPr>
                  <a:xfrm rot="5400000">
                    <a:off x="10833557" y="620170"/>
                    <a:ext cx="845954" cy="567464"/>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etin kutusu 19"/>
                  <p:cNvSpPr txBox="1"/>
                  <p:nvPr/>
                </p:nvSpPr>
                <p:spPr>
                  <a:xfrm>
                    <a:off x="11016989" y="622634"/>
                    <a:ext cx="429313" cy="523220"/>
                  </a:xfrm>
                  <a:prstGeom prst="rect">
                    <a:avLst/>
                  </a:prstGeom>
                  <a:grpFill/>
                </p:spPr>
                <p:txBody>
                  <a:bodyPr wrap="square" rtlCol="0">
                    <a:spAutoFit/>
                  </a:bodyPr>
                  <a:lstStyle/>
                  <a:p>
                    <a:pPr algn="ctr"/>
                    <a:r>
                      <a:rPr lang="tr-TR" sz="2800" dirty="0">
                        <a:solidFill>
                          <a:schemeClr val="accent6">
                            <a:lumMod val="50000"/>
                          </a:schemeClr>
                        </a:solidFill>
                        <a:latin typeface="Unispace" panose="02000809060000020004" pitchFamily="49" charset="-94"/>
                      </a:rPr>
                      <a:t>4</a:t>
                    </a:r>
                    <a:endParaRPr lang="en-US" sz="2800" dirty="0">
                      <a:solidFill>
                        <a:schemeClr val="accent6">
                          <a:lumMod val="50000"/>
                        </a:schemeClr>
                      </a:solidFill>
                      <a:latin typeface="Unispace" panose="02000809060000020004" pitchFamily="49" charset="-94"/>
                    </a:endParaRPr>
                  </a:p>
                </p:txBody>
              </p:sp>
            </p:grpSp>
          </p:grpSp>
          <p:pic>
            <p:nvPicPr>
              <p:cNvPr id="46" name="Picture 6" descr="Mockup Smartphone Png And PSD Free Download – Free PNG Images Vector, PSD,  Clipart, Template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0162045">
                <a:off x="4278741" y="4127810"/>
                <a:ext cx="2771710" cy="277171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Web Adres Sitesi - Pixabay&amp;#39;da ücretsiz vektör grafi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43963" y="4888049"/>
                <a:ext cx="3062224" cy="1575770"/>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Metin kutusu 42"/>
            <p:cNvSpPr txBox="1"/>
            <p:nvPr/>
          </p:nvSpPr>
          <p:spPr>
            <a:xfrm>
              <a:off x="3561033" y="510406"/>
              <a:ext cx="6700807" cy="3847207"/>
            </a:xfrm>
            <a:prstGeom prst="rect">
              <a:avLst/>
            </a:prstGeom>
            <a:noFill/>
          </p:spPr>
          <p:txBody>
            <a:bodyPr wrap="square" rtlCol="0">
              <a:spAutoFit/>
            </a:bodyPr>
            <a:lstStyle/>
            <a:p>
              <a:pPr algn="ctr"/>
              <a:r>
                <a:rPr lang="tr-TR" sz="2000" b="1" dirty="0" smtClean="0">
                  <a:solidFill>
                    <a:schemeClr val="bg1"/>
                  </a:solidFill>
                  <a:latin typeface="Bookman Old Style" panose="02050604050505020204" pitchFamily="18" charset="0"/>
                </a:rPr>
                <a:t>ABOUT OUR PROJECT</a:t>
              </a:r>
            </a:p>
            <a:p>
              <a:endParaRPr lang="tr-TR" sz="1600" dirty="0" smtClean="0">
                <a:solidFill>
                  <a:schemeClr val="accent5">
                    <a:lumMod val="50000"/>
                  </a:schemeClr>
                </a:solidFill>
                <a:latin typeface="Bookman Old Style" panose="02050604050505020204" pitchFamily="18" charset="0"/>
              </a:endParaRPr>
            </a:p>
            <a:p>
              <a:pPr marL="285750" indent="-285750">
                <a:buFont typeface="Wingdings" panose="05000000000000000000" pitchFamily="2" charset="2"/>
                <a:buChar char="v"/>
              </a:pPr>
              <a:r>
                <a:rPr lang="tr-TR" sz="1600" dirty="0" smtClean="0">
                  <a:solidFill>
                    <a:schemeClr val="bg1"/>
                  </a:solidFill>
                  <a:latin typeface="Bookman Old Style" panose="02050604050505020204" pitchFamily="18" charset="0"/>
                </a:rPr>
                <a:t> </a:t>
              </a:r>
              <a:r>
                <a:rPr lang="en-US" sz="1600" dirty="0" smtClean="0">
                  <a:solidFill>
                    <a:schemeClr val="bg1"/>
                  </a:solidFill>
                  <a:latin typeface="Bookman Old Style" panose="02050604050505020204" pitchFamily="18" charset="0"/>
                </a:rPr>
                <a:t>GABT </a:t>
              </a:r>
              <a:r>
                <a:rPr lang="en-US" sz="1600" dirty="0">
                  <a:solidFill>
                    <a:schemeClr val="bg1"/>
                  </a:solidFill>
                  <a:latin typeface="Bookman Old Style" panose="02050604050505020204" pitchFamily="18" charset="0"/>
                </a:rPr>
                <a:t>is both a mobile and web application that different users can enter.</a:t>
              </a:r>
            </a:p>
            <a:p>
              <a:endParaRPr lang="en-US" sz="1600" dirty="0">
                <a:solidFill>
                  <a:schemeClr val="bg1"/>
                </a:solidFill>
                <a:latin typeface="Bookman Old Style" panose="02050604050505020204" pitchFamily="18" charset="0"/>
              </a:endParaRPr>
            </a:p>
            <a:p>
              <a:pPr marL="285750" indent="-285750">
                <a:buFont typeface="Wingdings" panose="05000000000000000000" pitchFamily="2" charset="2"/>
                <a:buChar char="v"/>
              </a:pPr>
              <a:r>
                <a:rPr lang="en-US" sz="1600" dirty="0">
                  <a:solidFill>
                    <a:schemeClr val="bg1"/>
                  </a:solidFill>
                  <a:latin typeface="Bookman Old Style" panose="02050604050505020204" pitchFamily="18" charset="0"/>
                </a:rPr>
                <a:t>Customers can save or change their addresses, food allergies and payment methods in their own accounts. This info will be completely confidential and by no means to be shared.  If this information is in the hands of third parties who are not included in the contract, the Privacy Policy will be violated and thus will constitute a crime.</a:t>
              </a:r>
            </a:p>
            <a:p>
              <a:endParaRPr lang="en-US" sz="1600" dirty="0">
                <a:solidFill>
                  <a:schemeClr val="bg1"/>
                </a:solidFill>
                <a:latin typeface="Bookman Old Style" panose="02050604050505020204" pitchFamily="18" charset="0"/>
              </a:endParaRPr>
            </a:p>
            <a:p>
              <a:pPr marL="285750" indent="-285750">
                <a:buFont typeface="Wingdings" panose="05000000000000000000" pitchFamily="2" charset="2"/>
                <a:buChar char="v"/>
              </a:pPr>
              <a:r>
                <a:rPr lang="en-US" sz="1600" dirty="0">
                  <a:solidFill>
                    <a:schemeClr val="bg1"/>
                  </a:solidFill>
                  <a:latin typeface="Bookman Old Style" panose="02050604050505020204" pitchFamily="18" charset="0"/>
                </a:rPr>
                <a:t>The system will locate your place on the map and show you the available options or you can select another location as your base. </a:t>
              </a:r>
            </a:p>
          </p:txBody>
        </p:sp>
      </p:grpSp>
      <p:grpSp>
        <p:nvGrpSpPr>
          <p:cNvPr id="51" name="Grup 50"/>
          <p:cNvGrpSpPr/>
          <p:nvPr/>
        </p:nvGrpSpPr>
        <p:grpSpPr>
          <a:xfrm>
            <a:off x="-11083843" y="8479"/>
            <a:ext cx="12083775" cy="6858000"/>
            <a:chOff x="-1784937" y="0"/>
            <a:chExt cx="12083775" cy="6858000"/>
          </a:xfrm>
        </p:grpSpPr>
        <p:grpSp>
          <p:nvGrpSpPr>
            <p:cNvPr id="49" name="Grup 48"/>
            <p:cNvGrpSpPr/>
            <p:nvPr/>
          </p:nvGrpSpPr>
          <p:grpSpPr>
            <a:xfrm>
              <a:off x="-1784937" y="0"/>
              <a:ext cx="12083775" cy="6858000"/>
              <a:chOff x="-399402" y="-10955"/>
              <a:chExt cx="12083775" cy="6858000"/>
            </a:xfrm>
          </p:grpSpPr>
          <p:grpSp>
            <p:nvGrpSpPr>
              <p:cNvPr id="42" name="Grup 41"/>
              <p:cNvGrpSpPr/>
              <p:nvPr/>
            </p:nvGrpSpPr>
            <p:grpSpPr>
              <a:xfrm>
                <a:off x="-399402" y="-10955"/>
                <a:ext cx="12083775" cy="6858000"/>
                <a:chOff x="-1370483" y="-4382"/>
                <a:chExt cx="12083775" cy="6858000"/>
              </a:xfrm>
            </p:grpSpPr>
            <p:grpSp>
              <p:nvGrpSpPr>
                <p:cNvPr id="26" name="Grup 25"/>
                <p:cNvGrpSpPr/>
                <p:nvPr/>
              </p:nvGrpSpPr>
              <p:grpSpPr>
                <a:xfrm>
                  <a:off x="-1370483" y="-4382"/>
                  <a:ext cx="12083775" cy="6858000"/>
                  <a:chOff x="-1381680" y="0"/>
                  <a:chExt cx="11492245" cy="6718231"/>
                </a:xfrm>
                <a:solidFill>
                  <a:schemeClr val="accent6">
                    <a:lumMod val="60000"/>
                    <a:lumOff val="40000"/>
                  </a:schemeClr>
                </a:solidFill>
                <a:effectLst>
                  <a:outerShdw blurRad="50800" dist="38100" algn="l" rotWithShape="0">
                    <a:prstClr val="black">
                      <a:alpha val="40000"/>
                    </a:prstClr>
                  </a:outerShdw>
                </a:effectLst>
              </p:grpSpPr>
              <p:sp>
                <p:nvSpPr>
                  <p:cNvPr id="21" name="Dikdörtgen 20"/>
                  <p:cNvSpPr/>
                  <p:nvPr/>
                </p:nvSpPr>
                <p:spPr>
                  <a:xfrm>
                    <a:off x="-1381680" y="0"/>
                    <a:ext cx="10958100" cy="67182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up 21"/>
                  <p:cNvGrpSpPr/>
                  <p:nvPr/>
                </p:nvGrpSpPr>
                <p:grpSpPr>
                  <a:xfrm>
                    <a:off x="9563810" y="4375038"/>
                    <a:ext cx="546755" cy="838985"/>
                    <a:chOff x="10924506" y="421757"/>
                    <a:chExt cx="546755" cy="838985"/>
                  </a:xfrm>
                  <a:grpFill/>
                </p:grpSpPr>
                <p:sp>
                  <p:nvSpPr>
                    <p:cNvPr id="23" name="Aynı Yanın Köşesi Yuvarlatılmış Dikdörtgen 22"/>
                    <p:cNvSpPr/>
                    <p:nvPr/>
                  </p:nvSpPr>
                  <p:spPr>
                    <a:xfrm rot="5400000">
                      <a:off x="10778391" y="567872"/>
                      <a:ext cx="838985" cy="546755"/>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etin kutusu 23"/>
                    <p:cNvSpPr txBox="1"/>
                    <p:nvPr/>
                  </p:nvSpPr>
                  <p:spPr>
                    <a:xfrm>
                      <a:off x="10966322" y="579639"/>
                      <a:ext cx="424206" cy="523220"/>
                    </a:xfrm>
                    <a:prstGeom prst="rect">
                      <a:avLst/>
                    </a:prstGeom>
                    <a:grpFill/>
                  </p:spPr>
                  <p:txBody>
                    <a:bodyPr wrap="square" rtlCol="0">
                      <a:spAutoFit/>
                    </a:bodyPr>
                    <a:lstStyle/>
                    <a:p>
                      <a:pPr algn="ctr"/>
                      <a:r>
                        <a:rPr lang="tr-TR" sz="2800" dirty="0" smtClean="0">
                          <a:solidFill>
                            <a:schemeClr val="accent6">
                              <a:lumMod val="50000"/>
                            </a:schemeClr>
                          </a:solidFill>
                          <a:latin typeface="Unispace" panose="02000809060000020004" pitchFamily="49" charset="-94"/>
                        </a:rPr>
                        <a:t>5</a:t>
                      </a:r>
                      <a:endParaRPr lang="en-US" sz="2800" dirty="0">
                        <a:solidFill>
                          <a:schemeClr val="accent6">
                            <a:lumMod val="50000"/>
                          </a:schemeClr>
                        </a:solidFill>
                        <a:latin typeface="Unispace" panose="02000809060000020004" pitchFamily="49" charset="-94"/>
                      </a:endParaRPr>
                    </a:p>
                  </p:txBody>
                </p:sp>
              </p:grpSp>
            </p:grpSp>
            <p:sp>
              <p:nvSpPr>
                <p:cNvPr id="31" name="Metin kutusu 30"/>
                <p:cNvSpPr txBox="1"/>
                <p:nvPr/>
              </p:nvSpPr>
              <p:spPr>
                <a:xfrm>
                  <a:off x="3459989" y="1434411"/>
                  <a:ext cx="6062606" cy="5078313"/>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accent6">
                          <a:lumMod val="50000"/>
                        </a:schemeClr>
                      </a:solidFill>
                      <a:latin typeface="Book Antiqua" panose="02040602050305030304" pitchFamily="18" charset="0"/>
                    </a:rPr>
                    <a:t>The system works with online ordering</a:t>
                  </a:r>
                  <a:r>
                    <a:rPr lang="en-US" dirty="0" smtClean="0">
                      <a:solidFill>
                        <a:schemeClr val="accent6">
                          <a:lumMod val="50000"/>
                        </a:schemeClr>
                      </a:solidFill>
                      <a:latin typeface="Book Antiqua" panose="02040602050305030304" pitchFamily="18" charset="0"/>
                    </a:rPr>
                    <a:t>.</a:t>
                  </a:r>
                  <a:endParaRPr lang="tr-TR" dirty="0" smtClean="0">
                    <a:solidFill>
                      <a:schemeClr val="accent6">
                        <a:lumMod val="50000"/>
                      </a:schemeClr>
                    </a:solidFill>
                    <a:latin typeface="Book Antiqua" panose="02040602050305030304" pitchFamily="18" charset="0"/>
                  </a:endParaRPr>
                </a:p>
                <a:p>
                  <a:endParaRPr lang="en-US" dirty="0">
                    <a:solidFill>
                      <a:schemeClr val="accent6">
                        <a:lumMod val="50000"/>
                      </a:schemeClr>
                    </a:solidFill>
                    <a:latin typeface="Book Antiqua" panose="02040602050305030304" pitchFamily="18" charset="0"/>
                  </a:endParaRPr>
                </a:p>
                <a:p>
                  <a:pPr marL="285750" indent="-285750">
                    <a:buFont typeface="Courier New" panose="02070309020205020404" pitchFamily="49" charset="0"/>
                    <a:buChar char="o"/>
                  </a:pPr>
                  <a:r>
                    <a:rPr lang="en-US" dirty="0">
                      <a:solidFill>
                        <a:schemeClr val="accent6">
                          <a:lumMod val="50000"/>
                        </a:schemeClr>
                      </a:solidFill>
                      <a:latin typeface="Book Antiqua" panose="02040602050305030304" pitchFamily="18" charset="0"/>
                    </a:rPr>
                    <a:t>The user can register and by doing that they will be able to obtain the requested food daily without delay. To do that they’ll have to choose the requested food and the restaurant then enter the expected time. </a:t>
                  </a:r>
                  <a:r>
                    <a:rPr lang="en-US" dirty="0" smtClean="0">
                      <a:solidFill>
                        <a:schemeClr val="accent6">
                          <a:lumMod val="50000"/>
                        </a:schemeClr>
                      </a:solidFill>
                      <a:latin typeface="Book Antiqua" panose="02040602050305030304" pitchFamily="18" charset="0"/>
                    </a:rPr>
                    <a:t>The </a:t>
                  </a:r>
                  <a:r>
                    <a:rPr lang="en-US" dirty="0">
                      <a:solidFill>
                        <a:schemeClr val="accent6">
                          <a:lumMod val="50000"/>
                        </a:schemeClr>
                      </a:solidFill>
                      <a:latin typeface="Book Antiqua" panose="02040602050305030304" pitchFamily="18" charset="0"/>
                    </a:rPr>
                    <a:t>customers could enter their allergies on their </a:t>
                  </a:r>
                  <a:r>
                    <a:rPr lang="en-US" dirty="0" smtClean="0">
                      <a:solidFill>
                        <a:schemeClr val="accent6">
                          <a:lumMod val="50000"/>
                        </a:schemeClr>
                      </a:solidFill>
                      <a:latin typeface="Book Antiqua" panose="02040602050305030304" pitchFamily="18" charset="0"/>
                    </a:rPr>
                    <a:t>profile </a:t>
                  </a:r>
                  <a:r>
                    <a:rPr lang="en-US" dirty="0">
                      <a:solidFill>
                        <a:schemeClr val="accent6">
                          <a:lumMod val="50000"/>
                        </a:schemeClr>
                      </a:solidFill>
                      <a:latin typeface="Book Antiqua" panose="02040602050305030304" pitchFamily="18" charset="0"/>
                    </a:rPr>
                    <a:t>page and with that they will get a notification if the food they selected contains that ingredient. </a:t>
                  </a:r>
                  <a:endParaRPr lang="tr-TR" dirty="0" smtClean="0">
                    <a:solidFill>
                      <a:schemeClr val="accent6">
                        <a:lumMod val="50000"/>
                      </a:schemeClr>
                    </a:solidFill>
                    <a:latin typeface="Book Antiqua" panose="02040602050305030304" pitchFamily="18" charset="0"/>
                  </a:endParaRPr>
                </a:p>
                <a:p>
                  <a:endParaRPr lang="en-US" dirty="0">
                    <a:solidFill>
                      <a:schemeClr val="accent6">
                        <a:lumMod val="50000"/>
                      </a:schemeClr>
                    </a:solidFill>
                    <a:latin typeface="Book Antiqua" panose="02040602050305030304" pitchFamily="18" charset="0"/>
                  </a:endParaRPr>
                </a:p>
                <a:p>
                  <a:pPr marL="285750" indent="-285750">
                    <a:buFont typeface="Courier New" panose="02070309020205020404" pitchFamily="49" charset="0"/>
                    <a:buChar char="o"/>
                  </a:pPr>
                  <a:r>
                    <a:rPr lang="en-US" dirty="0">
                      <a:solidFill>
                        <a:schemeClr val="accent6">
                          <a:lumMod val="50000"/>
                        </a:schemeClr>
                      </a:solidFill>
                      <a:latin typeface="Book Antiqua" panose="02040602050305030304" pitchFamily="18" charset="0"/>
                    </a:rPr>
                    <a:t>The payment could be made by different methods. If the customer hasn’t entered the info they could select the method in this stage. After the payment they will get notifications about their delivery. </a:t>
                  </a:r>
                  <a:endParaRPr lang="tr-TR" dirty="0" smtClean="0">
                    <a:solidFill>
                      <a:schemeClr val="accent6">
                        <a:lumMod val="50000"/>
                      </a:schemeClr>
                    </a:solidFill>
                    <a:latin typeface="Book Antiqua" panose="02040602050305030304" pitchFamily="18" charset="0"/>
                  </a:endParaRPr>
                </a:p>
                <a:p>
                  <a:endParaRPr lang="en-US" dirty="0">
                    <a:solidFill>
                      <a:schemeClr val="accent6">
                        <a:lumMod val="50000"/>
                      </a:schemeClr>
                    </a:solidFill>
                    <a:latin typeface="Book Antiqua" panose="02040602050305030304" pitchFamily="18" charset="0"/>
                  </a:endParaRPr>
                </a:p>
                <a:p>
                  <a:pPr marL="285750" indent="-285750">
                    <a:buFont typeface="Courier New" panose="02070309020205020404" pitchFamily="49" charset="0"/>
                    <a:buChar char="o"/>
                  </a:pPr>
                  <a:r>
                    <a:rPr lang="en-US" dirty="0">
                      <a:solidFill>
                        <a:schemeClr val="accent6">
                          <a:lumMod val="50000"/>
                        </a:schemeClr>
                      </a:solidFill>
                      <a:latin typeface="Book Antiqua" panose="02040602050305030304" pitchFamily="18" charset="0"/>
                    </a:rPr>
                    <a:t>The local restaurants will have their own user entry and the food on their pages will have to list all the ingredients they’ve used.</a:t>
                  </a:r>
                </a:p>
              </p:txBody>
            </p:sp>
          </p:grpSp>
          <p:pic>
            <p:nvPicPr>
              <p:cNvPr id="2" name="Picture 2" descr="Yemeksepeti restoran kontrol nasıl kullanılı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1965731" y="2490169"/>
                <a:ext cx="2140081" cy="14274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50" name="Dikdörtgen 49"/>
            <p:cNvSpPr/>
            <p:nvPr/>
          </p:nvSpPr>
          <p:spPr>
            <a:xfrm>
              <a:off x="2021115" y="434117"/>
              <a:ext cx="6605078" cy="923330"/>
            </a:xfrm>
            <a:prstGeom prst="rect">
              <a:avLst/>
            </a:prstGeom>
            <a:noFill/>
          </p:spPr>
          <p:txBody>
            <a:bodyPr wrap="none" lIns="91440" tIns="45720" rIns="91440" bIns="45720">
              <a:spAutoFit/>
            </a:bodyPr>
            <a:lstStyle/>
            <a:p>
              <a:pPr algn="ctr"/>
              <a:r>
                <a:rPr lang="tr-TR" sz="5400" b="1" cap="none" spc="0" dirty="0" smtClean="0">
                  <a:ln w="6600">
                    <a:solidFill>
                      <a:schemeClr val="accent2"/>
                    </a:solidFill>
                    <a:prstDash val="solid"/>
                  </a:ln>
                  <a:solidFill>
                    <a:srgbClr val="FFFFFF"/>
                  </a:solidFill>
                  <a:effectLst>
                    <a:outerShdw dist="38100" dir="2700000" algn="tl" rotWithShape="0">
                      <a:schemeClr val="accent2"/>
                    </a:outerShdw>
                  </a:effectLst>
                </a:rPr>
                <a:t>HOW DOES IT WORK ?</a:t>
              </a:r>
              <a:endParaRPr lang="tr-TR"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grpSp>
      <p:sp>
        <p:nvSpPr>
          <p:cNvPr id="55" name="Unvan 1"/>
          <p:cNvSpPr txBox="1">
            <a:spLocks/>
          </p:cNvSpPr>
          <p:nvPr/>
        </p:nvSpPr>
        <p:spPr>
          <a:xfrm>
            <a:off x="4094708" y="301231"/>
            <a:ext cx="6969551" cy="331200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chemeClr val="accent6">
                    <a:lumMod val="50000"/>
                  </a:schemeClr>
                </a:solidFill>
                <a:latin typeface="Yu Mincho Light" panose="02020300000000000000" pitchFamily="18" charset="-128"/>
                <a:ea typeface="Yu Mincho Light" panose="02020300000000000000" pitchFamily="18" charset="-128"/>
              </a:rPr>
              <a:t>WEBSITE SIMULATION FOR ORDERING FOOD</a:t>
            </a:r>
            <a:endParaRPr lang="en-US" b="1" dirty="0">
              <a:solidFill>
                <a:schemeClr val="accent6">
                  <a:lumMod val="50000"/>
                </a:schemeClr>
              </a:solidFill>
              <a:latin typeface="Yu Mincho Light" panose="02020300000000000000" pitchFamily="18" charset="-128"/>
              <a:ea typeface="Yu Mincho Light" panose="02020300000000000000" pitchFamily="18" charset="-128"/>
            </a:endParaRPr>
          </a:p>
        </p:txBody>
      </p:sp>
      <p:pic>
        <p:nvPicPr>
          <p:cNvPr id="53" name="Resim 52"/>
          <p:cNvPicPr>
            <a:picLocks noChangeAspect="1"/>
          </p:cNvPicPr>
          <p:nvPr/>
        </p:nvPicPr>
        <p:blipFill>
          <a:blip r:embed="rId11"/>
          <a:stretch>
            <a:fillRect/>
          </a:stretch>
        </p:blipFill>
        <p:spPr>
          <a:xfrm>
            <a:off x="7964748" y="3486644"/>
            <a:ext cx="2554445" cy="1780186"/>
          </a:xfrm>
          <a:prstGeom prst="rect">
            <a:avLst/>
          </a:prstGeom>
        </p:spPr>
      </p:pic>
    </p:spTree>
    <p:extLst>
      <p:ext uri="{BB962C8B-B14F-4D97-AF65-F5344CB8AC3E}">
        <p14:creationId xmlns:p14="http://schemas.microsoft.com/office/powerpoint/2010/main" val="301859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5"/>
                                        </p:tgtEl>
                                      </p:cBhvr>
                                    </p:animEffect>
                                    <p:set>
                                      <p:cBhvr>
                                        <p:cTn id="7" dur="1" fill="hold">
                                          <p:stCondLst>
                                            <p:cond delay="499"/>
                                          </p:stCondLst>
                                        </p:cTn>
                                        <p:tgtEl>
                                          <p:spTgt spid="5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3"/>
                                        </p:tgtEl>
                                      </p:cBhvr>
                                    </p:animEffect>
                                    <p:set>
                                      <p:cBhvr>
                                        <p:cTn id="10" dur="1" fill="hold">
                                          <p:stCondLst>
                                            <p:cond delay="499"/>
                                          </p:stCondLst>
                                        </p:cTn>
                                        <p:tgtEl>
                                          <p:spTgt spid="53"/>
                                        </p:tgtEl>
                                        <p:attrNameLst>
                                          <p:attrName>style.visibility</p:attrName>
                                        </p:attrNameLst>
                                      </p:cBhvr>
                                      <p:to>
                                        <p:strVal val="hidden"/>
                                      </p:to>
                                    </p:set>
                                  </p:childTnLst>
                                </p:cTn>
                              </p:par>
                              <p:par>
                                <p:cTn id="11" presetID="63" presetClass="path" presetSubtype="0" accel="50000" decel="50000" fill="hold" nodeType="withEffect">
                                  <p:stCondLst>
                                    <p:cond delay="0"/>
                                  </p:stCondLst>
                                  <p:childTnLst>
                                    <p:animMotion origin="layout" path="M 6.25E-7 1.85185E-6 L 0.79062 1.85185E-6 " pathEditMode="relative" rAng="0" ptsTypes="AA">
                                      <p:cBhvr>
                                        <p:cTn id="12" dur="2000" fill="hold"/>
                                        <p:tgtEl>
                                          <p:spTgt spid="3"/>
                                        </p:tgtEl>
                                        <p:attrNameLst>
                                          <p:attrName>ppt_x</p:attrName>
                                          <p:attrName>ppt_y</p:attrName>
                                        </p:attrNameLst>
                                      </p:cBhvr>
                                      <p:rCtr x="39531" y="0"/>
                                    </p:animMotion>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1.45833E-6 -2.96296E-6 L 0.78216 -0.00231 " pathEditMode="relative" rAng="0" ptsTypes="AA">
                                      <p:cBhvr>
                                        <p:cTn id="16" dur="2000" fill="hold"/>
                                        <p:tgtEl>
                                          <p:spTgt spid="41"/>
                                        </p:tgtEl>
                                        <p:attrNameLst>
                                          <p:attrName>ppt_x</p:attrName>
                                          <p:attrName>ppt_y</p:attrName>
                                        </p:attrNameLst>
                                      </p:cBhvr>
                                      <p:rCtr x="39102" y="-116"/>
                                    </p:animMotion>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3.54167E-6 0 L 0.78073 -0.00185 " pathEditMode="relative" rAng="0" ptsTypes="AA">
                                      <p:cBhvr>
                                        <p:cTn id="20" dur="2000" fill="hold"/>
                                        <p:tgtEl>
                                          <p:spTgt spid="36"/>
                                        </p:tgtEl>
                                        <p:attrNameLst>
                                          <p:attrName>ppt_x</p:attrName>
                                          <p:attrName>ppt_y</p:attrName>
                                        </p:attrNameLst>
                                      </p:cBhvr>
                                      <p:rCtr x="39036" y="-93"/>
                                    </p:animMotion>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8.33333E-7 7.40741E-7 L 0.77825 -0.00093 " pathEditMode="relative" rAng="0" ptsTypes="AA">
                                      <p:cBhvr>
                                        <p:cTn id="24" dur="2000" fill="hold"/>
                                        <p:tgtEl>
                                          <p:spTgt spid="48"/>
                                        </p:tgtEl>
                                        <p:attrNameLst>
                                          <p:attrName>ppt_x</p:attrName>
                                          <p:attrName>ppt_y</p:attrName>
                                        </p:attrNameLst>
                                      </p:cBhvr>
                                      <p:rCtr x="38906" y="-46"/>
                                    </p:animMotion>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nodeType="clickEffect">
                                  <p:stCondLst>
                                    <p:cond delay="0"/>
                                  </p:stCondLst>
                                  <p:childTnLst>
                                    <p:animMotion origin="layout" path="M 1.66667E-6 2.59259E-6 L 0.76797 -0.0007 " pathEditMode="relative" rAng="0" ptsTypes="AA">
                                      <p:cBhvr>
                                        <p:cTn id="28" dur="2000" fill="hold"/>
                                        <p:tgtEl>
                                          <p:spTgt spid="51"/>
                                        </p:tgtEl>
                                        <p:attrNameLst>
                                          <p:attrName>ppt_x</p:attrName>
                                          <p:attrName>ppt_y</p:attrName>
                                        </p:attrNameLst>
                                      </p:cBhvr>
                                      <p:rCtr x="3839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theme/theme1.xml><?xml version="1.0" encoding="utf-8"?>
<a:theme xmlns:a="http://schemas.openxmlformats.org/drawingml/2006/main" name="Office Teması">
  <a:themeElements>
    <a:clrScheme name="Kayan Yazı">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574</Words>
  <Application>Microsoft Office PowerPoint</Application>
  <PresentationFormat>Geniş ekran</PresentationFormat>
  <Paragraphs>41</Paragraphs>
  <Slides>1</Slides>
  <Notes>0</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1</vt:i4>
      </vt:variant>
    </vt:vector>
  </HeadingPairs>
  <TitlesOfParts>
    <vt:vector size="13" baseType="lpstr">
      <vt:lpstr>Yu Mincho</vt:lpstr>
      <vt:lpstr>Yu Mincho Light</vt:lpstr>
      <vt:lpstr>Arial</vt:lpstr>
      <vt:lpstr>Book Antiqua</vt:lpstr>
      <vt:lpstr>Bookman Old Style</vt:lpstr>
      <vt:lpstr>Calibri</vt:lpstr>
      <vt:lpstr>Calibri Light</vt:lpstr>
      <vt:lpstr>Courier New</vt:lpstr>
      <vt:lpstr>Times New Roman</vt:lpstr>
      <vt:lpstr>Unispace</vt:lpstr>
      <vt:lpstr>Wingdings</vt:lpstr>
      <vt:lpstr>Office Teması</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user</dc:creator>
  <cp:lastModifiedBy>user</cp:lastModifiedBy>
  <cp:revision>81</cp:revision>
  <dcterms:created xsi:type="dcterms:W3CDTF">2021-06-16T14:27:21Z</dcterms:created>
  <dcterms:modified xsi:type="dcterms:W3CDTF">2021-06-22T17:39:53Z</dcterms:modified>
</cp:coreProperties>
</file>