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77" d="100"/>
          <a:sy n="77" d="100"/>
        </p:scale>
        <p:origin x="4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10/30/2021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F2E61-3614-4EF1-B34F-DF328BF454D3}"/>
              </a:ext>
            </a:extLst>
          </p:cNvPr>
          <p:cNvSpPr>
            <a:spLocks noGrp="1"/>
          </p:cNvSpPr>
          <p:nvPr>
            <p:ph type="ctrTitle"/>
          </p:nvPr>
        </p:nvSpPr>
        <p:spPr>
          <a:xfrm>
            <a:off x="1155192" y="254000"/>
            <a:ext cx="11036808" cy="5669280"/>
          </a:xfrm>
        </p:spPr>
        <p:txBody>
          <a:bodyPr/>
          <a:lstStyle/>
          <a:p>
            <a:r>
              <a:rPr lang="tr-TR" b="1" dirty="0"/>
              <a:t>      </a:t>
            </a:r>
            <a:r>
              <a:rPr lang="tr-TR" b="1" dirty="0" err="1"/>
              <a:t>kaggle</a:t>
            </a:r>
            <a:r>
              <a:rPr lang="tr-TR" dirty="0"/>
              <a:t>       </a:t>
            </a:r>
          </a:p>
        </p:txBody>
      </p:sp>
      <p:sp>
        <p:nvSpPr>
          <p:cNvPr id="3" name="Alt Başlık 2">
            <a:extLst>
              <a:ext uri="{FF2B5EF4-FFF2-40B4-BE49-F238E27FC236}">
                <a16:creationId xmlns:a16="http://schemas.microsoft.com/office/drawing/2014/main" id="{91DE95A7-97B8-4D62-87C2-F01BB281FE03}"/>
              </a:ext>
            </a:extLst>
          </p:cNvPr>
          <p:cNvSpPr>
            <a:spLocks noGrp="1"/>
          </p:cNvSpPr>
          <p:nvPr>
            <p:ph type="subTitle" idx="1"/>
          </p:nvPr>
        </p:nvSpPr>
        <p:spPr>
          <a:xfrm>
            <a:off x="7013448" y="4447032"/>
            <a:ext cx="7891272" cy="1069848"/>
          </a:xfrm>
          <a:noFill/>
          <a:effectLst>
            <a:reflection endPos="65000" dist="50800" dir="5400000" sy="-100000" algn="bl" rotWithShape="0"/>
            <a:softEdge rad="0"/>
          </a:effectLst>
        </p:spPr>
        <p:txBody>
          <a:bodyPr/>
          <a:lstStyle/>
          <a:p>
            <a:r>
              <a:rPr lang="tr-TR" dirty="0">
                <a:solidFill>
                  <a:schemeClr val="accent1"/>
                </a:solidFill>
              </a:rPr>
              <a:t>BUSE REYHANİYE</a:t>
            </a:r>
          </a:p>
        </p:txBody>
      </p:sp>
      <p:sp>
        <p:nvSpPr>
          <p:cNvPr id="4" name="Başlık 1">
            <a:extLst>
              <a:ext uri="{FF2B5EF4-FFF2-40B4-BE49-F238E27FC236}">
                <a16:creationId xmlns:a16="http://schemas.microsoft.com/office/drawing/2014/main" id="{1A2BC627-0C9E-43D5-8E10-EFD26AC801C0}"/>
              </a:ext>
            </a:extLst>
          </p:cNvPr>
          <p:cNvSpPr>
            <a:spLocks noGrp="1"/>
          </p:cNvSpPr>
          <p:nvPr/>
        </p:nvSpPr>
        <p:spPr>
          <a:xfrm>
            <a:off x="6010066" y="1237447"/>
            <a:ext cx="6812365" cy="233846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tr-TR" dirty="0"/>
              <a:t>   </a:t>
            </a:r>
          </a:p>
        </p:txBody>
      </p:sp>
    </p:spTree>
    <p:extLst>
      <p:ext uri="{BB962C8B-B14F-4D97-AF65-F5344CB8AC3E}">
        <p14:creationId xmlns:p14="http://schemas.microsoft.com/office/powerpoint/2010/main" val="253620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46333B-E1EA-4D3A-B36A-A6EF4E4ECC6A}"/>
              </a:ext>
            </a:extLst>
          </p:cNvPr>
          <p:cNvSpPr>
            <a:spLocks noGrp="1"/>
          </p:cNvSpPr>
          <p:nvPr>
            <p:ph type="title"/>
          </p:nvPr>
        </p:nvSpPr>
        <p:spPr>
          <a:xfrm>
            <a:off x="632968" y="484632"/>
            <a:ext cx="10058400" cy="1609344"/>
          </a:xfrm>
        </p:spPr>
        <p:txBody>
          <a:bodyPr>
            <a:normAutofit/>
          </a:bodyPr>
          <a:lstStyle/>
          <a:p>
            <a:r>
              <a:rPr lang="tr-TR" sz="6600" b="1" dirty="0" err="1">
                <a:highlight>
                  <a:srgbClr val="00FFFF"/>
                </a:highlight>
              </a:rPr>
              <a:t>kaggle</a:t>
            </a:r>
            <a:r>
              <a:rPr lang="tr-TR" sz="6600" b="1" dirty="0">
                <a:highlight>
                  <a:srgbClr val="00FFFF"/>
                </a:highlight>
              </a:rPr>
              <a:t> nedir?</a:t>
            </a:r>
          </a:p>
        </p:txBody>
      </p:sp>
      <p:sp>
        <p:nvSpPr>
          <p:cNvPr id="3" name="İçerik Yer Tutucusu 2">
            <a:extLst>
              <a:ext uri="{FF2B5EF4-FFF2-40B4-BE49-F238E27FC236}">
                <a16:creationId xmlns:a16="http://schemas.microsoft.com/office/drawing/2014/main" id="{27888436-AAEF-4754-92DD-EB705FD0B53C}"/>
              </a:ext>
            </a:extLst>
          </p:cNvPr>
          <p:cNvSpPr>
            <a:spLocks noGrp="1"/>
          </p:cNvSpPr>
          <p:nvPr>
            <p:ph idx="1"/>
          </p:nvPr>
        </p:nvSpPr>
        <p:spPr>
          <a:xfrm>
            <a:off x="632968" y="2093976"/>
            <a:ext cx="10058400" cy="4489704"/>
          </a:xfrm>
          <a:solidFill>
            <a:schemeClr val="bg1">
              <a:lumMod val="85000"/>
            </a:schemeClr>
          </a:solidFill>
        </p:spPr>
        <p:txBody>
          <a:bodyPr>
            <a:normAutofit/>
          </a:bodyPr>
          <a:lstStyle/>
          <a:p>
            <a:pPr marL="0" indent="0">
              <a:buNone/>
            </a:pPr>
            <a:r>
              <a:rPr lang="tr-TR" sz="3200" dirty="0" err="1"/>
              <a:t>Kaggle</a:t>
            </a:r>
            <a:r>
              <a:rPr lang="tr-TR" sz="3200" dirty="0"/>
              <a:t>, Google'ın veri bilimcileri ve geliştiricileri için bir topluluk işlevi gören bir yan kuruluşudur. Makine öğrenimi veya diğer modern geliştirme türleriyle ilgilenenler, 1 milyondan fazla kayıtlı kullanıcının bulunduğu topluluğa katılabilir ve geliştirme modelleri hakkında konuşabilir, veri setlerini keşfedebilir veya dünyadaki 194 ayrı ülkede ağ oluşturabilir.</a:t>
            </a:r>
          </a:p>
        </p:txBody>
      </p:sp>
    </p:spTree>
    <p:extLst>
      <p:ext uri="{BB962C8B-B14F-4D97-AF65-F5344CB8AC3E}">
        <p14:creationId xmlns:p14="http://schemas.microsoft.com/office/powerpoint/2010/main" val="2970760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8281A6-33BF-44EC-8B8C-92BA97CE604D}"/>
              </a:ext>
            </a:extLst>
          </p:cNvPr>
          <p:cNvSpPr>
            <a:spLocks noGrp="1"/>
          </p:cNvSpPr>
          <p:nvPr>
            <p:ph type="title"/>
          </p:nvPr>
        </p:nvSpPr>
        <p:spPr>
          <a:xfrm>
            <a:off x="985422" y="756821"/>
            <a:ext cx="9938640" cy="610340"/>
          </a:xfrm>
        </p:spPr>
        <p:txBody>
          <a:bodyPr>
            <a:noAutofit/>
          </a:bodyPr>
          <a:lstStyle/>
          <a:p>
            <a:r>
              <a:rPr lang="tr-TR" b="1" dirty="0">
                <a:highlight>
                  <a:srgbClr val="00FFFF"/>
                </a:highlight>
              </a:rPr>
              <a:t>Neler </a:t>
            </a:r>
            <a:r>
              <a:rPr lang="tr-TR" b="1" dirty="0" err="1">
                <a:highlight>
                  <a:srgbClr val="00FFFF"/>
                </a:highlight>
              </a:rPr>
              <a:t>yapılabilir,özellikleri</a:t>
            </a:r>
            <a:r>
              <a:rPr lang="tr-TR" b="1" dirty="0">
                <a:highlight>
                  <a:srgbClr val="00FFFF"/>
                </a:highlight>
              </a:rPr>
              <a:t> nelerdir</a:t>
            </a:r>
            <a:r>
              <a:rPr lang="tr-TR" dirty="0">
                <a:highlight>
                  <a:srgbClr val="00FFFF"/>
                </a:highlight>
              </a:rPr>
              <a:t>?</a:t>
            </a:r>
          </a:p>
        </p:txBody>
      </p:sp>
      <p:sp>
        <p:nvSpPr>
          <p:cNvPr id="3" name="İçerik Yer Tutucusu 2">
            <a:extLst>
              <a:ext uri="{FF2B5EF4-FFF2-40B4-BE49-F238E27FC236}">
                <a16:creationId xmlns:a16="http://schemas.microsoft.com/office/drawing/2014/main" id="{F40311E3-FD25-4FC6-8556-A82FD2E68F92}"/>
              </a:ext>
            </a:extLst>
          </p:cNvPr>
          <p:cNvSpPr>
            <a:spLocks noGrp="1"/>
          </p:cNvSpPr>
          <p:nvPr>
            <p:ph idx="1"/>
          </p:nvPr>
        </p:nvSpPr>
        <p:spPr/>
        <p:txBody>
          <a:bodyPr>
            <a:normAutofit lnSpcReduction="10000"/>
          </a:bodyPr>
          <a:lstStyle/>
          <a:p>
            <a:pPr marL="0" indent="0">
              <a:buNone/>
            </a:pPr>
            <a:r>
              <a:rPr lang="tr-TR" b="0" i="0" dirty="0">
                <a:solidFill>
                  <a:srgbClr val="333333"/>
                </a:solidFill>
                <a:effectLst/>
              </a:rPr>
              <a:t>Bu platformda veri setleri ve beklenen çıktısı belirlenmiş problemler kullanıcılara sunuluyor. Veri setine ve değerlendirme metriklerine erişimi olan kullanıcılar, kendi modellerini ister bireysel şekilde isterlerse de grup olarak oluşturup </a:t>
            </a:r>
            <a:r>
              <a:rPr lang="tr-TR" b="0" i="0" dirty="0" err="1">
                <a:solidFill>
                  <a:srgbClr val="333333"/>
                </a:solidFill>
                <a:effectLst/>
              </a:rPr>
              <a:t>Kaggle’a</a:t>
            </a:r>
            <a:r>
              <a:rPr lang="tr-TR" b="0" i="0" dirty="0">
                <a:solidFill>
                  <a:srgbClr val="333333"/>
                </a:solidFill>
                <a:effectLst/>
              </a:rPr>
              <a:t> sonuçları yüklüyorlar.</a:t>
            </a:r>
            <a:r>
              <a:rPr lang="tr-TR" b="0" i="0" dirty="0">
                <a:solidFill>
                  <a:srgbClr val="FF0000"/>
                </a:solidFill>
                <a:effectLst/>
              </a:rPr>
              <a:t> </a:t>
            </a:r>
            <a:r>
              <a:rPr lang="tr-TR" b="1" i="0" dirty="0">
                <a:solidFill>
                  <a:srgbClr val="FF0000"/>
                </a:solidFill>
                <a:effectLst/>
              </a:rPr>
              <a:t>Modellerin performansı kullanıcıların erişimi olmadığı bir test seti üzerinden değerlendiriliyor ve kullanıcıların başarısı bu test setinde elde ettikleri metrik değeriyle belirleniyor.</a:t>
            </a:r>
            <a:r>
              <a:rPr lang="tr-TR" b="0" i="0" dirty="0">
                <a:solidFill>
                  <a:srgbClr val="FF0000"/>
                </a:solidFill>
                <a:effectLst/>
              </a:rPr>
              <a:t> </a:t>
            </a:r>
            <a:r>
              <a:rPr lang="tr-TR" b="0" i="0" dirty="0">
                <a:solidFill>
                  <a:srgbClr val="333333"/>
                </a:solidFill>
                <a:effectLst/>
              </a:rPr>
              <a:t>Genellikle yarışmalarda ilk N ekibe belli ödüller oluyor, bu ödüller yarışma açıldığı zaman bilgi olarak kullanıcılara sunuluyor</a:t>
            </a:r>
            <a:r>
              <a:rPr lang="tr-TR" b="0" i="0" dirty="0">
                <a:solidFill>
                  <a:srgbClr val="333333"/>
                </a:solidFill>
                <a:effectLst/>
                <a:latin typeface="Raleway" panose="020B0604020202020204" pitchFamily="2" charset="-94"/>
              </a:rPr>
              <a:t>.</a:t>
            </a:r>
          </a:p>
          <a:p>
            <a:pPr marL="0" indent="0">
              <a:buNone/>
            </a:pPr>
            <a:r>
              <a:rPr lang="tr-TR" dirty="0"/>
              <a:t>Ancak elbette </a:t>
            </a:r>
            <a:r>
              <a:rPr lang="tr-TR" dirty="0" err="1"/>
              <a:t>Kaggle’in</a:t>
            </a:r>
            <a:r>
              <a:rPr lang="tr-TR" dirty="0"/>
              <a:t> hedeflemediği ve yardımcı olamadığı veri bilimi konuları oldukça fazla. İlk olarak, makine öğrenmesi özelinde bile, </a:t>
            </a:r>
            <a:r>
              <a:rPr lang="tr-TR" dirty="0" err="1"/>
              <a:t>Kaggle</a:t>
            </a:r>
            <a:r>
              <a:rPr lang="tr-TR" dirty="0"/>
              <a:t> çoğunlukla ‘gözetimli’ yani çıktısı önceden bilinen problemler sunuyor. Eğer </a:t>
            </a:r>
            <a:r>
              <a:rPr lang="tr-TR" dirty="0" err="1"/>
              <a:t>segmentasyon</a:t>
            </a:r>
            <a:r>
              <a:rPr lang="tr-TR" dirty="0"/>
              <a:t> gibi, ‘gözetimsiz’ problemler üzerinde çalışıyorsanız </a:t>
            </a:r>
            <a:r>
              <a:rPr lang="tr-TR" dirty="0" err="1"/>
              <a:t>Kaggle</a:t>
            </a:r>
            <a:r>
              <a:rPr lang="tr-TR" dirty="0"/>
              <a:t> size çok yardımcı olamayabilir. Görsel </a:t>
            </a:r>
            <a:r>
              <a:rPr lang="tr-TR" dirty="0" err="1"/>
              <a:t>segmentasyonu</a:t>
            </a:r>
            <a:r>
              <a:rPr lang="tr-TR" dirty="0"/>
              <a:t> konusunda bazı yarışmaları olsa da çoğunlukla </a:t>
            </a:r>
            <a:r>
              <a:rPr lang="tr-TR" dirty="0" err="1"/>
              <a:t>Kaggle</a:t>
            </a:r>
            <a:r>
              <a:rPr lang="tr-TR" dirty="0"/>
              <a:t> yarışmaları regresyon ve sınıflandırma problemlerinden oluşuyor.</a:t>
            </a:r>
          </a:p>
        </p:txBody>
      </p:sp>
    </p:spTree>
    <p:extLst>
      <p:ext uri="{BB962C8B-B14F-4D97-AF65-F5344CB8AC3E}">
        <p14:creationId xmlns:p14="http://schemas.microsoft.com/office/powerpoint/2010/main" val="2591751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0FD6B5-4757-4D55-9DAE-9AA810D8F91B}"/>
              </a:ext>
            </a:extLst>
          </p:cNvPr>
          <p:cNvSpPr>
            <a:spLocks noGrp="1"/>
          </p:cNvSpPr>
          <p:nvPr>
            <p:ph type="title"/>
          </p:nvPr>
        </p:nvSpPr>
        <p:spPr>
          <a:xfrm>
            <a:off x="8549640" y="0"/>
            <a:ext cx="3200400" cy="1737360"/>
          </a:xfrm>
        </p:spPr>
        <p:txBody>
          <a:bodyPr>
            <a:normAutofit/>
          </a:bodyPr>
          <a:lstStyle/>
          <a:p>
            <a:r>
              <a:rPr lang="tr-TR" sz="4400" dirty="0">
                <a:highlight>
                  <a:srgbClr val="00FFFF"/>
                </a:highlight>
              </a:rPr>
              <a:t>Önemli kavramlar</a:t>
            </a:r>
          </a:p>
        </p:txBody>
      </p:sp>
      <p:pic>
        <p:nvPicPr>
          <p:cNvPr id="5" name="Resim Yer Tutucusu 4">
            <a:extLst>
              <a:ext uri="{FF2B5EF4-FFF2-40B4-BE49-F238E27FC236}">
                <a16:creationId xmlns:a16="http://schemas.microsoft.com/office/drawing/2014/main" id="{29F0A707-D3F4-48A6-9F79-B6FADD63B5FE}"/>
              </a:ext>
            </a:extLst>
          </p:cNvPr>
          <p:cNvPicPr>
            <a:picLocks noGrp="1" noChangeAspect="1"/>
          </p:cNvPicPr>
          <p:nvPr>
            <p:ph type="pic" idx="1"/>
          </p:nvPr>
        </p:nvPicPr>
        <p:blipFill>
          <a:blip r:embed="rId2"/>
          <a:srcRect l="507" r="507"/>
          <a:stretch>
            <a:fillRect/>
          </a:stretch>
        </p:blipFill>
        <p:spPr>
          <a:prstGeom prst="rect">
            <a:avLst/>
          </a:prstGeom>
        </p:spPr>
      </p:pic>
      <p:sp>
        <p:nvSpPr>
          <p:cNvPr id="4" name="Metin Yer Tutucusu 3">
            <a:extLst>
              <a:ext uri="{FF2B5EF4-FFF2-40B4-BE49-F238E27FC236}">
                <a16:creationId xmlns:a16="http://schemas.microsoft.com/office/drawing/2014/main" id="{BBAF9E36-59AE-4ED7-8342-DD824A2BF8D5}"/>
              </a:ext>
            </a:extLst>
          </p:cNvPr>
          <p:cNvSpPr>
            <a:spLocks noGrp="1"/>
          </p:cNvSpPr>
          <p:nvPr>
            <p:ph type="body" sz="half" idx="2"/>
          </p:nvPr>
        </p:nvSpPr>
        <p:spPr>
          <a:xfrm>
            <a:off x="8549640" y="1838960"/>
            <a:ext cx="3642360" cy="4856480"/>
          </a:xfrm>
        </p:spPr>
        <p:txBody>
          <a:bodyPr>
            <a:normAutofit/>
          </a:bodyPr>
          <a:lstStyle/>
          <a:p>
            <a:r>
              <a:rPr lang="tr-TR" dirty="0">
                <a:solidFill>
                  <a:srgbClr val="FF0000"/>
                </a:solidFill>
              </a:rPr>
              <a:t>Kaynak kodlar </a:t>
            </a:r>
            <a:r>
              <a:rPr lang="tr-TR" dirty="0">
                <a:solidFill>
                  <a:schemeClr val="tx1">
                    <a:lumMod val="95000"/>
                    <a:lumOff val="5000"/>
                  </a:schemeClr>
                </a:solidFill>
              </a:rPr>
              <a:t>veya diğer ismiyle </a:t>
            </a:r>
            <a:r>
              <a:rPr lang="tr-TR" dirty="0" err="1">
                <a:solidFill>
                  <a:srgbClr val="FF0000"/>
                </a:solidFill>
              </a:rPr>
              <a:t>Kerneller</a:t>
            </a:r>
            <a:r>
              <a:rPr lang="tr-TR" dirty="0">
                <a:solidFill>
                  <a:schemeClr val="tx1">
                    <a:lumMod val="95000"/>
                    <a:lumOff val="5000"/>
                  </a:schemeClr>
                </a:solidFill>
              </a:rPr>
              <a:t> veri kümelerin analizi için kullanıcıların paylaştığı açık kaynaklı kod formlarıdır. Yani  kod paylaşım ve çalıştırma ortamıdır.</a:t>
            </a:r>
          </a:p>
          <a:p>
            <a:endParaRPr lang="tr-TR" dirty="0">
              <a:solidFill>
                <a:schemeClr val="tx1">
                  <a:lumMod val="95000"/>
                  <a:lumOff val="5000"/>
                </a:schemeClr>
              </a:solidFill>
            </a:endParaRPr>
          </a:p>
          <a:p>
            <a:r>
              <a:rPr lang="tr-TR" dirty="0">
                <a:solidFill>
                  <a:schemeClr val="tx1">
                    <a:lumMod val="95000"/>
                    <a:lumOff val="5000"/>
                  </a:schemeClr>
                </a:solidFill>
              </a:rPr>
              <a:t>Bu ortamda</a:t>
            </a:r>
            <a:r>
              <a:rPr lang="tr-TR" dirty="0">
                <a:solidFill>
                  <a:srgbClr val="FF0000"/>
                </a:solidFill>
              </a:rPr>
              <a:t> R</a:t>
            </a:r>
            <a:r>
              <a:rPr lang="tr-TR" dirty="0">
                <a:solidFill>
                  <a:schemeClr val="tx1">
                    <a:lumMod val="95000"/>
                    <a:lumOff val="5000"/>
                  </a:schemeClr>
                </a:solidFill>
              </a:rPr>
              <a:t> veya </a:t>
            </a:r>
            <a:r>
              <a:rPr lang="tr-TR" dirty="0" err="1">
                <a:solidFill>
                  <a:srgbClr val="FF0000"/>
                </a:solidFill>
              </a:rPr>
              <a:t>Python</a:t>
            </a:r>
            <a:r>
              <a:rPr lang="tr-TR" dirty="0">
                <a:solidFill>
                  <a:schemeClr val="tx1">
                    <a:lumMod val="95000"/>
                    <a:lumOff val="5000"/>
                  </a:schemeClr>
                </a:solidFill>
              </a:rPr>
              <a:t> da yazılan kodları internet tarayıcısında çalıştırabiliyorsunuz. Bu formlar ayrıca kodlar da çıkabilen herhangi soruna karşılık bazı yarışmaların bilgilerini ve çözüm önerilerini sunmasıyla ön plana çıkıyor.</a:t>
            </a:r>
          </a:p>
          <a:p>
            <a:endParaRPr lang="tr-TR" dirty="0">
              <a:solidFill>
                <a:schemeClr val="tx1">
                  <a:lumMod val="95000"/>
                  <a:lumOff val="5000"/>
                </a:schemeClr>
              </a:solidFill>
            </a:endParaRPr>
          </a:p>
          <a:p>
            <a:r>
              <a:rPr lang="tr-TR" dirty="0" err="1">
                <a:solidFill>
                  <a:srgbClr val="FF0000"/>
                </a:solidFill>
              </a:rPr>
              <a:t>Learn</a:t>
            </a:r>
            <a:r>
              <a:rPr lang="tr-TR" dirty="0">
                <a:solidFill>
                  <a:schemeClr val="tx1">
                    <a:lumMod val="95000"/>
                    <a:lumOff val="5000"/>
                  </a:schemeClr>
                </a:solidFill>
              </a:rPr>
              <a:t> kavramı ise en hızlı öğrenme materyalini </a:t>
            </a:r>
            <a:r>
              <a:rPr lang="tr-TR" dirty="0" err="1">
                <a:solidFill>
                  <a:schemeClr val="tx1">
                    <a:lumMod val="95000"/>
                    <a:lumOff val="5000"/>
                  </a:schemeClr>
                </a:solidFill>
              </a:rPr>
              <a:t>sunuyor.Bu</a:t>
            </a:r>
            <a:r>
              <a:rPr lang="tr-TR" dirty="0">
                <a:solidFill>
                  <a:schemeClr val="tx1">
                    <a:lumMod val="95000"/>
                    <a:lumOff val="5000"/>
                  </a:schemeClr>
                </a:solidFill>
              </a:rPr>
              <a:t> materyallerin en iyi özelliği çoğunlukla proje tabanlı ve uygulayarak öğrenme olmasıdır.</a:t>
            </a:r>
          </a:p>
          <a:p>
            <a:endParaRPr lang="tr-TR" dirty="0">
              <a:solidFill>
                <a:schemeClr val="tx1">
                  <a:lumMod val="95000"/>
                  <a:lumOff val="5000"/>
                </a:schemeClr>
              </a:solidFill>
            </a:endParaRPr>
          </a:p>
          <a:p>
            <a:endParaRPr lang="tr-TR" dirty="0"/>
          </a:p>
        </p:txBody>
      </p:sp>
      <p:sp>
        <p:nvSpPr>
          <p:cNvPr id="6" name="Metin kutusu 5">
            <a:extLst>
              <a:ext uri="{FF2B5EF4-FFF2-40B4-BE49-F238E27FC236}">
                <a16:creationId xmlns:a16="http://schemas.microsoft.com/office/drawing/2014/main" id="{3D5F2780-1BF7-42F4-987C-B66229154EEE}"/>
              </a:ext>
            </a:extLst>
          </p:cNvPr>
          <p:cNvSpPr txBox="1"/>
          <p:nvPr/>
        </p:nvSpPr>
        <p:spPr>
          <a:xfrm>
            <a:off x="150399" y="106532"/>
            <a:ext cx="7168619" cy="646331"/>
          </a:xfrm>
          <a:prstGeom prst="rect">
            <a:avLst/>
          </a:prstGeom>
          <a:noFill/>
        </p:spPr>
        <p:txBody>
          <a:bodyPr wrap="square" rtlCol="0">
            <a:spAutoFit/>
          </a:bodyPr>
          <a:lstStyle/>
          <a:p>
            <a:r>
              <a:rPr lang="tr-TR" b="1" dirty="0">
                <a:highlight>
                  <a:srgbClr val="00FFFF"/>
                </a:highlight>
              </a:rPr>
              <a:t>Geçtiğimiz sene </a:t>
            </a:r>
            <a:r>
              <a:rPr lang="tr-TR" b="1" dirty="0" err="1">
                <a:highlight>
                  <a:srgbClr val="00FFFF"/>
                </a:highlight>
              </a:rPr>
              <a:t>Kaggle,sadece</a:t>
            </a:r>
            <a:r>
              <a:rPr lang="tr-TR" b="1" dirty="0">
                <a:highlight>
                  <a:srgbClr val="00FFFF"/>
                </a:highlight>
              </a:rPr>
              <a:t> yarışma değil aynı zamanda eğitim materyalleri de sunmaya başladı.</a:t>
            </a:r>
          </a:p>
        </p:txBody>
      </p:sp>
    </p:spTree>
    <p:extLst>
      <p:ext uri="{BB962C8B-B14F-4D97-AF65-F5344CB8AC3E}">
        <p14:creationId xmlns:p14="http://schemas.microsoft.com/office/powerpoint/2010/main" val="3710876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CE9A7F-8BA3-44B6-9F8F-3CBA8519E06C}"/>
              </a:ext>
            </a:extLst>
          </p:cNvPr>
          <p:cNvSpPr>
            <a:spLocks noGrp="1"/>
          </p:cNvSpPr>
          <p:nvPr>
            <p:ph type="title"/>
          </p:nvPr>
        </p:nvSpPr>
        <p:spPr>
          <a:xfrm>
            <a:off x="297490" y="-127928"/>
            <a:ext cx="10058400" cy="1609344"/>
          </a:xfrm>
        </p:spPr>
        <p:txBody>
          <a:bodyPr/>
          <a:lstStyle/>
          <a:p>
            <a:r>
              <a:rPr lang="tr-TR" b="1" dirty="0">
                <a:highlight>
                  <a:srgbClr val="00FFFF"/>
                </a:highlight>
              </a:rPr>
              <a:t>Yarışmalar nasıldır?</a:t>
            </a:r>
          </a:p>
        </p:txBody>
      </p:sp>
      <p:sp>
        <p:nvSpPr>
          <p:cNvPr id="3" name="İçerik Yer Tutucusu 2">
            <a:extLst>
              <a:ext uri="{FF2B5EF4-FFF2-40B4-BE49-F238E27FC236}">
                <a16:creationId xmlns:a16="http://schemas.microsoft.com/office/drawing/2014/main" id="{C1DAAA61-94A2-4161-8C78-A24DE9D70DD9}"/>
              </a:ext>
            </a:extLst>
          </p:cNvPr>
          <p:cNvSpPr>
            <a:spLocks noGrp="1"/>
          </p:cNvSpPr>
          <p:nvPr>
            <p:ph idx="1"/>
          </p:nvPr>
        </p:nvSpPr>
        <p:spPr>
          <a:xfrm>
            <a:off x="297490" y="1171498"/>
            <a:ext cx="10058400" cy="4050792"/>
          </a:xfrm>
        </p:spPr>
        <p:txBody>
          <a:bodyPr/>
          <a:lstStyle/>
          <a:p>
            <a:pPr marL="0" indent="0">
              <a:buNone/>
            </a:pPr>
            <a:r>
              <a:rPr lang="tr-TR" dirty="0" err="1"/>
              <a:t>Kaggle</a:t>
            </a:r>
            <a:r>
              <a:rPr lang="tr-TR" dirty="0"/>
              <a:t> problemleri genel olarak temiz veri setlerine sahip iyi tanımlanmış problemlerden oluşuyor. Gerçek hayatta veri bilimiyle uğraşıyorsanız çoğu zaman bu kadar şanslı olmuyorsunuz. Öncelikle iş problemini anlayıp tanımlamanız gerekiyor. Bu kolay gibi görünse de oldukça zor bir iş. Çünkü çoğunlukla elinizdeki veriyle, sonunda çözmek istediğiniz problem uyuşmayabiliyor. Problem tanımlamasını yaparken, hedefinizi ölçülebilir ve modellenebilir şekilde belirlemeniz gerekiyor. Bu da demek oluyor ki, hedeflerinizden ödün vermek durumundasınız. </a:t>
            </a:r>
          </a:p>
          <a:p>
            <a:pPr marL="0" indent="0">
              <a:buNone/>
            </a:pPr>
            <a:r>
              <a:rPr lang="tr-TR" dirty="0"/>
              <a:t>Nereden nasıl ödün verileceği ise uzun uzun incelemelerin </a:t>
            </a:r>
            <a:r>
              <a:rPr lang="tr-TR" dirty="0" err="1"/>
              <a:t>sonunHedefi</a:t>
            </a:r>
            <a:r>
              <a:rPr lang="tr-TR" dirty="0"/>
              <a:t> belirlerken iş planınız, vizyonunuz ve elinizdeki veri çok önemli. Bu noktada veri edinme, tanımlama ve değerlendirme süreci başlıyor. Bu süreç, veri altyapısına ve çözülmek istenen probleme bağlı olarak, çok kısa da sürebilir, çok uzun dada kararlaştırılıyor.</a:t>
            </a:r>
          </a:p>
        </p:txBody>
      </p:sp>
    </p:spTree>
    <p:extLst>
      <p:ext uri="{BB962C8B-B14F-4D97-AF65-F5344CB8AC3E}">
        <p14:creationId xmlns:p14="http://schemas.microsoft.com/office/powerpoint/2010/main" val="249126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A1298-FEE2-4E53-B049-9898D9F21CEB}"/>
              </a:ext>
            </a:extLst>
          </p:cNvPr>
          <p:cNvSpPr>
            <a:spLocks noGrp="1"/>
          </p:cNvSpPr>
          <p:nvPr>
            <p:ph type="title"/>
          </p:nvPr>
        </p:nvSpPr>
        <p:spPr>
          <a:xfrm>
            <a:off x="625964" y="236234"/>
            <a:ext cx="10058400" cy="1609344"/>
          </a:xfrm>
        </p:spPr>
        <p:txBody>
          <a:bodyPr/>
          <a:lstStyle/>
          <a:p>
            <a:r>
              <a:rPr lang="tr-TR" dirty="0">
                <a:highlight>
                  <a:srgbClr val="00FFFF"/>
                </a:highlight>
              </a:rPr>
              <a:t>Kısaca </a:t>
            </a:r>
            <a:r>
              <a:rPr lang="tr-TR" dirty="0" err="1">
                <a:highlight>
                  <a:srgbClr val="00FFFF"/>
                </a:highlight>
              </a:rPr>
              <a:t>açıklmak</a:t>
            </a:r>
            <a:r>
              <a:rPr lang="tr-TR" dirty="0">
                <a:highlight>
                  <a:srgbClr val="00FFFF"/>
                </a:highlight>
              </a:rPr>
              <a:t> gerekirse;</a:t>
            </a:r>
          </a:p>
        </p:txBody>
      </p:sp>
      <p:sp>
        <p:nvSpPr>
          <p:cNvPr id="3" name="İçerik Yer Tutucusu 2">
            <a:extLst>
              <a:ext uri="{FF2B5EF4-FFF2-40B4-BE49-F238E27FC236}">
                <a16:creationId xmlns:a16="http://schemas.microsoft.com/office/drawing/2014/main" id="{0892E759-1D52-47D6-9EE3-95399E5A0911}"/>
              </a:ext>
            </a:extLst>
          </p:cNvPr>
          <p:cNvSpPr>
            <a:spLocks noGrp="1"/>
          </p:cNvSpPr>
          <p:nvPr>
            <p:ph idx="1"/>
          </p:nvPr>
        </p:nvSpPr>
        <p:spPr>
          <a:xfrm>
            <a:off x="625964" y="1473339"/>
            <a:ext cx="10058400" cy="4050792"/>
          </a:xfrm>
        </p:spPr>
        <p:txBody>
          <a:bodyPr>
            <a:noAutofit/>
          </a:bodyPr>
          <a:lstStyle/>
          <a:p>
            <a:pPr marL="0" indent="0">
              <a:buNone/>
            </a:pPr>
            <a:r>
              <a:rPr lang="tr-TR" sz="2400" dirty="0"/>
              <a:t>Veriyi edindikten sonra, veriyi inceleyip temizlemek gerekiyor. Bu aşamanın ne kadar süreceği yine veriye ve probleme bağlı olarak değişiyor.</a:t>
            </a:r>
          </a:p>
          <a:p>
            <a:pPr marL="0" indent="0">
              <a:buNone/>
            </a:pPr>
            <a:r>
              <a:rPr lang="tr-TR" sz="2400" dirty="0"/>
              <a:t>Verinizi edinip temizlediniz, simdi sıra prototipe geldi. İlk yapmanız gereken şey değerlendirme metriğinizi ve doğrulama yaklaşımınızı belirlemek. </a:t>
            </a:r>
            <a:r>
              <a:rPr lang="tr-TR" sz="2400" dirty="0" err="1"/>
              <a:t>Kaggle’da</a:t>
            </a:r>
            <a:r>
              <a:rPr lang="tr-TR" sz="2400" dirty="0"/>
              <a:t> çoğunlukla değerlendirme metrikleri bellidir ve yarışma bilgisinde sunulur. Doğrulama yaklaşımını ise kendiniz belirlersiniz.</a:t>
            </a:r>
          </a:p>
          <a:p>
            <a:pPr marL="0" indent="0">
              <a:buNone/>
            </a:pPr>
            <a:r>
              <a:rPr lang="tr-TR" sz="2400" dirty="0"/>
              <a:t>Geldik modelleme kısmına… Diğer aşamalarda olduğu gibi bu asama da </a:t>
            </a:r>
            <a:r>
              <a:rPr lang="tr-TR" sz="2400" dirty="0" err="1"/>
              <a:t>iteratif</a:t>
            </a:r>
            <a:r>
              <a:rPr lang="tr-TR" sz="2400" dirty="0"/>
              <a:t> bir süreç</a:t>
            </a:r>
            <a:r>
              <a:rPr lang="tr-TR" sz="2400" b="1" dirty="0">
                <a:solidFill>
                  <a:srgbClr val="FF0000"/>
                </a:solidFill>
              </a:rPr>
              <a:t>. “Modelle&gt;doğrula&gt;veri setine dön” </a:t>
            </a:r>
            <a:r>
              <a:rPr lang="tr-TR" sz="2400" dirty="0"/>
              <a:t>şeklinde tekrar ediyor. Bu süreçte çoğunlukla birden fazla model oluşturulup başarıları kontrol edilir. Hatta birden fazla modeli birleştirip kullanabilirsiniz de. </a:t>
            </a:r>
            <a:r>
              <a:rPr lang="tr-TR" sz="2400" dirty="0" err="1"/>
              <a:t>Kaggle</a:t>
            </a:r>
            <a:r>
              <a:rPr lang="tr-TR" sz="2400" dirty="0"/>
              <a:t> söz konusu olduğunda, en önemli şey değerlendirme metriğinizdir.</a:t>
            </a:r>
          </a:p>
        </p:txBody>
      </p:sp>
    </p:spTree>
    <p:extLst>
      <p:ext uri="{BB962C8B-B14F-4D97-AF65-F5344CB8AC3E}">
        <p14:creationId xmlns:p14="http://schemas.microsoft.com/office/powerpoint/2010/main" val="893077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DC678A-466B-499A-BB43-2437134585AD}"/>
              </a:ext>
            </a:extLst>
          </p:cNvPr>
          <p:cNvSpPr>
            <a:spLocks noGrp="1"/>
          </p:cNvSpPr>
          <p:nvPr>
            <p:ph type="title"/>
          </p:nvPr>
        </p:nvSpPr>
        <p:spPr>
          <a:xfrm>
            <a:off x="226469" y="148435"/>
            <a:ext cx="10058400" cy="1609344"/>
          </a:xfrm>
        </p:spPr>
        <p:txBody>
          <a:bodyPr/>
          <a:lstStyle/>
          <a:p>
            <a:r>
              <a:rPr lang="tr-TR" dirty="0">
                <a:highlight>
                  <a:srgbClr val="00FFFF"/>
                </a:highlight>
              </a:rPr>
              <a:t>Ek olarak bir avantajı ise;</a:t>
            </a:r>
            <a:endParaRPr lang="tr-TR" dirty="0"/>
          </a:p>
        </p:txBody>
      </p:sp>
      <p:sp>
        <p:nvSpPr>
          <p:cNvPr id="3" name="İçerik Yer Tutucusu 2">
            <a:extLst>
              <a:ext uri="{FF2B5EF4-FFF2-40B4-BE49-F238E27FC236}">
                <a16:creationId xmlns:a16="http://schemas.microsoft.com/office/drawing/2014/main" id="{DA11D3D8-A4A6-4117-B8E2-5136D13643A3}"/>
              </a:ext>
            </a:extLst>
          </p:cNvPr>
          <p:cNvSpPr>
            <a:spLocks noGrp="1"/>
          </p:cNvSpPr>
          <p:nvPr>
            <p:ph idx="1"/>
          </p:nvPr>
        </p:nvSpPr>
        <p:spPr>
          <a:xfrm>
            <a:off x="226469" y="1784412"/>
            <a:ext cx="10360241" cy="4050436"/>
          </a:xfrm>
        </p:spPr>
        <p:txBody>
          <a:bodyPr>
            <a:normAutofit/>
          </a:bodyPr>
          <a:lstStyle/>
          <a:p>
            <a:pPr marL="0" indent="0">
              <a:buNone/>
            </a:pPr>
            <a:r>
              <a:rPr lang="tr-TR" sz="2400" dirty="0" err="1"/>
              <a:t>Kaggle</a:t>
            </a:r>
            <a:r>
              <a:rPr lang="tr-TR" sz="2400" dirty="0"/>
              <a:t>, araştırmacı analiz için iyi; metriklerin kullanımı ve makine öğrenmesi algoritmalarının içselleştirilmesi için harika bir platform. Makine öğrenmesiyle uğraşan herkesin mutlaka tecrübe etmesi gereken bir yaklaşım sunuyor. Önemli bir faydası ise veri biliminin sancılı ve iyi tanımlanmamış kısımlarıyla uğraşmak yerine modellemeyi kendi başına iyi bir şekilde öğretiyor olması. Ancak burada dikkat edilmesi gereken nokta modellemenin sadece işin ufak bir kısmı olduğu. Sürecin diğer kısımları çok daha fazla zaman alıyor. Modelleme noktasına gelene kadar işinizi düzgün yaptıysanız modellemeyi kolaylaştırmış oluyorsunuz.</a:t>
            </a:r>
          </a:p>
        </p:txBody>
      </p:sp>
    </p:spTree>
    <p:extLst>
      <p:ext uri="{BB962C8B-B14F-4D97-AF65-F5344CB8AC3E}">
        <p14:creationId xmlns:p14="http://schemas.microsoft.com/office/powerpoint/2010/main" val="1226290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80000"/>
          </a:schemeClr>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0722817-AB1C-413C-8B92-9D55648F14E2}"/>
              </a:ext>
            </a:extLst>
          </p:cNvPr>
          <p:cNvSpPr txBox="1"/>
          <p:nvPr/>
        </p:nvSpPr>
        <p:spPr>
          <a:xfrm>
            <a:off x="1651641" y="1735880"/>
            <a:ext cx="10005134" cy="3139321"/>
          </a:xfrm>
          <a:prstGeom prst="rect">
            <a:avLst/>
          </a:prstGeom>
          <a:noFill/>
        </p:spPr>
        <p:txBody>
          <a:bodyPr wrap="square" rtlCol="0">
            <a:spAutoFit/>
          </a:bodyPr>
          <a:lstStyle/>
          <a:p>
            <a:r>
              <a:rPr lang="tr-TR" sz="6600" b="1" dirty="0"/>
              <a:t>BENİ DİNLEDİĞİNİZ İÇİN TEŞEKKÜR EDERİM</a:t>
            </a:r>
          </a:p>
        </p:txBody>
      </p:sp>
    </p:spTree>
    <p:extLst>
      <p:ext uri="{BB962C8B-B14F-4D97-AF65-F5344CB8AC3E}">
        <p14:creationId xmlns:p14="http://schemas.microsoft.com/office/powerpoint/2010/main" val="1562674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122</TotalTime>
  <Words>650</Words>
  <Application>Microsoft Office PowerPoint</Application>
  <PresentationFormat>Geniş ekran</PresentationFormat>
  <Paragraphs>25</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Raleway</vt:lpstr>
      <vt:lpstr>Rockwell</vt:lpstr>
      <vt:lpstr>Rockwell Condensed</vt:lpstr>
      <vt:lpstr>Wingdings</vt:lpstr>
      <vt:lpstr>Tahta Yazı</vt:lpstr>
      <vt:lpstr>      kaggle       </vt:lpstr>
      <vt:lpstr>kaggle nedir?</vt:lpstr>
      <vt:lpstr>Neler yapılabilir,özellikleri nelerdir?</vt:lpstr>
      <vt:lpstr>Önemli kavramlar</vt:lpstr>
      <vt:lpstr>Yarışmalar nasıldır?</vt:lpstr>
      <vt:lpstr>Kısaca açıklmak gerekirse;</vt:lpstr>
      <vt:lpstr>Ek olarak bir avantajı ise;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dc:title>
  <dc:creator>buse reyhaniye</dc:creator>
  <cp:lastModifiedBy>buse reyhaniye</cp:lastModifiedBy>
  <cp:revision>1</cp:revision>
  <dcterms:created xsi:type="dcterms:W3CDTF">2021-10-30T10:52:39Z</dcterms:created>
  <dcterms:modified xsi:type="dcterms:W3CDTF">2021-10-30T13:00:11Z</dcterms:modified>
</cp:coreProperties>
</file>