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308552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620A6A1-DBEE-4968-9A98-1E974CF16858}" type="datetimeFigureOut">
              <a:rPr lang="tr-TR" smtClean="0"/>
              <a:t>30.11.2022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388773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107969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803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3315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815371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108796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102239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424235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281376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271092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620A6A1-DBEE-4968-9A98-1E974CF16858}" type="datetimeFigureOut">
              <a:rPr lang="tr-TR" smtClean="0"/>
              <a:t>30.11.2022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338723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620A6A1-DBEE-4968-9A98-1E974CF16858}" type="datetimeFigureOut">
              <a:rPr lang="tr-TR" smtClean="0"/>
              <a:t>30.11.2022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299304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168964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234066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6620A6A1-DBEE-4968-9A98-1E974CF16858}" type="datetimeFigureOut">
              <a:rPr lang="tr-TR" smtClean="0"/>
              <a:t>30.11.2022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384889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620A6A1-DBEE-4968-9A98-1E974CF16858}" type="datetimeFigureOut">
              <a:rPr lang="tr-TR" smtClean="0"/>
              <a:t>30.11.2022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FDB6FAB-79BF-4239-AE15-CFA48037F723}" type="slidenum">
              <a:rPr lang="tr-TR" smtClean="0"/>
              <a:t>‹#›</a:t>
            </a:fld>
            <a:endParaRPr lang="tr-TR"/>
          </a:p>
        </p:txBody>
      </p:sp>
    </p:spTree>
    <p:extLst>
      <p:ext uri="{BB962C8B-B14F-4D97-AF65-F5344CB8AC3E}">
        <p14:creationId xmlns:p14="http://schemas.microsoft.com/office/powerpoint/2010/main" val="59484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20A6A1-DBEE-4968-9A98-1E974CF16858}" type="datetimeFigureOut">
              <a:rPr lang="tr-TR" smtClean="0"/>
              <a:t>30.11.2022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DB6FAB-79BF-4239-AE15-CFA48037F723}" type="slidenum">
              <a:rPr lang="tr-TR" smtClean="0"/>
              <a:t>‹#›</a:t>
            </a:fld>
            <a:endParaRPr lang="tr-TR"/>
          </a:p>
        </p:txBody>
      </p:sp>
    </p:spTree>
    <p:extLst>
      <p:ext uri="{BB962C8B-B14F-4D97-AF65-F5344CB8AC3E}">
        <p14:creationId xmlns:p14="http://schemas.microsoft.com/office/powerpoint/2010/main" val="19772937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r.wikipedia.org/" TargetMode="External"/><Relationship Id="rId2" Type="http://schemas.openxmlformats.org/officeDocument/2006/relationships/hyperlink" Target="https://www.fibiler.com/Divisions/Ehil/Mahzen/General/Networks/txt/html/document_NetworkDataTransmit.html" TargetMode="External"/><Relationship Id="rId1" Type="http://schemas.openxmlformats.org/officeDocument/2006/relationships/slideLayout" Target="../slideLayouts/slideLayout2.xml"/><Relationship Id="rId4" Type="http://schemas.openxmlformats.org/officeDocument/2006/relationships/hyperlink" Target="http://www.megep.meb.gov.tr/mte_program_modul/moduller_pdf/Analog%20Ve%20Say%C4%B1sal%20Haberle%C5%9Fm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68018" y="2505892"/>
            <a:ext cx="10235856" cy="681446"/>
          </a:xfrm>
        </p:spPr>
        <p:txBody>
          <a:bodyPr/>
          <a:lstStyle/>
          <a:p>
            <a:r>
              <a:rPr lang="tr-TR" b="1" dirty="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  </a:t>
            </a:r>
            <a:r>
              <a:rPr lang="tr-TR" sz="2800" b="1" dirty="0" smtClean="0">
                <a:latin typeface="Times New Roman" panose="02020603050405020304" pitchFamily="18" charset="0"/>
                <a:cs typeface="Times New Roman" panose="02020603050405020304" pitchFamily="18" charset="0"/>
              </a:rPr>
              <a:t>T.C  </a:t>
            </a:r>
            <a:r>
              <a:rPr lang="tr-TR" sz="2800" b="1" dirty="0">
                <a:latin typeface="Times New Roman" panose="02020603050405020304" pitchFamily="18" charset="0"/>
                <a:cs typeface="Times New Roman" panose="02020603050405020304" pitchFamily="18" charset="0"/>
              </a:rPr>
              <a:t>KASTAMONU  ÜNİVERSİTESİ  TAŞKÖPRÜ  MYO</a:t>
            </a:r>
            <a:endParaRPr lang="tr-TR" sz="2800" dirty="0">
              <a:latin typeface="Times New Roman" panose="02020603050405020304" pitchFamily="18" charset="0"/>
              <a:cs typeface="Times New Roman" panose="02020603050405020304" pitchFamily="18" charset="0"/>
            </a:endParaRPr>
          </a:p>
        </p:txBody>
      </p:sp>
      <p:pic>
        <p:nvPicPr>
          <p:cNvPr id="4" name="Picture 2" descr="C:\Users\pc\OneDrive\Masaüstü\land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784531"/>
            <a:ext cx="1606996" cy="1606996"/>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2194560" y="3301703"/>
            <a:ext cx="7236823" cy="2831544"/>
          </a:xfrm>
          <a:prstGeom prst="rect">
            <a:avLst/>
          </a:prstGeom>
          <a:noFill/>
        </p:spPr>
        <p:txBody>
          <a:bodyPr wrap="square" rtlCol="0">
            <a:spAutoFit/>
          </a:bodyPr>
          <a:lstStyle/>
          <a:p>
            <a:endParaRPr lang="tr-TR" b="1" dirty="0" smtClean="0">
              <a:latin typeface="Times New Roman" panose="02020603050405020304" pitchFamily="18" charset="0"/>
              <a:cs typeface="Times New Roman" panose="02020603050405020304" pitchFamily="18" charset="0"/>
            </a:endParaRPr>
          </a:p>
          <a:p>
            <a:r>
              <a:rPr lang="tr-TR" sz="2000" b="1" dirty="0" smtClean="0">
                <a:latin typeface="Times New Roman" panose="02020603050405020304" pitchFamily="18" charset="0"/>
                <a:cs typeface="Times New Roman" panose="02020603050405020304" pitchFamily="18" charset="0"/>
              </a:rPr>
              <a:t>BİLGİSAYAR AĞLARI DERSİ SUNUSU</a:t>
            </a:r>
          </a:p>
          <a:p>
            <a:r>
              <a:rPr lang="tr-TR" sz="2000" b="1" dirty="0" smtClean="0">
                <a:latin typeface="Times New Roman" panose="02020603050405020304" pitchFamily="18" charset="0"/>
                <a:cs typeface="Times New Roman" panose="02020603050405020304" pitchFamily="18" charset="0"/>
              </a:rPr>
              <a:t>BUSE YAREN TEKİN</a:t>
            </a:r>
          </a:p>
          <a:p>
            <a:endParaRPr lang="tr-TR" sz="2000" b="1" dirty="0" smtClean="0">
              <a:latin typeface="Times New Roman" panose="02020603050405020304" pitchFamily="18" charset="0"/>
              <a:cs typeface="Times New Roman" panose="02020603050405020304" pitchFamily="18" charset="0"/>
            </a:endParaRPr>
          </a:p>
          <a:p>
            <a:endParaRPr lang="tr-TR" sz="2000" b="1" dirty="0">
              <a:latin typeface="Times New Roman" panose="02020603050405020304" pitchFamily="18" charset="0"/>
              <a:cs typeface="Times New Roman" panose="02020603050405020304" pitchFamily="18" charset="0"/>
            </a:endParaRPr>
          </a:p>
          <a:p>
            <a:r>
              <a:rPr lang="tr-TR" sz="2000" b="1" dirty="0" smtClean="0">
                <a:latin typeface="Times New Roman" panose="02020603050405020304" pitchFamily="18" charset="0"/>
                <a:cs typeface="Times New Roman" panose="02020603050405020304" pitchFamily="18" charset="0"/>
              </a:rPr>
              <a:t>ÖDEV KONUSU: VERİ İLETİMİ</a:t>
            </a:r>
          </a:p>
          <a:p>
            <a:endParaRPr lang="tr-TR" sz="2000" dirty="0" smtClean="0">
              <a:latin typeface="Times New Roman" panose="02020603050405020304" pitchFamily="18" charset="0"/>
              <a:cs typeface="Times New Roman" panose="02020603050405020304" pitchFamily="18" charset="0"/>
            </a:endParaRPr>
          </a:p>
          <a:p>
            <a:endParaRPr lang="tr-TR" sz="2000" dirty="0" smtClean="0">
              <a:latin typeface="Times New Roman" panose="02020603050405020304" pitchFamily="18" charset="0"/>
              <a:cs typeface="Times New Roman" panose="02020603050405020304" pitchFamily="18" charset="0"/>
            </a:endParaRPr>
          </a:p>
          <a:p>
            <a:r>
              <a:rPr lang="tr-TR" sz="2000" dirty="0" smtClean="0">
                <a:latin typeface="Times New Roman" panose="02020603050405020304" pitchFamily="18" charset="0"/>
                <a:cs typeface="Times New Roman" panose="02020603050405020304" pitchFamily="18" charset="0"/>
              </a:rPr>
              <a:t>HAZIRLAYANLAR: HÜSEYİN EREN YÜCEL - FATMA DIRKA</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88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22939"/>
          </a:xfrm>
        </p:spPr>
        <p:txBody>
          <a:bodyPr/>
          <a:lstStyle/>
          <a:p>
            <a:r>
              <a:rPr lang="tr-TR" dirty="0" smtClean="0">
                <a:latin typeface="Times New Roman" panose="02020603050405020304" pitchFamily="18" charset="0"/>
                <a:cs typeface="Times New Roman" panose="02020603050405020304" pitchFamily="18" charset="0"/>
              </a:rPr>
              <a:t>BAND GENİŞLİĞİ:</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46111" y="1015220"/>
            <a:ext cx="5206048" cy="5072742"/>
          </a:xfrm>
        </p:spPr>
        <p:txBody>
          <a:bodyPr/>
          <a:lstStyle/>
          <a:p>
            <a:pPr marL="0" indent="0">
              <a:buNone/>
            </a:pPr>
            <a:r>
              <a:rPr lang="tr-TR" sz="2800" dirty="0" smtClean="0">
                <a:latin typeface="Times New Roman" panose="02020603050405020304" pitchFamily="18" charset="0"/>
                <a:cs typeface="Times New Roman" panose="02020603050405020304" pitchFamily="18" charset="0"/>
              </a:rPr>
              <a:t>  </a:t>
            </a:r>
          </a:p>
          <a:p>
            <a:r>
              <a:rPr lang="tr-TR" sz="2800" dirty="0">
                <a:latin typeface="Times New Roman" panose="02020603050405020304" pitchFamily="18" charset="0"/>
                <a:cs typeface="Times New Roman" panose="02020603050405020304" pitchFamily="18" charset="0"/>
              </a:rPr>
              <a:t> </a:t>
            </a:r>
            <a:r>
              <a:rPr lang="tr-TR" sz="2800" dirty="0" smtClean="0">
                <a:latin typeface="Times New Roman" panose="02020603050405020304" pitchFamily="18" charset="0"/>
                <a:cs typeface="Times New Roman" panose="02020603050405020304" pitchFamily="18" charset="0"/>
              </a:rPr>
              <a:t>  Bant </a:t>
            </a:r>
            <a:r>
              <a:rPr lang="tr-TR" sz="2800" dirty="0">
                <a:latin typeface="Times New Roman" panose="02020603050405020304" pitchFamily="18" charset="0"/>
                <a:cs typeface="Times New Roman" panose="02020603050405020304" pitchFamily="18" charset="0"/>
              </a:rPr>
              <a:t>genişliği, bir iletim ortamının ya da haberleşme kanalının kapasitesini ifade etmek için kullanılır. Başka bir deyişle bir kanal üzerinde taşınabilecek en fazla frekansa sahip sinyal, kanalın </a:t>
            </a:r>
            <a:r>
              <a:rPr lang="tr-TR" sz="2800" dirty="0" err="1">
                <a:latin typeface="Times New Roman" panose="02020603050405020304" pitchFamily="18" charset="0"/>
                <a:cs typeface="Times New Roman" panose="02020603050405020304" pitchFamily="18" charset="0"/>
              </a:rPr>
              <a:t>band</a:t>
            </a:r>
            <a:r>
              <a:rPr lang="tr-TR" sz="2800" dirty="0">
                <a:latin typeface="Times New Roman" panose="02020603050405020304" pitchFamily="18" charset="0"/>
                <a:cs typeface="Times New Roman" panose="02020603050405020304" pitchFamily="18" charset="0"/>
              </a:rPr>
              <a:t> genişliğidir.</a:t>
            </a:r>
          </a:p>
          <a:p>
            <a:endParaRPr lang="tr-TR"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764" y="671903"/>
            <a:ext cx="4666162" cy="5759377"/>
          </a:xfrm>
          <a:prstGeom prst="rect">
            <a:avLst/>
          </a:prstGeom>
        </p:spPr>
      </p:pic>
    </p:spTree>
    <p:extLst>
      <p:ext uri="{BB962C8B-B14F-4D97-AF65-F5344CB8AC3E}">
        <p14:creationId xmlns:p14="http://schemas.microsoft.com/office/powerpoint/2010/main" val="161690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88253"/>
          </a:xfrm>
        </p:spPr>
        <p:txBody>
          <a:bodyPr/>
          <a:lstStyle/>
          <a:p>
            <a:r>
              <a:rPr lang="tr-TR" dirty="0" smtClean="0">
                <a:latin typeface="Times New Roman" panose="02020603050405020304" pitchFamily="18" charset="0"/>
                <a:cs typeface="Times New Roman" panose="02020603050405020304" pitchFamily="18" charset="0"/>
              </a:rPr>
              <a:t>KARE DALGA:</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03312" y="1345474"/>
            <a:ext cx="9830299" cy="4902925"/>
          </a:xfrm>
        </p:spPr>
        <p:txBody>
          <a:bodyPr/>
          <a:lstStyle/>
          <a:p>
            <a:r>
              <a:rPr lang="tr-TR" sz="2800" dirty="0">
                <a:latin typeface="Times New Roman" panose="02020603050405020304" pitchFamily="18" charset="0"/>
                <a:cs typeface="Times New Roman" panose="02020603050405020304" pitchFamily="18" charset="0"/>
              </a:rPr>
              <a:t>Kare dalga, genliğin sabit bir frekansla, iki değer, maksimum ve </a:t>
            </a:r>
            <a:r>
              <a:rPr lang="tr-TR" sz="2800" dirty="0" smtClean="0">
                <a:latin typeface="Times New Roman" panose="02020603050405020304" pitchFamily="18" charset="0"/>
                <a:cs typeface="Times New Roman" panose="02020603050405020304" pitchFamily="18" charset="0"/>
              </a:rPr>
              <a:t>minimum</a:t>
            </a:r>
            <a:r>
              <a:rPr lang="tr-TR" sz="2800" dirty="0">
                <a:latin typeface="Times New Roman" panose="02020603050405020304" pitchFamily="18" charset="0"/>
                <a:cs typeface="Times New Roman" panose="02020603050405020304" pitchFamily="18" charset="0"/>
              </a:rPr>
              <a:t>, arasında eşit süreler kalarak </a:t>
            </a:r>
            <a:r>
              <a:rPr lang="tr-TR" sz="2800" dirty="0" smtClean="0">
                <a:latin typeface="Times New Roman" panose="02020603050405020304" pitchFamily="18" charset="0"/>
                <a:cs typeface="Times New Roman" panose="02020603050405020304" pitchFamily="18" charset="0"/>
              </a:rPr>
              <a:t>değiştiği periyodik </a:t>
            </a:r>
            <a:r>
              <a:rPr lang="tr-TR" sz="2800" dirty="0">
                <a:latin typeface="Times New Roman" panose="02020603050405020304" pitchFamily="18" charset="0"/>
                <a:cs typeface="Times New Roman" panose="02020603050405020304" pitchFamily="18" charset="0"/>
              </a:rPr>
              <a:t>dalgadır. İdeal kare dalgada genliğin iki seviye arasında geçişi anlıktır; bu sırada herhangi bir gecikme yaşanmaz</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95" y="3526971"/>
            <a:ext cx="7324685" cy="2825931"/>
          </a:xfrm>
          <a:prstGeom prst="rect">
            <a:avLst/>
          </a:prstGeom>
        </p:spPr>
      </p:pic>
    </p:spTree>
    <p:extLst>
      <p:ext uri="{BB962C8B-B14F-4D97-AF65-F5344CB8AC3E}">
        <p14:creationId xmlns:p14="http://schemas.microsoft.com/office/powerpoint/2010/main" val="51398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49065"/>
          </a:xfrm>
        </p:spPr>
        <p:txBody>
          <a:bodyPr/>
          <a:lstStyle/>
          <a:p>
            <a:r>
              <a:rPr lang="tr-TR" dirty="0" smtClean="0">
                <a:latin typeface="Times New Roman" panose="02020603050405020304" pitchFamily="18" charset="0"/>
                <a:cs typeface="Times New Roman" panose="02020603050405020304" pitchFamily="18" charset="0"/>
              </a:rPr>
              <a:t>DC İŞARETLER NEDİR?</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84855" y="1449978"/>
            <a:ext cx="10026242" cy="2024742"/>
          </a:xfrm>
        </p:spPr>
        <p:txBody>
          <a:bodyPr>
            <a:normAutofit/>
          </a:bodyPr>
          <a:lstStyle/>
          <a:p>
            <a:r>
              <a:rPr lang="tr-TR" sz="2400" dirty="0">
                <a:latin typeface="Times New Roman" panose="02020603050405020304" pitchFamily="18" charset="0"/>
                <a:cs typeface="Times New Roman" panose="02020603050405020304" pitchFamily="18" charset="0"/>
              </a:rPr>
              <a:t>Doğru akım kelimesi İngilizceden Türkçemize geçmiştir. İngilizce </a:t>
            </a:r>
            <a:r>
              <a:rPr lang="tr-TR" sz="2400" dirty="0">
                <a:latin typeface="Times New Roman" panose="02020603050405020304" pitchFamily="18" charset="0"/>
                <a:cs typeface="Times New Roman" panose="02020603050405020304" pitchFamily="18" charset="0"/>
              </a:rPr>
              <a:t>D</a:t>
            </a:r>
            <a:r>
              <a:rPr lang="tr-TR" sz="2400" dirty="0" smtClean="0">
                <a:latin typeface="Times New Roman" panose="02020603050405020304" pitchFamily="18" charset="0"/>
                <a:cs typeface="Times New Roman" panose="02020603050405020304" pitchFamily="18" charset="0"/>
              </a:rPr>
              <a:t>irect </a:t>
            </a:r>
            <a:r>
              <a:rPr lang="tr-TR" sz="2400" dirty="0" err="1">
                <a:latin typeface="Times New Roman" panose="02020603050405020304" pitchFamily="18" charset="0"/>
                <a:cs typeface="Times New Roman" panose="02020603050405020304" pitchFamily="18" charset="0"/>
              </a:rPr>
              <a:t>C</a:t>
            </a:r>
            <a:r>
              <a:rPr lang="tr-TR" sz="2400" dirty="0" err="1" smtClean="0">
                <a:latin typeface="Times New Roman" panose="02020603050405020304" pitchFamily="18" charset="0"/>
                <a:cs typeface="Times New Roman" panose="02020603050405020304" pitchFamily="18" charset="0"/>
              </a:rPr>
              <a:t>urrent</a:t>
            </a:r>
            <a:r>
              <a:rPr lang="tr-TR" sz="2400" dirty="0" smtClean="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yani kısaltılmışı ''DC'' olan Türkçemizde ise </a:t>
            </a:r>
            <a:r>
              <a:rPr lang="tr-TR" sz="2400" dirty="0" smtClean="0">
                <a:latin typeface="Times New Roman" panose="02020603050405020304" pitchFamily="18" charset="0"/>
                <a:cs typeface="Times New Roman" panose="02020603050405020304" pitchFamily="18" charset="0"/>
              </a:rPr>
              <a:t>Doğru </a:t>
            </a:r>
            <a:r>
              <a:rPr lang="tr-TR" sz="2400" dirty="0">
                <a:latin typeface="Times New Roman" panose="02020603050405020304" pitchFamily="18" charset="0"/>
                <a:cs typeface="Times New Roman" panose="02020603050405020304" pitchFamily="18" charset="0"/>
              </a:rPr>
              <a:t>A</a:t>
            </a:r>
            <a:r>
              <a:rPr lang="tr-TR" sz="2400" dirty="0" smtClean="0">
                <a:latin typeface="Times New Roman" panose="02020603050405020304" pitchFamily="18" charset="0"/>
                <a:cs typeface="Times New Roman" panose="02020603050405020304" pitchFamily="18" charset="0"/>
              </a:rPr>
              <a:t>kım </a:t>
            </a:r>
            <a:r>
              <a:rPr lang="tr-TR" sz="2400" dirty="0">
                <a:latin typeface="Times New Roman" panose="02020603050405020304" pitchFamily="18" charset="0"/>
                <a:cs typeface="Times New Roman" panose="02020603050405020304" pitchFamily="18" charset="0"/>
              </a:rPr>
              <a:t>yani ''DA'' anlamında kullanılmaktadır. Simgesi (-) olarak gösterilmektedir. Adından da anlaşılacağı üzere doğru yöne hareket sağlayan </a:t>
            </a:r>
            <a:r>
              <a:rPr lang="tr-TR" sz="2400" dirty="0" smtClean="0">
                <a:latin typeface="Times New Roman" panose="02020603050405020304" pitchFamily="18" charset="0"/>
                <a:cs typeface="Times New Roman" panose="02020603050405020304" pitchFamily="18" charset="0"/>
              </a:rPr>
              <a:t>akımlardır.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877" y="3474720"/>
            <a:ext cx="5564934" cy="3117669"/>
          </a:xfrm>
          <a:prstGeom prst="rect">
            <a:avLst/>
          </a:prstGeom>
        </p:spPr>
      </p:pic>
    </p:spTree>
    <p:extLst>
      <p:ext uri="{BB962C8B-B14F-4D97-AF65-F5344CB8AC3E}">
        <p14:creationId xmlns:p14="http://schemas.microsoft.com/office/powerpoint/2010/main" val="358832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400" dirty="0">
                <a:latin typeface="Times New Roman" panose="02020603050405020304" pitchFamily="18" charset="0"/>
                <a:cs typeface="Times New Roman" panose="02020603050405020304" pitchFamily="18" charset="0"/>
              </a:rPr>
              <a:t>Doğru Akım Yani DC Nedir?</a:t>
            </a:r>
            <a:br>
              <a:rPr lang="tr-TR" sz="4400" dirty="0">
                <a:latin typeface="Times New Roman" panose="02020603050405020304" pitchFamily="18" charset="0"/>
                <a:cs typeface="Times New Roman" panose="02020603050405020304" pitchFamily="18" charset="0"/>
              </a:rPr>
            </a:br>
            <a:endParaRPr lang="tr-TR" dirty="0"/>
          </a:p>
        </p:txBody>
      </p:sp>
      <p:sp>
        <p:nvSpPr>
          <p:cNvPr id="3" name="İçerik Yer Tutucusu 2"/>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 </a:t>
            </a:r>
            <a:r>
              <a:rPr lang="tr-TR" sz="2400" dirty="0" smtClean="0">
                <a:latin typeface="Times New Roman" panose="02020603050405020304" pitchFamily="18" charset="0"/>
                <a:cs typeface="Times New Roman" panose="02020603050405020304" pitchFamily="18" charset="0"/>
              </a:rPr>
              <a:t>Doğru </a:t>
            </a:r>
            <a:r>
              <a:rPr lang="tr-TR" sz="2400" dirty="0">
                <a:latin typeface="Times New Roman" panose="02020603050405020304" pitchFamily="18" charset="0"/>
                <a:cs typeface="Times New Roman" panose="02020603050405020304" pitchFamily="18" charset="0"/>
              </a:rPr>
              <a:t>akım, elektrik yükünün tek yöne doğru ilerleyişi ve bu ilerleyişi hiç bozmadan tamamlayıp yüksek potansiyelden alçak potansiyele sabit bir şekilde akma olayının gerçekleşmesidir. Elektrik yükleri aynı anda, aynı doğrultu da ve aynı şiddette akmaktadır. Fakat bazen doğrultusu değişmese de şiddetinde farklılıklar gösterebilmektedir. </a:t>
            </a:r>
          </a:p>
          <a:p>
            <a:endParaRPr lang="tr-TR" dirty="0"/>
          </a:p>
        </p:txBody>
      </p:sp>
    </p:spTree>
    <p:extLst>
      <p:ext uri="{BB962C8B-B14F-4D97-AF65-F5344CB8AC3E}">
        <p14:creationId xmlns:p14="http://schemas.microsoft.com/office/powerpoint/2010/main" val="48024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831541"/>
            <a:ext cx="9404723" cy="840505"/>
          </a:xfrm>
        </p:spPr>
        <p:txBody>
          <a:bodyPr/>
          <a:lstStyle/>
          <a:p>
            <a:r>
              <a:rPr lang="tr-TR" dirty="0" smtClean="0">
                <a:latin typeface="Times New Roman" panose="02020603050405020304" pitchFamily="18" charset="0"/>
                <a:cs typeface="Times New Roman" panose="02020603050405020304" pitchFamily="18" charset="0"/>
              </a:rPr>
              <a:t>KAYNAKÇA:</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03312" y="2103120"/>
            <a:ext cx="8946541" cy="4145280"/>
          </a:xfrm>
        </p:spPr>
        <p:txBody>
          <a:bodyPr/>
          <a:lstStyle/>
          <a:p>
            <a:r>
              <a:rPr lang="tr-TR" u="sng" dirty="0">
                <a:hlinkClick r:id="rId2"/>
              </a:rPr>
              <a:t>https://</a:t>
            </a:r>
            <a:r>
              <a:rPr lang="tr-TR" u="sng" dirty="0" smtClean="0">
                <a:hlinkClick r:id="rId2"/>
              </a:rPr>
              <a:t>www.fibiler.com/Divisions/Ehil/Mahzen/General/Networks/txt/html/document_NetworkDataTransmit.html</a:t>
            </a:r>
            <a:endParaRPr lang="tr-TR" u="sng" dirty="0" smtClean="0"/>
          </a:p>
          <a:p>
            <a:endParaRPr lang="tr-TR" dirty="0"/>
          </a:p>
          <a:p>
            <a:r>
              <a:rPr lang="tr-TR" u="sng" dirty="0">
                <a:hlinkClick r:id="rId3"/>
              </a:rPr>
              <a:t>https://tr.wikipedia.org</a:t>
            </a:r>
            <a:r>
              <a:rPr lang="tr-TR" u="sng" dirty="0" smtClean="0">
                <a:hlinkClick r:id="rId3"/>
              </a:rPr>
              <a:t>/</a:t>
            </a:r>
            <a:endParaRPr lang="tr-TR" u="sng" dirty="0" smtClean="0"/>
          </a:p>
          <a:p>
            <a:endParaRPr lang="tr-TR" dirty="0"/>
          </a:p>
          <a:p>
            <a:r>
              <a:rPr lang="tr-TR" u="sng" dirty="0">
                <a:hlinkClick r:id="rId4"/>
              </a:rPr>
              <a:t>http://www.megep.meb.gov.tr/mte_program_modul/moduller_pdf/Analog%20Ve%20Say%C4%B1sal%20Haberle%C5%9Fme.pdf</a:t>
            </a:r>
            <a:endParaRPr lang="tr-TR" dirty="0"/>
          </a:p>
          <a:p>
            <a:endParaRPr lang="tr-TR" dirty="0"/>
          </a:p>
        </p:txBody>
      </p:sp>
    </p:spTree>
    <p:extLst>
      <p:ext uri="{BB962C8B-B14F-4D97-AF65-F5344CB8AC3E}">
        <p14:creationId xmlns:p14="http://schemas.microsoft.com/office/powerpoint/2010/main" val="192449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40505"/>
          </a:xfrm>
        </p:spPr>
        <p:txBody>
          <a:bodyPr/>
          <a:lstStyle/>
          <a:p>
            <a:r>
              <a:rPr lang="tr-TR" dirty="0" smtClean="0">
                <a:latin typeface="Times New Roman" panose="02020603050405020304" pitchFamily="18" charset="0"/>
                <a:cs typeface="Times New Roman" panose="02020603050405020304" pitchFamily="18" charset="0"/>
              </a:rPr>
              <a:t>VERİ İLETİMİ NEDİR ?</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03312" y="1489166"/>
            <a:ext cx="8946541" cy="4759233"/>
          </a:xfrm>
        </p:spPr>
        <p:txBody>
          <a:bodyPr/>
          <a:lstStyle/>
          <a:p>
            <a:pPr marL="0" indent="0">
              <a:buNone/>
            </a:pPr>
            <a:r>
              <a:rPr lang="tr-TR" sz="2400" b="1" dirty="0" smtClean="0"/>
              <a:t> </a:t>
            </a:r>
          </a:p>
          <a:p>
            <a:r>
              <a:rPr lang="tr-TR" sz="2400" b="1" dirty="0" smtClean="0"/>
              <a:t>Veri </a:t>
            </a:r>
            <a:r>
              <a:rPr lang="tr-TR" sz="2400" b="1" dirty="0"/>
              <a:t>iletimi</a:t>
            </a:r>
            <a:r>
              <a:rPr lang="tr-TR" sz="2400" dirty="0"/>
              <a:t>, verilerin noktadan noktaya veya noktadan çok noktaya haberleşme kanalı üzerinden </a:t>
            </a:r>
            <a:r>
              <a:rPr lang="tr-TR" sz="2400" dirty="0" smtClean="0"/>
              <a:t>aktarılmasıdır.</a:t>
            </a:r>
            <a:r>
              <a:rPr lang="tr-TR" sz="2400" dirty="0"/>
              <a:t> Bu tür kanalların örnekleri bakır teller, optik fiberler, kablosuz iletişim kanalları, depolama </a:t>
            </a:r>
            <a:r>
              <a:rPr lang="tr-TR" sz="2400" dirty="0" smtClean="0"/>
              <a:t>ortamı</a:t>
            </a:r>
            <a:r>
              <a:rPr lang="tr-TR" sz="2400" dirty="0"/>
              <a:t> ve bilgisayar veri yoludur. Veriler, elektrik voltajı, radyo dalgası, mikrodalga veya kızılötesi sinyal gibi elektromanyetik bir sinyal olarak temsil edilir.</a:t>
            </a:r>
          </a:p>
          <a:p>
            <a:endParaRPr lang="tr-TR" dirty="0"/>
          </a:p>
        </p:txBody>
      </p:sp>
    </p:spTree>
    <p:extLst>
      <p:ext uri="{BB962C8B-B14F-4D97-AF65-F5344CB8AC3E}">
        <p14:creationId xmlns:p14="http://schemas.microsoft.com/office/powerpoint/2010/main" val="238102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431074"/>
            <a:ext cx="8946541" cy="6426926"/>
          </a:xfrm>
        </p:spPr>
        <p:txBody>
          <a:bodyPr>
            <a:normAutofit/>
          </a:bodyPr>
          <a:lstStyle/>
          <a:p>
            <a:r>
              <a:rPr lang="tr-TR" dirty="0" smtClean="0"/>
              <a:t>  Analog </a:t>
            </a:r>
            <a:r>
              <a:rPr lang="tr-TR" dirty="0"/>
              <a:t>iletim, bir değişkeninkiyle orantılı olarak genlik, faz veya bazı başka özellikler bakımından değişen sürekli bir sinyal kullanarak ses, veri, görüntü, sinyal veya video bilgisinin iletilmesi için bir iletim yöntemidir. </a:t>
            </a:r>
            <a:endParaRPr lang="tr-TR" dirty="0" smtClean="0"/>
          </a:p>
          <a:p>
            <a:r>
              <a:rPr lang="tr-TR" dirty="0"/>
              <a:t> </a:t>
            </a:r>
            <a:r>
              <a:rPr lang="tr-TR" dirty="0" smtClean="0"/>
              <a:t> Mesajlar </a:t>
            </a:r>
            <a:r>
              <a:rPr lang="tr-TR" dirty="0"/>
              <a:t>ya bir hat kodu aracılığıyla bir dizi darbe ile ya da bir dijital modülasyon yöntemi kullanılarak sınırlı bir sürekli değişen dalga biçimleri kümesi ile temsil edilir. </a:t>
            </a:r>
            <a:endParaRPr lang="tr-TR" dirty="0" smtClean="0"/>
          </a:p>
          <a:p>
            <a:r>
              <a:rPr lang="tr-TR" dirty="0"/>
              <a:t> </a:t>
            </a:r>
            <a:r>
              <a:rPr lang="tr-TR" dirty="0" smtClean="0"/>
              <a:t> Geçiş bandı modülasyonu ve karşılık gelen </a:t>
            </a:r>
            <a:r>
              <a:rPr lang="tr-TR" dirty="0" err="1" smtClean="0"/>
              <a:t>demodülasyon</a:t>
            </a:r>
            <a:r>
              <a:rPr lang="tr-TR" dirty="0" smtClean="0"/>
              <a:t>, modem ekipmanı tarafından gerçekleştirilir. Dijital sinyalin en yaygın tanımına göre, bit akışlarını temsil eden hem temel bant hem de geçiş bandı sinyalleri dijital iletim </a:t>
            </a:r>
            <a:r>
              <a:rPr lang="tr-TR" dirty="0"/>
              <a:t>olarak kabul edilirken, alternatif bir tanım yalnızca temel bant sinyalini dijital olarak ve dijital verilerin geçiş bandı iletimini </a:t>
            </a:r>
            <a:r>
              <a:rPr lang="tr-TR" dirty="0" smtClean="0"/>
              <a:t>dijitalden </a:t>
            </a:r>
            <a:r>
              <a:rPr lang="tr-TR" dirty="0"/>
              <a:t>-analog </a:t>
            </a:r>
            <a:r>
              <a:rPr lang="tr-TR" dirty="0" smtClean="0"/>
              <a:t>dönüşümüdür.</a:t>
            </a:r>
            <a:endParaRPr lang="tr-TR" dirty="0"/>
          </a:p>
          <a:p>
            <a:r>
              <a:rPr lang="tr-TR" dirty="0"/>
              <a:t> </a:t>
            </a:r>
            <a:r>
              <a:rPr lang="tr-TR" dirty="0" smtClean="0"/>
              <a:t>  Aktarılan </a:t>
            </a:r>
            <a:r>
              <a:rPr lang="tr-TR" dirty="0"/>
              <a:t>veriler, bir veri kaynağından, örneğin bir bilgisayar veya bir klavyeden gelen dijital mesajlar olabilir. </a:t>
            </a:r>
            <a:endParaRPr lang="tr-TR" dirty="0" smtClean="0"/>
          </a:p>
          <a:p>
            <a:r>
              <a:rPr lang="tr-TR" dirty="0"/>
              <a:t> </a:t>
            </a:r>
            <a:r>
              <a:rPr lang="tr-TR" dirty="0" smtClean="0"/>
              <a:t> Veri </a:t>
            </a:r>
            <a:r>
              <a:rPr lang="tr-TR" dirty="0"/>
              <a:t>aktarımı, paralel ya da seri olarak sağlanır.</a:t>
            </a:r>
          </a:p>
          <a:p>
            <a:endParaRPr lang="tr-TR" dirty="0"/>
          </a:p>
        </p:txBody>
      </p:sp>
    </p:spTree>
    <p:extLst>
      <p:ext uri="{BB962C8B-B14F-4D97-AF65-F5344CB8AC3E}">
        <p14:creationId xmlns:p14="http://schemas.microsoft.com/office/powerpoint/2010/main" val="174544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22939"/>
          </a:xfrm>
        </p:spPr>
        <p:txBody>
          <a:bodyPr/>
          <a:lstStyle/>
          <a:p>
            <a:r>
              <a:rPr lang="tr-TR" dirty="0" smtClean="0">
                <a:latin typeface="Times New Roman" panose="02020603050405020304" pitchFamily="18" charset="0"/>
                <a:cs typeface="Times New Roman" panose="02020603050405020304" pitchFamily="18" charset="0"/>
              </a:rPr>
              <a:t>PARALEL VE SERİ İLETİM</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03312" y="1293224"/>
            <a:ext cx="9804174" cy="5133702"/>
          </a:xfrm>
        </p:spPr>
        <p:txBody>
          <a:bodyPr>
            <a:normAutofit/>
          </a:bodyPr>
          <a:lstStyle/>
          <a:p>
            <a:r>
              <a:rPr lang="tr-TR" sz="2200" dirty="0">
                <a:latin typeface="Times New Roman" panose="02020603050405020304" pitchFamily="18" charset="0"/>
                <a:cs typeface="Times New Roman" panose="02020603050405020304" pitchFamily="18" charset="0"/>
              </a:rPr>
              <a:t>P</a:t>
            </a:r>
            <a:r>
              <a:rPr lang="tr-TR" sz="2200" dirty="0" smtClean="0">
                <a:latin typeface="Times New Roman" panose="02020603050405020304" pitchFamily="18" charset="0"/>
                <a:cs typeface="Times New Roman" panose="02020603050405020304" pitchFamily="18" charset="0"/>
              </a:rPr>
              <a:t>aralel </a:t>
            </a:r>
            <a:r>
              <a:rPr lang="tr-TR" sz="2200" dirty="0">
                <a:latin typeface="Times New Roman" panose="02020603050405020304" pitchFamily="18" charset="0"/>
                <a:cs typeface="Times New Roman" panose="02020603050405020304" pitchFamily="18" charset="0"/>
              </a:rPr>
              <a:t>iletişim, aynı anda birden fazla ikili basamak (bit) iletme yöntemidir. </a:t>
            </a:r>
            <a:r>
              <a:rPr lang="tr-TR" sz="2200" dirty="0" smtClean="0">
                <a:latin typeface="Times New Roman" panose="02020603050405020304" pitchFamily="18" charset="0"/>
                <a:cs typeface="Times New Roman" panose="02020603050405020304" pitchFamily="18" charset="0"/>
              </a:rPr>
              <a:t>Seri iletişim tek </a:t>
            </a:r>
            <a:r>
              <a:rPr lang="tr-TR" sz="2200" dirty="0">
                <a:latin typeface="Times New Roman" panose="02020603050405020304" pitchFamily="18" charset="0"/>
                <a:cs typeface="Times New Roman" panose="02020603050405020304" pitchFamily="18" charset="0"/>
              </a:rPr>
              <a:t>seferde sadece tek bir bit </a:t>
            </a:r>
            <a:r>
              <a:rPr lang="tr-TR" sz="2200" dirty="0" smtClean="0">
                <a:latin typeface="Times New Roman" panose="02020603050405020304" pitchFamily="18" charset="0"/>
                <a:cs typeface="Times New Roman" panose="02020603050405020304" pitchFamily="18" charset="0"/>
              </a:rPr>
              <a:t>gönderir, </a:t>
            </a:r>
            <a:r>
              <a:rPr lang="tr-TR" sz="2200" dirty="0">
                <a:latin typeface="Times New Roman" panose="02020603050405020304" pitchFamily="18" charset="0"/>
                <a:cs typeface="Times New Roman" panose="02020603050405020304" pitchFamily="18" charset="0"/>
              </a:rPr>
              <a:t>iletişim bağlantısını karakterize etmenin bir yoludur</a:t>
            </a:r>
            <a:r>
              <a:rPr lang="tr-TR" sz="2200" dirty="0" smtClean="0">
                <a:latin typeface="Times New Roman" panose="02020603050405020304" pitchFamily="18" charset="0"/>
                <a:cs typeface="Times New Roman" panose="02020603050405020304" pitchFamily="18" charset="0"/>
              </a:rPr>
              <a:t>.</a:t>
            </a:r>
            <a:endParaRPr lang="tr-TR" sz="2200"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610" y="2411301"/>
            <a:ext cx="3862796" cy="4133192"/>
          </a:xfrm>
          <a:prstGeom prst="rect">
            <a:avLst/>
          </a:prstGeom>
        </p:spPr>
      </p:pic>
    </p:spTree>
    <p:extLst>
      <p:ext uri="{BB962C8B-B14F-4D97-AF65-F5344CB8AC3E}">
        <p14:creationId xmlns:p14="http://schemas.microsoft.com/office/powerpoint/2010/main" val="300348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757646"/>
            <a:ext cx="8946541" cy="5490753"/>
          </a:xfrm>
        </p:spPr>
        <p:txBody>
          <a:bodyPr/>
          <a:lstStyle/>
          <a:p>
            <a:r>
              <a:rPr lang="tr-TR" sz="2400" dirty="0">
                <a:latin typeface="Times New Roman" panose="02020603050405020304" pitchFamily="18" charset="0"/>
                <a:cs typeface="Times New Roman" panose="02020603050405020304" pitchFamily="18" charset="0"/>
              </a:rPr>
              <a:t>Paralel ve seri iletişim kanalı arasındaki temel fark, bitleri iletmek için fiziksel katmanda kullanılan elektrik iletkenlerinin sayısıdır. Paralel iletişimde birden fazla iletken kullanılır. Mesela, 8 bitlik seri kanal bitleri sırayla iletirken paralel bir kanal 8 biti aynı anda iletebilir. Eğer bu iki kanal aynı saat hızında çalıştırılsaydı paralel olan seri olana göre 8 kat daha hızlı çalışırdı. Paralel bir kanal çeşitli sinyaller için(veri akışının yönünü kontrol etmek, veri akışını hızını kontrol etmek için saat sinyali, anlaşma) ek iletkenler kullanabilir.</a:t>
            </a:r>
          </a:p>
          <a:p>
            <a:r>
              <a:rPr lang="tr-TR" sz="2400" dirty="0">
                <a:latin typeface="Times New Roman" panose="02020603050405020304" pitchFamily="18" charset="0"/>
                <a:cs typeface="Times New Roman" panose="02020603050405020304" pitchFamily="18" charset="0"/>
              </a:rPr>
              <a:t>Paralel iletişim, entegre devrelerde her zaman yaygın olarak kullanılmaktadır, çevresel iletim veri yolları, RAM gibi bellek birimleri gibi. Öte yandan, bilgisayar sistem veri yolları zaman içinde gelişmiştir: daha önceki sistem veri yollarında paralel iletişim yaygın olarak kullanılırken, modern bilgisayarlarda seri iletişim yaygındır.</a:t>
            </a:r>
          </a:p>
          <a:p>
            <a:endParaRPr lang="tr-TR" dirty="0"/>
          </a:p>
        </p:txBody>
      </p:sp>
    </p:spTree>
    <p:extLst>
      <p:ext uri="{BB962C8B-B14F-4D97-AF65-F5344CB8AC3E}">
        <p14:creationId xmlns:p14="http://schemas.microsoft.com/office/powerpoint/2010/main" val="369250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248194"/>
            <a:ext cx="9647419" cy="6000205"/>
          </a:xfrm>
        </p:spPr>
        <p:txBody>
          <a:bodyPr/>
          <a:lstStyle/>
          <a:p>
            <a:r>
              <a:rPr lang="tr-TR" sz="2200" dirty="0">
                <a:latin typeface="Times New Roman" panose="02020603050405020304" pitchFamily="18" charset="0"/>
                <a:cs typeface="Times New Roman" panose="02020603050405020304" pitchFamily="18" charset="0"/>
              </a:rPr>
              <a:t>Yüksek hızlı seri teknolojilerin geliştirilmesinden önce, seri bağlantılar yerine paralel bağlantıların seçimi bu etkenler tarafından yönlendiriliyordu.</a:t>
            </a:r>
          </a:p>
          <a:p>
            <a:pPr lvl="0"/>
            <a:r>
              <a:rPr lang="tr-TR" sz="2200" dirty="0">
                <a:latin typeface="Times New Roman" panose="02020603050405020304" pitchFamily="18" charset="0"/>
                <a:cs typeface="Times New Roman" panose="02020603050405020304" pitchFamily="18" charset="0"/>
              </a:rPr>
              <a:t>Hız: Yüzeysel olarak, bir paralel veri bağlantısının hızı, bir seferde gönderilen bit sayısı ile her bir yolun bit hızının çarpımına eşittir; bir kerede gönderilen bit sayısını iki katına çıkarmak veri hızını iki katına çıkarır. Pratikte, saat çarpıklığı, her bağlantının hızını tüm bağlantıların en yavaşına indirger.</a:t>
            </a:r>
          </a:p>
          <a:p>
            <a:pPr lvl="0"/>
            <a:r>
              <a:rPr lang="tr-TR" sz="2200" dirty="0">
                <a:latin typeface="Times New Roman" panose="02020603050405020304" pitchFamily="18" charset="0"/>
                <a:cs typeface="Times New Roman" panose="02020603050405020304" pitchFamily="18" charset="0"/>
              </a:rPr>
              <a:t>Kablo uzunluğu: Çapraz konuşma, paralel hatlar arasında parazit oluşturur ve etki, iletişim bağlantısının uzunluğu ile daha da kötüleşir. Bu, genellikle bir seri bağlantıdan daha kısa olan bir paralel veri bağlantısının uzunluğuna bir üst sınır koyar.</a:t>
            </a:r>
          </a:p>
          <a:p>
            <a:pPr lvl="0"/>
            <a:r>
              <a:rPr lang="tr-TR" sz="2200" dirty="0">
                <a:latin typeface="Times New Roman" panose="02020603050405020304" pitchFamily="18" charset="0"/>
                <a:cs typeface="Times New Roman" panose="02020603050405020304" pitchFamily="18" charset="0"/>
              </a:rPr>
              <a:t>Karmaşıklık: Paralel veri bağlantıları, donanımda kolayca uygulanır ve bu da onları mantıklı bir seçim haline getirir. Bir bilgisayar sisteminde paralel bir bağlantı noktası oluşturmak nispeten basittir ve verileri bir veri yoluna kopyalamak için yalnızca bir mandal gerektirir. Buna karşılık, çoğu seri iletişim, doğrudan bir veri yoluna bağlanmadan önce evrensel bir asenkron alıcı/verici tarafından tekrar paralel biçime dönüştürülmelidir.</a:t>
            </a:r>
          </a:p>
          <a:p>
            <a:endParaRPr lang="tr-TR" dirty="0"/>
          </a:p>
        </p:txBody>
      </p:sp>
    </p:spTree>
    <p:extLst>
      <p:ext uri="{BB962C8B-B14F-4D97-AF65-F5344CB8AC3E}">
        <p14:creationId xmlns:p14="http://schemas.microsoft.com/office/powerpoint/2010/main" val="12949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49065"/>
          </a:xfrm>
        </p:spPr>
        <p:txBody>
          <a:bodyPr/>
          <a:lstStyle/>
          <a:p>
            <a:r>
              <a:rPr lang="tr-TR" dirty="0" smtClean="0">
                <a:latin typeface="Times New Roman" panose="02020603050405020304" pitchFamily="18" charset="0"/>
                <a:cs typeface="Times New Roman" panose="02020603050405020304" pitchFamily="18" charset="0"/>
              </a:rPr>
              <a:t>VERİ İLETİM KARAKTERİSTİKLERİ</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03313" y="1201783"/>
            <a:ext cx="10013178" cy="5486399"/>
          </a:xfrm>
        </p:spPr>
        <p:txBody>
          <a:bodyPr>
            <a:normAutofit/>
          </a:bodyPr>
          <a:lstStyle/>
          <a:p>
            <a:r>
              <a:rPr lang="tr-TR" sz="2400" dirty="0">
                <a:latin typeface="Times New Roman" panose="02020603050405020304" pitchFamily="18" charset="0"/>
                <a:cs typeface="Times New Roman" panose="02020603050405020304" pitchFamily="18" charset="0"/>
              </a:rPr>
              <a:t>Veri haberleşmesini anlamak için, elektriğin iletim karakteristikleri hakkında genel bir bilgiye sahip olunmalıdır. Hat kapasitesi, hata kontrol teknikleri, haberleşme yazılımı, ve diğer pek çok ağ bileşeni elektriğin yapabildikleri ve sınırlamaları çerçevesinde analiz edilir ve tasarlanır.</a:t>
            </a:r>
          </a:p>
          <a:p>
            <a:r>
              <a:rPr lang="tr-TR" sz="2400" dirty="0" smtClean="0">
                <a:latin typeface="Times New Roman" panose="02020603050405020304" pitchFamily="18" charset="0"/>
                <a:cs typeface="Times New Roman" panose="02020603050405020304" pitchFamily="18" charset="0"/>
              </a:rPr>
              <a:t>Veri</a:t>
            </a:r>
            <a:r>
              <a:rPr lang="tr-TR" sz="2400" dirty="0">
                <a:latin typeface="Times New Roman" panose="02020603050405020304" pitchFamily="18" charset="0"/>
                <a:cs typeface="Times New Roman" panose="02020603050405020304" pitchFamily="18" charset="0"/>
              </a:rPr>
              <a:t>, haberleşme kanalı üzerinden elektrik işaretinin değişimleri ile iletilir. Bu değişimler 1 ve 0'ları gösterir. Elektrik işaretinin konumu kendini ya bir işaret seviyesi ya da bir başka kompleks elektrik işareti şeklinde gösterir. Bir işaretin iletim yolu üzerindeki hareketine işaret yayılması denir. Bir kablo yolu üzerinde, işaret yayılması elektrik akımı şeklindedir. </a:t>
            </a:r>
            <a:endParaRPr lang="tr-TR" sz="2400" dirty="0" smtClean="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Haberleşme </a:t>
            </a:r>
            <a:r>
              <a:rPr lang="tr-TR" sz="2400" dirty="0">
                <a:latin typeface="Times New Roman" panose="02020603050405020304" pitchFamily="18" charset="0"/>
                <a:cs typeface="Times New Roman" panose="02020603050405020304" pitchFamily="18" charset="0"/>
              </a:rPr>
              <a:t>kanalındaki birçok </a:t>
            </a:r>
            <a:r>
              <a:rPr lang="tr-TR" sz="2400" dirty="0" smtClean="0">
                <a:latin typeface="Times New Roman" panose="02020603050405020304" pitchFamily="18" charset="0"/>
                <a:cs typeface="Times New Roman" panose="02020603050405020304" pitchFamily="18" charset="0"/>
              </a:rPr>
              <a:t>salınım </a:t>
            </a:r>
            <a:r>
              <a:rPr lang="tr-TR" sz="2400" dirty="0">
                <a:latin typeface="Times New Roman" panose="02020603050405020304" pitchFamily="18" charset="0"/>
                <a:cs typeface="Times New Roman" panose="02020603050405020304" pitchFamily="18" charset="0"/>
              </a:rPr>
              <a:t>yapan dalga şekilleri içerir. Bilgisayar verilerinin taşınmasını sağlamak için salınım yapan işaretlerin üç parametresi değiştirilebilir (</a:t>
            </a:r>
            <a:r>
              <a:rPr lang="tr-TR" sz="2400" dirty="0" smtClean="0">
                <a:latin typeface="Times New Roman" panose="02020603050405020304" pitchFamily="18" charset="0"/>
                <a:cs typeface="Times New Roman" panose="02020603050405020304" pitchFamily="18" charset="0"/>
              </a:rPr>
              <a:t>genlik, </a:t>
            </a:r>
            <a:r>
              <a:rPr lang="tr-TR" sz="2400" dirty="0">
                <a:latin typeface="Times New Roman" panose="02020603050405020304" pitchFamily="18" charset="0"/>
                <a:cs typeface="Times New Roman" panose="02020603050405020304" pitchFamily="18" charset="0"/>
              </a:rPr>
              <a:t>frekans, faz). Genlik </a:t>
            </a:r>
            <a:r>
              <a:rPr lang="tr-TR" sz="2400" dirty="0" smtClean="0">
                <a:latin typeface="Times New Roman" panose="02020603050405020304" pitchFamily="18" charset="0"/>
                <a:cs typeface="Times New Roman" panose="02020603050405020304" pitchFamily="18" charset="0"/>
              </a:rPr>
              <a:t>veya gerilim kablo üzerine düşen elektrik yükü miktarı ile belirlenir </a:t>
            </a:r>
          </a:p>
          <a:p>
            <a:endParaRPr lang="tr-TR" dirty="0"/>
          </a:p>
        </p:txBody>
      </p:sp>
    </p:spTree>
    <p:extLst>
      <p:ext uri="{BB962C8B-B14F-4D97-AF65-F5344CB8AC3E}">
        <p14:creationId xmlns:p14="http://schemas.microsoft.com/office/powerpoint/2010/main" val="22917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444138"/>
            <a:ext cx="10405065" cy="5804262"/>
          </a:xfrm>
        </p:spPr>
        <p:txBody>
          <a:bodyPr/>
          <a:lstStyle/>
          <a:p>
            <a:r>
              <a:rPr lang="tr-TR" sz="2400" dirty="0" smtClean="0">
                <a:latin typeface="Times New Roman" panose="02020603050405020304" pitchFamily="18" charset="0"/>
                <a:cs typeface="Times New Roman" panose="02020603050405020304" pitchFamily="18" charset="0"/>
              </a:rPr>
              <a:t>Frekans: </a:t>
            </a:r>
            <a:r>
              <a:rPr lang="tr-TR" sz="2400" dirty="0">
                <a:latin typeface="Times New Roman" panose="02020603050405020304" pitchFamily="18" charset="0"/>
                <a:cs typeface="Times New Roman" panose="02020603050405020304" pitchFamily="18" charset="0"/>
              </a:rPr>
              <a:t>B</a:t>
            </a:r>
            <a:r>
              <a:rPr lang="tr-TR" sz="2400" dirty="0" smtClean="0">
                <a:latin typeface="Times New Roman" panose="02020603050405020304" pitchFamily="18" charset="0"/>
                <a:cs typeface="Times New Roman" panose="02020603050405020304" pitchFamily="18" charset="0"/>
              </a:rPr>
              <a:t>ir </a:t>
            </a:r>
            <a:r>
              <a:rPr lang="tr-TR" sz="2400" dirty="0">
                <a:latin typeface="Times New Roman" panose="02020603050405020304" pitchFamily="18" charset="0"/>
                <a:cs typeface="Times New Roman" panose="02020603050405020304" pitchFamily="18" charset="0"/>
              </a:rPr>
              <a:t>işaretin bir saniyedeki </a:t>
            </a:r>
            <a:r>
              <a:rPr lang="tr-TR" sz="2400" dirty="0" smtClean="0">
                <a:latin typeface="Times New Roman" panose="02020603050405020304" pitchFamily="18" charset="0"/>
                <a:cs typeface="Times New Roman" panose="02020603050405020304" pitchFamily="18" charset="0"/>
              </a:rPr>
              <a:t>titreşim </a:t>
            </a:r>
            <a:r>
              <a:rPr lang="tr-TR" sz="2400" dirty="0">
                <a:latin typeface="Times New Roman" panose="02020603050405020304" pitchFamily="18" charset="0"/>
                <a:cs typeface="Times New Roman" panose="02020603050405020304" pitchFamily="18" charset="0"/>
              </a:rPr>
              <a:t>sayısı olarak ifade edilir. </a:t>
            </a:r>
            <a:r>
              <a:rPr lang="tr-TR" sz="2400" dirty="0" smtClean="0">
                <a:latin typeface="Times New Roman" panose="02020603050405020304" pitchFamily="18" charset="0"/>
                <a:cs typeface="Times New Roman" panose="02020603050405020304" pitchFamily="18" charset="0"/>
              </a:rPr>
              <a:t>Birimi Hertz </a:t>
            </a:r>
            <a:r>
              <a:rPr lang="tr-TR" sz="2400" dirty="0">
                <a:latin typeface="Times New Roman" panose="02020603050405020304" pitchFamily="18" charset="0"/>
                <a:cs typeface="Times New Roman" panose="02020603050405020304" pitchFamily="18" charset="0"/>
              </a:rPr>
              <a:t>(Hz</a:t>
            </a:r>
            <a:r>
              <a:rPr lang="tr-TR" sz="2400" dirty="0" smtClean="0">
                <a:latin typeface="Times New Roman" panose="02020603050405020304" pitchFamily="18" charset="0"/>
                <a:cs typeface="Times New Roman" panose="02020603050405020304" pitchFamily="18" charset="0"/>
              </a:rPr>
              <a:t>) </a:t>
            </a:r>
            <a:r>
              <a:rPr lang="tr-TR" sz="2400" dirty="0" err="1" smtClean="0">
                <a:latin typeface="Times New Roman" panose="02020603050405020304" pitchFamily="18" charset="0"/>
                <a:cs typeface="Times New Roman" panose="02020603050405020304" pitchFamily="18" charset="0"/>
              </a:rPr>
              <a:t>dir</a:t>
            </a:r>
            <a:r>
              <a:rPr lang="tr-TR" sz="2400" dirty="0">
                <a:latin typeface="Times New Roman" panose="02020603050405020304" pitchFamily="18" charset="0"/>
                <a:cs typeface="Times New Roman" panose="02020603050405020304" pitchFamily="18" charset="0"/>
              </a:rPr>
              <a:t>. f harfi ile ifade edilir</a:t>
            </a:r>
            <a:r>
              <a:rPr lang="tr-TR" sz="2400" dirty="0" smtClean="0">
                <a:latin typeface="Times New Roman" panose="02020603050405020304" pitchFamily="18" charset="0"/>
                <a:cs typeface="Times New Roman" panose="02020603050405020304" pitchFamily="18" charset="0"/>
              </a:rPr>
              <a:t>.</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Genlik: Periyodik harekette maksimum düzey olarak tanımlanabilir. Genlik, bir dalganın tepesinden çukuruna kadar olan düşey uzaklığın yarısıdır.</a:t>
            </a:r>
          </a:p>
          <a:p>
            <a:endParaRPr lang="tr-TR" sz="2400" dirty="0" smtClean="0">
              <a:latin typeface="Times New Roman" panose="02020603050405020304" pitchFamily="18" charset="0"/>
              <a:cs typeface="Times New Roman" panose="02020603050405020304" pitchFamily="18" charset="0"/>
            </a:endParaRPr>
          </a:p>
          <a:p>
            <a:endParaRPr lang="tr-TR" sz="2400" dirty="0" smtClean="0">
              <a:latin typeface="Times New Roman" panose="02020603050405020304" pitchFamily="18" charset="0"/>
              <a:cs typeface="Times New Roman" panose="02020603050405020304" pitchFamily="18" charset="0"/>
            </a:endParaRPr>
          </a:p>
          <a:p>
            <a:endParaRPr lang="tr-TR" dirty="0"/>
          </a:p>
        </p:txBody>
      </p:sp>
      <p:pic>
        <p:nvPicPr>
          <p:cNvPr id="4" name="Picture 2" descr="SES: FREKANS VE GENLİK NE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682" y="2774938"/>
            <a:ext cx="5017318" cy="347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94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222069"/>
            <a:ext cx="8946541" cy="6026331"/>
          </a:xfrm>
        </p:spPr>
        <p:txBody>
          <a:bodyPr/>
          <a:lstStyle/>
          <a:p>
            <a:pPr marL="0" indent="0">
              <a:buNone/>
            </a:pPr>
            <a:endParaRPr lang="tr-TR" sz="2400" dirty="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Güç: Elektriğin </a:t>
            </a:r>
            <a:r>
              <a:rPr lang="tr-TR" sz="2400" dirty="0">
                <a:latin typeface="Times New Roman" panose="02020603050405020304" pitchFamily="18" charset="0"/>
                <a:cs typeface="Times New Roman" panose="02020603050405020304" pitchFamily="18" charset="0"/>
              </a:rPr>
              <a:t>bir diğer karakteristiği vat (</a:t>
            </a:r>
            <a:r>
              <a:rPr lang="tr-TR" sz="2400" dirty="0" err="1">
                <a:latin typeface="Times New Roman" panose="02020603050405020304" pitchFamily="18" charset="0"/>
                <a:cs typeface="Times New Roman" panose="02020603050405020304" pitchFamily="18" charset="0"/>
              </a:rPr>
              <a:t>watt</a:t>
            </a:r>
            <a:r>
              <a:rPr lang="tr-TR" sz="2400" dirty="0">
                <a:latin typeface="Times New Roman" panose="02020603050405020304" pitchFamily="18" charset="0"/>
                <a:cs typeface="Times New Roman" panose="02020603050405020304" pitchFamily="18" charset="0"/>
              </a:rPr>
              <a:t>) birimi ile ölçülen güçtür. İşaret gücü, işaretin bir kablolu haberleşme devresinde gidebileceği veya yayılabileceği mesafeyi </a:t>
            </a:r>
            <a:r>
              <a:rPr lang="tr-TR" sz="2400" dirty="0" smtClean="0">
                <a:latin typeface="Times New Roman" panose="02020603050405020304" pitchFamily="18" charset="0"/>
                <a:cs typeface="Times New Roman" panose="02020603050405020304" pitchFamily="18" charset="0"/>
              </a:rPr>
              <a:t>belirler</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Baud: Genelde modem benzeri cihazların sinyalleşme hızlarını ifade etmekte kullanılır. Bir başka deyişle modemin bir sinyalleşme sırasında gönderdiği bilginin ölçüsüdür. Örneğin, bir cihaz her bir sinyalleşme esnasında 2 bitle kodlanmış bir bilgi gönderiyorsa 1 baud değeri 2 bittir.</a:t>
            </a:r>
          </a:p>
          <a:p>
            <a:endParaRPr lang="tr-TR" sz="2400"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093" y="4323806"/>
            <a:ext cx="6278364" cy="2379617"/>
          </a:xfrm>
          <a:prstGeom prst="rect">
            <a:avLst/>
          </a:prstGeom>
        </p:spPr>
      </p:pic>
    </p:spTree>
    <p:extLst>
      <p:ext uri="{BB962C8B-B14F-4D97-AF65-F5344CB8AC3E}">
        <p14:creationId xmlns:p14="http://schemas.microsoft.com/office/powerpoint/2010/main" val="1825291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1072</Words>
  <Application>Microsoft Office PowerPoint</Application>
  <PresentationFormat>Geniş ekran</PresentationFormat>
  <Paragraphs>53</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Century Gothic</vt:lpstr>
      <vt:lpstr>Times New Roman</vt:lpstr>
      <vt:lpstr>Wingdings 3</vt:lpstr>
      <vt:lpstr>İyon</vt:lpstr>
      <vt:lpstr>   T.C  KASTAMONU  ÜNİVERSİTESİ  TAŞKÖPRÜ  MYO</vt:lpstr>
      <vt:lpstr>VERİ İLETİMİ NEDİR ?</vt:lpstr>
      <vt:lpstr>PowerPoint Sunusu</vt:lpstr>
      <vt:lpstr>PARALEL VE SERİ İLETİM</vt:lpstr>
      <vt:lpstr>PowerPoint Sunusu</vt:lpstr>
      <vt:lpstr>PowerPoint Sunusu</vt:lpstr>
      <vt:lpstr>VERİ İLETİM KARAKTERİSTİKLERİ</vt:lpstr>
      <vt:lpstr>PowerPoint Sunusu</vt:lpstr>
      <vt:lpstr>PowerPoint Sunusu</vt:lpstr>
      <vt:lpstr>BAND GENİŞLİĞİ:</vt:lpstr>
      <vt:lpstr>KARE DALGA:</vt:lpstr>
      <vt:lpstr>DC İŞARETLER NEDİR?</vt:lpstr>
      <vt:lpstr>Doğru Akım Yani DC Nedir? </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T.C  KASTAMONU  ÜNİVERSİTESİ  TAŞKÖPRÜ  MYO</dc:title>
  <dc:creator>CASPER</dc:creator>
  <cp:lastModifiedBy>CASPER</cp:lastModifiedBy>
  <cp:revision>8</cp:revision>
  <dcterms:created xsi:type="dcterms:W3CDTF">2022-11-30T13:33:06Z</dcterms:created>
  <dcterms:modified xsi:type="dcterms:W3CDTF">2022-11-30T14:43:41Z</dcterms:modified>
</cp:coreProperties>
</file>