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60" r:id="rId4"/>
    <p:sldId id="261" r:id="rId5"/>
    <p:sldId id="264" r:id="rId6"/>
    <p:sldId id="265" r:id="rId7"/>
    <p:sldId id="266" r:id="rId8"/>
    <p:sldId id="267" r:id="rId9"/>
    <p:sldId id="268" r:id="rId10"/>
    <p:sldId id="274" r:id="rId11"/>
    <p:sldId id="275" r:id="rId12"/>
    <p:sldId id="276" r:id="rId13"/>
    <p:sldId id="279" r:id="rId14"/>
    <p:sldId id="280" r:id="rId15"/>
    <p:sldId id="270" r:id="rId16"/>
    <p:sldId id="271" r:id="rId17"/>
    <p:sldId id="273" r:id="rId18"/>
    <p:sldId id="269" r:id="rId19"/>
    <p:sldId id="272" r:id="rId20"/>
    <p:sldId id="277" r:id="rId21"/>
    <p:sldId id="281"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YE AKCA - 215911042" initials="AA2" lastIdx="1" clrIdx="0">
    <p:extLst>
      <p:ext uri="{19B8F6BF-5375-455C-9EA6-DF929625EA0E}">
        <p15:presenceInfo xmlns:p15="http://schemas.microsoft.com/office/powerpoint/2012/main" userId="ASIYE AKCA - 21591104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E4321-D2DD-0A93-0D4A-47297AC78620}" v="13" dt="2022-11-18T08:47:08.861"/>
    <p1510:client id="{47531192-6660-D6AE-3CFA-2A60DDD4D4CB}" v="101" dt="2022-11-18T08:39:40.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12/7/2022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415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979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257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74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590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211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164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11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78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376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830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7218791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bilgigram.com/ag-topolojileri-bilgisayar-aglari/" TargetMode="External"/><Relationship Id="rId2" Type="http://schemas.openxmlformats.org/officeDocument/2006/relationships/hyperlink" Target="https://www.netser.com.tr/tr/blog/switch-nedir" TargetMode="External"/><Relationship Id="rId1" Type="http://schemas.openxmlformats.org/officeDocument/2006/relationships/slideLayout" Target="../slideLayouts/slideLayout2.xml"/><Relationship Id="rId4" Type="http://schemas.openxmlformats.org/officeDocument/2006/relationships/hyperlink" Target="https://www.sordum.net/1349/switch-ve-hub-arasindaki-farkl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 name="Rectangle 19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5" name="Rectangle 19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6" name="Rectangle 200">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Renkleriyle arka plan splashed üst görünümü">
            <a:extLst>
              <a:ext uri="{FF2B5EF4-FFF2-40B4-BE49-F238E27FC236}">
                <a16:creationId xmlns:a16="http://schemas.microsoft.com/office/drawing/2014/main" id="{EC25E0E8-FDBC-8EC2-E5E1-55227AA45B6A}"/>
              </a:ext>
            </a:extLst>
          </p:cNvPr>
          <p:cNvPicPr>
            <a:picLocks noChangeAspect="1"/>
          </p:cNvPicPr>
          <p:nvPr/>
        </p:nvPicPr>
        <p:blipFill rotWithShape="1">
          <a:blip r:embed="rId2">
            <a:alphaModFix amt="70000"/>
          </a:blip>
          <a:srcRect r="-1" b="1741"/>
          <a:stretch/>
        </p:blipFill>
        <p:spPr>
          <a:xfrm>
            <a:off x="20" y="-1"/>
            <a:ext cx="12189789" cy="6873457"/>
          </a:xfrm>
          <a:prstGeom prst="rect">
            <a:avLst/>
          </a:prstGeom>
        </p:spPr>
      </p:pic>
      <p:sp>
        <p:nvSpPr>
          <p:cNvPr id="2" name="Başlık 1"/>
          <p:cNvSpPr>
            <a:spLocks noGrp="1"/>
          </p:cNvSpPr>
          <p:nvPr>
            <p:ph type="ctrTitle"/>
          </p:nvPr>
        </p:nvSpPr>
        <p:spPr>
          <a:xfrm>
            <a:off x="996275" y="744909"/>
            <a:ext cx="10190071" cy="3145855"/>
          </a:xfrm>
        </p:spPr>
        <p:txBody>
          <a:bodyPr vert="horz" lIns="91440" tIns="45720" rIns="91440" bIns="45720" rtlCol="0" anchor="b">
            <a:normAutofit/>
          </a:bodyPr>
          <a:lstStyle/>
          <a:p>
            <a:r>
              <a:rPr lang="en-US" sz="5400" dirty="0">
                <a:solidFill>
                  <a:srgbClr val="FFFFFF"/>
                </a:solidFill>
              </a:rPr>
              <a:t> </a:t>
            </a:r>
            <a:r>
              <a:rPr lang="en-US" sz="5400" kern="1200" dirty="0">
                <a:solidFill>
                  <a:schemeClr val="tx1"/>
                </a:solidFill>
                <a:latin typeface="+mj-lt"/>
                <a:ea typeface="+mj-ea"/>
                <a:cs typeface="+mj-cs"/>
              </a:rPr>
              <a:t>AĞ TOPOLOJİLERİ VE      TÜRLERİ</a:t>
            </a:r>
            <a:endParaRPr lang="en-US" sz="5400" kern="1200" dirty="0">
              <a:solidFill>
                <a:schemeClr val="tx1"/>
              </a:solidFill>
              <a:latin typeface="+mj-lt"/>
            </a:endParaRPr>
          </a:p>
        </p:txBody>
      </p:sp>
      <p:sp>
        <p:nvSpPr>
          <p:cNvPr id="3" name="Alt Başlık 2"/>
          <p:cNvSpPr>
            <a:spLocks noGrp="1"/>
          </p:cNvSpPr>
          <p:nvPr>
            <p:ph type="subTitle" idx="1"/>
          </p:nvPr>
        </p:nvSpPr>
        <p:spPr>
          <a:xfrm>
            <a:off x="1218708" y="4069780"/>
            <a:ext cx="9781327" cy="2056617"/>
          </a:xfrm>
        </p:spPr>
        <p:txBody>
          <a:bodyPr vert="horz" lIns="91440" tIns="45720" rIns="91440" bIns="45720" rtlCol="0" anchor="t">
            <a:noAutofit/>
          </a:bodyPr>
          <a:lstStyle/>
          <a:p>
            <a:pPr indent="-228600">
              <a:buFont typeface="Avenir Next LT Pro" panose="020B0504020202020204" pitchFamily="34" charset="0"/>
              <a:buChar char="+"/>
            </a:pPr>
            <a:r>
              <a:rPr lang="en-US" sz="2800" dirty="0">
                <a:solidFill>
                  <a:schemeClr val="tx1"/>
                </a:solidFill>
              </a:rPr>
              <a:t>ASİYE AKÇA </a:t>
            </a:r>
            <a:endParaRPr lang="en-US" sz="2800" dirty="0">
              <a:solidFill>
                <a:schemeClr val="tx1"/>
              </a:solidFill>
              <a:cs typeface="Arial"/>
            </a:endParaRPr>
          </a:p>
          <a:p>
            <a:pPr indent="-228600">
              <a:buFont typeface="Avenir Next LT Pro" panose="020B0504020202020204" pitchFamily="34" charset="0"/>
              <a:buChar char="+"/>
            </a:pPr>
            <a:r>
              <a:rPr lang="en-US" sz="2800" dirty="0">
                <a:solidFill>
                  <a:schemeClr val="tx1"/>
                </a:solidFill>
              </a:rPr>
              <a:t>215911042</a:t>
            </a:r>
            <a:endParaRPr lang="en-US" sz="2800" dirty="0">
              <a:solidFill>
                <a:schemeClr val="tx1"/>
              </a:solidFill>
              <a:cs typeface="Arial"/>
            </a:endParaRPr>
          </a:p>
          <a:p>
            <a:pPr indent="-228600">
              <a:buFont typeface="Avenir Next LT Pro" panose="020B0504020202020204" pitchFamily="34" charset="0"/>
              <a:buChar char="+"/>
            </a:pPr>
            <a:r>
              <a:rPr lang="en-US" sz="2800" dirty="0">
                <a:solidFill>
                  <a:schemeClr val="tx1"/>
                </a:solidFill>
              </a:rPr>
              <a:t>DAMLANUR UMUR</a:t>
            </a:r>
            <a:endParaRPr lang="en-US" sz="2800" dirty="0">
              <a:solidFill>
                <a:schemeClr val="tx1"/>
              </a:solidFill>
              <a:cs typeface="Arial"/>
            </a:endParaRPr>
          </a:p>
          <a:p>
            <a:pPr indent="-228600">
              <a:buFont typeface="Avenir Next LT Pro" panose="020B0504020202020204" pitchFamily="34" charset="0"/>
              <a:buChar char="+"/>
            </a:pPr>
            <a:r>
              <a:rPr lang="en-US" sz="2800" dirty="0">
                <a:solidFill>
                  <a:schemeClr val="tx1"/>
                </a:solidFill>
              </a:rPr>
              <a:t>215911032</a:t>
            </a:r>
            <a:endParaRPr lang="en-US" sz="2800" dirty="0">
              <a:solidFill>
                <a:schemeClr val="tx1"/>
              </a:solidFill>
              <a:cs typeface="Arial"/>
            </a:endParaRPr>
          </a:p>
        </p:txBody>
      </p:sp>
      <p:grpSp>
        <p:nvGrpSpPr>
          <p:cNvPr id="198"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4" name="Freeform: Shape 203">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12" name="Group 211">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13" name="Straight Connector 21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00" name="Straight Connector 21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02"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17"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19" name="Freeform: Shape 218">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11" name="Freeform: Shape 220">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27" name="Freeform: Shape 221">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8" name="Freeform: Shape 222">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0" name="Freeform: Shape 223">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31" name="Freeform: Shape 224">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18" name="Freeform: Shape 217">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4425800"/>
      </p:ext>
    </p:extLst>
  </p:cSld>
  <p:clrMapOvr>
    <a:masterClrMapping/>
  </p:clrMapOvr>
  <p:transition spd="slow">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642703-00A3-F1A9-F814-E0027E2915A1}"/>
              </a:ext>
            </a:extLst>
          </p:cNvPr>
          <p:cNvSpPr>
            <a:spLocks noGrp="1"/>
          </p:cNvSpPr>
          <p:nvPr>
            <p:ph type="title"/>
          </p:nvPr>
        </p:nvSpPr>
        <p:spPr>
          <a:xfrm>
            <a:off x="831850" y="586155"/>
            <a:ext cx="10515600" cy="789354"/>
          </a:xfrm>
        </p:spPr>
        <p:txBody>
          <a:bodyPr>
            <a:normAutofit fontScale="90000"/>
          </a:bodyPr>
          <a:lstStyle/>
          <a:p>
            <a:r>
              <a:rPr lang="tr-TR" sz="4800" dirty="0"/>
              <a:t>                      YILDIZ TOPOLOJİSİ</a:t>
            </a:r>
          </a:p>
        </p:txBody>
      </p:sp>
      <p:sp>
        <p:nvSpPr>
          <p:cNvPr id="3" name="Metin Yer Tutucusu 2">
            <a:extLst>
              <a:ext uri="{FF2B5EF4-FFF2-40B4-BE49-F238E27FC236}">
                <a16:creationId xmlns:a16="http://schemas.microsoft.com/office/drawing/2014/main" id="{83F3B1E2-0025-3219-95E9-F4E7FF3C3CFA}"/>
              </a:ext>
            </a:extLst>
          </p:cNvPr>
          <p:cNvSpPr>
            <a:spLocks noGrp="1"/>
          </p:cNvSpPr>
          <p:nvPr>
            <p:ph type="body" idx="1"/>
          </p:nvPr>
        </p:nvSpPr>
        <p:spPr>
          <a:xfrm>
            <a:off x="831850" y="4438835"/>
            <a:ext cx="10515600" cy="2077375"/>
          </a:xfrm>
        </p:spPr>
        <p:txBody>
          <a:bodyPr>
            <a:normAutofit lnSpcReduction="10000"/>
          </a:bodyPr>
          <a:lstStyle/>
          <a:p>
            <a:r>
              <a:rPr lang="tr-TR" b="0" i="0" dirty="0">
                <a:solidFill>
                  <a:srgbClr val="2C2F34"/>
                </a:solidFill>
                <a:effectLst/>
                <a:latin typeface="-apple-system"/>
              </a:rPr>
              <a:t>	Yıldız – Star topolojisinde, ağdaki her cihaz </a:t>
            </a:r>
            <a:r>
              <a:rPr lang="tr-TR" b="1" i="0" dirty="0" err="1">
                <a:solidFill>
                  <a:srgbClr val="2C2F34"/>
                </a:solidFill>
                <a:effectLst/>
                <a:latin typeface="-apple-system"/>
              </a:rPr>
              <a:t>hub</a:t>
            </a:r>
            <a:r>
              <a:rPr lang="tr-TR" b="0" i="0" dirty="0">
                <a:solidFill>
                  <a:srgbClr val="2C2F34"/>
                </a:solidFill>
                <a:effectLst/>
                <a:latin typeface="-apple-system"/>
              </a:rPr>
              <a:t> adı verilen merkezi bir cihaza bağlanır. Ağ topolojileri bakımından, Mesh topolojisinin aksine, yıldız topolojisi cihazlar arasında doğrudan iletişime izin vermez, bir cihazın </a:t>
            </a:r>
            <a:r>
              <a:rPr lang="tr-TR" b="0" i="0" dirty="0" err="1">
                <a:solidFill>
                  <a:srgbClr val="2C2F34"/>
                </a:solidFill>
                <a:effectLst/>
                <a:latin typeface="-apple-system"/>
              </a:rPr>
              <a:t>hub</a:t>
            </a:r>
            <a:r>
              <a:rPr lang="tr-TR" b="0" i="0" dirty="0">
                <a:solidFill>
                  <a:srgbClr val="2C2F34"/>
                </a:solidFill>
                <a:effectLst/>
                <a:latin typeface="-apple-system"/>
              </a:rPr>
              <a:t> aracılığıyla iletişim kurması gerekir. Bir cihaz diğer cihaza veri göndermek isterse, önce verileri </a:t>
            </a:r>
            <a:r>
              <a:rPr lang="tr-TR" b="0" i="0" dirty="0" err="1">
                <a:solidFill>
                  <a:srgbClr val="2C2F34"/>
                </a:solidFill>
                <a:effectLst/>
                <a:latin typeface="-apple-system"/>
              </a:rPr>
              <a:t>hub’a</a:t>
            </a:r>
            <a:r>
              <a:rPr lang="tr-TR" b="0" i="0" dirty="0">
                <a:solidFill>
                  <a:srgbClr val="2C2F34"/>
                </a:solidFill>
                <a:effectLst/>
                <a:latin typeface="-apple-system"/>
              </a:rPr>
              <a:t> göndermesi ve ardından </a:t>
            </a:r>
            <a:r>
              <a:rPr lang="tr-TR" b="0" i="0" dirty="0" err="1">
                <a:solidFill>
                  <a:srgbClr val="2C2F34"/>
                </a:solidFill>
                <a:effectLst/>
                <a:latin typeface="-apple-system"/>
              </a:rPr>
              <a:t>hub</a:t>
            </a:r>
            <a:r>
              <a:rPr lang="tr-TR" b="0" i="0" dirty="0">
                <a:solidFill>
                  <a:srgbClr val="2C2F34"/>
                </a:solidFill>
                <a:effectLst/>
                <a:latin typeface="-apple-system"/>
              </a:rPr>
              <a:t> bu verileri belirlenen cihaza iletmesi gerekir.</a:t>
            </a:r>
            <a:endParaRPr lang="tr-TR" dirty="0"/>
          </a:p>
        </p:txBody>
      </p:sp>
      <p:sp>
        <p:nvSpPr>
          <p:cNvPr id="4" name="Başlık 1">
            <a:extLst>
              <a:ext uri="{FF2B5EF4-FFF2-40B4-BE49-F238E27FC236}">
                <a16:creationId xmlns:a16="http://schemas.microsoft.com/office/drawing/2014/main" id="{CF1484A8-449E-792A-A899-CBF545AD54A1}"/>
              </a:ext>
            </a:extLst>
          </p:cNvPr>
          <p:cNvSpPr txBox="1">
            <a:spLocks/>
          </p:cNvSpPr>
          <p:nvPr/>
        </p:nvSpPr>
        <p:spPr>
          <a:xfrm>
            <a:off x="933450" y="1257912"/>
            <a:ext cx="10515600" cy="78935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sz="6000" kern="1200">
                <a:solidFill>
                  <a:schemeClr val="tx2"/>
                </a:solidFill>
                <a:latin typeface="+mj-lt"/>
                <a:ea typeface="+mj-ea"/>
                <a:cs typeface="+mj-cs"/>
              </a:defRPr>
            </a:lvl1pPr>
          </a:lstStyle>
          <a:p>
            <a:r>
              <a:rPr lang="tr-TR" sz="4800" dirty="0"/>
              <a:t>                 </a:t>
            </a:r>
          </a:p>
        </p:txBody>
      </p:sp>
      <p:pic>
        <p:nvPicPr>
          <p:cNvPr id="9218" name="Picture 2" descr="Ağ Topolojileri Nedir - Mühendis Beyinler">
            <a:extLst>
              <a:ext uri="{FF2B5EF4-FFF2-40B4-BE49-F238E27FC236}">
                <a16:creationId xmlns:a16="http://schemas.microsoft.com/office/drawing/2014/main" id="{71874408-8A97-E5EB-3D59-B79C5FCC3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708" y="1516796"/>
            <a:ext cx="38100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104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D1B5EA-F15C-FDAA-E41B-CEA4A5BFFB32}"/>
              </a:ext>
            </a:extLst>
          </p:cNvPr>
          <p:cNvSpPr>
            <a:spLocks noGrp="1"/>
          </p:cNvSpPr>
          <p:nvPr>
            <p:ph type="title"/>
          </p:nvPr>
        </p:nvSpPr>
        <p:spPr>
          <a:xfrm>
            <a:off x="838200" y="1736726"/>
            <a:ext cx="10515600" cy="3835643"/>
          </a:xfrm>
        </p:spPr>
        <p:txBody>
          <a:bodyPr>
            <a:noAutofit/>
          </a:bodyPr>
          <a:lstStyle/>
          <a:p>
            <a:r>
              <a:rPr lang="tr-TR" sz="2800" b="1" i="0" dirty="0">
                <a:solidFill>
                  <a:srgbClr val="2C2F34"/>
                </a:solidFill>
                <a:effectLst/>
                <a:latin typeface="Poppins" panose="00000500000000000000" pitchFamily="2" charset="-94"/>
              </a:rPr>
              <a:t>	Yıldız topolojisinin avantajları :</a:t>
            </a:r>
            <a:br>
              <a:rPr lang="tr-TR" sz="2800" b="1" i="0" dirty="0">
                <a:solidFill>
                  <a:srgbClr val="2C2F34"/>
                </a:solidFill>
                <a:effectLst/>
                <a:latin typeface="Poppins" panose="00000500000000000000" pitchFamily="2" charset="-94"/>
              </a:rPr>
            </a:br>
            <a:r>
              <a:rPr lang="tr-TR" sz="2800" b="0" i="0" dirty="0">
                <a:solidFill>
                  <a:srgbClr val="2C2F34"/>
                </a:solidFill>
                <a:effectLst/>
                <a:latin typeface="-apple-system"/>
              </a:rPr>
              <a:t>1. Daha ucuzdur, çünkü her aygıt yalnızca bir Giriş / Çıkış bağlantı noktasına ihtiyaç duyar ve bir bağlantıyla </a:t>
            </a:r>
            <a:r>
              <a:rPr lang="tr-TR" sz="2800" b="0" i="0" dirty="0" err="1">
                <a:solidFill>
                  <a:srgbClr val="2C2F34"/>
                </a:solidFill>
                <a:effectLst/>
                <a:latin typeface="-apple-system"/>
              </a:rPr>
              <a:t>hub’a</a:t>
            </a:r>
            <a:r>
              <a:rPr lang="tr-TR" sz="2800" b="0" i="0" dirty="0">
                <a:solidFill>
                  <a:srgbClr val="2C2F34"/>
                </a:solidFill>
                <a:effectLst/>
                <a:latin typeface="-apple-system"/>
              </a:rPr>
              <a:t> bağlanması gerekir.</a:t>
            </a:r>
            <a:br>
              <a:rPr lang="tr-TR" sz="2800" b="0" i="0" dirty="0">
                <a:solidFill>
                  <a:srgbClr val="2C2F34"/>
                </a:solidFill>
                <a:effectLst/>
                <a:latin typeface="-apple-system"/>
              </a:rPr>
            </a:br>
            <a:r>
              <a:rPr lang="tr-TR" sz="2800" b="0" i="0" dirty="0">
                <a:solidFill>
                  <a:srgbClr val="2C2F34"/>
                </a:solidFill>
                <a:effectLst/>
                <a:latin typeface="-apple-system"/>
              </a:rPr>
              <a:t>2. Kurulumu daha kolaydır</a:t>
            </a:r>
            <a:br>
              <a:rPr lang="tr-TR" sz="2800" b="0" i="0" dirty="0">
                <a:solidFill>
                  <a:srgbClr val="2C2F34"/>
                </a:solidFill>
                <a:effectLst/>
                <a:latin typeface="-apple-system"/>
              </a:rPr>
            </a:br>
            <a:r>
              <a:rPr lang="tr-TR" sz="2800" b="0" i="0" dirty="0">
                <a:solidFill>
                  <a:srgbClr val="2C2F34"/>
                </a:solidFill>
                <a:effectLst/>
                <a:latin typeface="-apple-system"/>
              </a:rPr>
              <a:t>3. Her aygıtın yalnızca </a:t>
            </a:r>
            <a:r>
              <a:rPr lang="tr-TR" sz="2800" b="0" i="0" dirty="0" err="1">
                <a:solidFill>
                  <a:srgbClr val="2C2F34"/>
                </a:solidFill>
                <a:effectLst/>
                <a:latin typeface="-apple-system"/>
              </a:rPr>
              <a:t>hub’a</a:t>
            </a:r>
            <a:r>
              <a:rPr lang="tr-TR" sz="2800" b="0" i="0" dirty="0">
                <a:solidFill>
                  <a:srgbClr val="2C2F34"/>
                </a:solidFill>
                <a:effectLst/>
                <a:latin typeface="-apple-system"/>
              </a:rPr>
              <a:t> bağlanması gerektiğinden daha az kablo gereksinimi duyar.</a:t>
            </a:r>
            <a:br>
              <a:rPr lang="tr-TR" sz="2800" b="0" i="0" dirty="0">
                <a:solidFill>
                  <a:srgbClr val="2C2F34"/>
                </a:solidFill>
                <a:effectLst/>
                <a:latin typeface="-apple-system"/>
              </a:rPr>
            </a:br>
            <a:r>
              <a:rPr lang="tr-TR" sz="2800" b="0" i="0" dirty="0">
                <a:solidFill>
                  <a:srgbClr val="2C2F34"/>
                </a:solidFill>
                <a:effectLst/>
                <a:latin typeface="-apple-system"/>
              </a:rPr>
              <a:t>4. Sağlamdır, eğer bir bağlantı başarısız olursa, diğer bağlantılar çalışmaya devam edecektir.</a:t>
            </a:r>
            <a:br>
              <a:rPr lang="tr-TR" sz="2800" b="0" i="0" dirty="0">
                <a:solidFill>
                  <a:srgbClr val="2C2F34"/>
                </a:solidFill>
                <a:effectLst/>
                <a:latin typeface="-apple-system"/>
              </a:rPr>
            </a:br>
            <a:r>
              <a:rPr lang="tr-TR" sz="2800" b="0" i="0" dirty="0">
                <a:solidFill>
                  <a:srgbClr val="2C2F34"/>
                </a:solidFill>
                <a:effectLst/>
                <a:latin typeface="-apple-system"/>
              </a:rPr>
              <a:t>5. Bağlantı kolayca tanımlanabildiği için, hata tespiti kolaydır.</a:t>
            </a:r>
            <a:br>
              <a:rPr lang="tr-TR" sz="2800" b="0" i="0" dirty="0">
                <a:solidFill>
                  <a:srgbClr val="2C2F34"/>
                </a:solidFill>
                <a:effectLst/>
                <a:latin typeface="-apple-system"/>
              </a:rPr>
            </a:br>
            <a:endParaRPr lang="tr-TR" sz="2800" dirty="0"/>
          </a:p>
        </p:txBody>
      </p:sp>
      <p:sp>
        <p:nvSpPr>
          <p:cNvPr id="3" name="Metin Yer Tutucusu 2">
            <a:extLst>
              <a:ext uri="{FF2B5EF4-FFF2-40B4-BE49-F238E27FC236}">
                <a16:creationId xmlns:a16="http://schemas.microsoft.com/office/drawing/2014/main" id="{F62A782C-7E41-5096-B1FC-41320AB9AE1B}"/>
              </a:ext>
            </a:extLst>
          </p:cNvPr>
          <p:cNvSpPr>
            <a:spLocks noGrp="1"/>
          </p:cNvSpPr>
          <p:nvPr>
            <p:ph type="body" idx="1"/>
          </p:nvPr>
        </p:nvSpPr>
        <p:spPr>
          <a:xfrm>
            <a:off x="831850" y="6043931"/>
            <a:ext cx="10515600" cy="45719"/>
          </a:xfrm>
        </p:spPr>
        <p:txBody>
          <a:bodyPr>
            <a:normAutofit fontScale="25000" lnSpcReduction="20000"/>
          </a:bodyPr>
          <a:lstStyle/>
          <a:p>
            <a:r>
              <a:rPr lang="tr-TR" dirty="0"/>
              <a:t>  </a:t>
            </a:r>
          </a:p>
        </p:txBody>
      </p:sp>
    </p:spTree>
    <p:extLst>
      <p:ext uri="{BB962C8B-B14F-4D97-AF65-F5344CB8AC3E}">
        <p14:creationId xmlns:p14="http://schemas.microsoft.com/office/powerpoint/2010/main" val="672793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EED6FA-8396-F189-903D-98782C845545}"/>
              </a:ext>
            </a:extLst>
          </p:cNvPr>
          <p:cNvSpPr>
            <a:spLocks noGrp="1"/>
          </p:cNvSpPr>
          <p:nvPr>
            <p:ph type="title"/>
          </p:nvPr>
        </p:nvSpPr>
        <p:spPr>
          <a:xfrm>
            <a:off x="831850" y="1709739"/>
            <a:ext cx="10515600" cy="2549646"/>
          </a:xfrm>
        </p:spPr>
        <p:txBody>
          <a:bodyPr>
            <a:noAutofit/>
          </a:bodyPr>
          <a:lstStyle/>
          <a:p>
            <a:r>
              <a:rPr lang="tr-TR" sz="3200" b="1" i="0" dirty="0">
                <a:solidFill>
                  <a:srgbClr val="2C2F34"/>
                </a:solidFill>
                <a:effectLst/>
                <a:latin typeface="Poppins" panose="00000500000000000000" pitchFamily="2" charset="-94"/>
              </a:rPr>
              <a:t>	Yıldız topolojisinin dezavantajları :</a:t>
            </a:r>
            <a:br>
              <a:rPr lang="tr-TR" sz="3200" b="1" i="0" dirty="0">
                <a:solidFill>
                  <a:srgbClr val="2C2F34"/>
                </a:solidFill>
                <a:effectLst/>
                <a:latin typeface="Poppins" panose="00000500000000000000" pitchFamily="2" charset="-94"/>
              </a:rPr>
            </a:br>
            <a:r>
              <a:rPr lang="tr-TR" sz="3200" b="0" i="0" dirty="0">
                <a:solidFill>
                  <a:srgbClr val="2C2F34"/>
                </a:solidFill>
                <a:effectLst/>
                <a:latin typeface="-apple-system"/>
              </a:rPr>
              <a:t>1. </a:t>
            </a:r>
            <a:r>
              <a:rPr lang="tr-TR" sz="3200" b="0" i="0" dirty="0" err="1">
                <a:solidFill>
                  <a:srgbClr val="2C2F34"/>
                </a:solidFill>
                <a:effectLst/>
                <a:latin typeface="-apple-system"/>
              </a:rPr>
              <a:t>Hub</a:t>
            </a:r>
            <a:r>
              <a:rPr lang="tr-TR" sz="3200" b="0" i="0" dirty="0">
                <a:solidFill>
                  <a:srgbClr val="2C2F34"/>
                </a:solidFill>
                <a:effectLst/>
                <a:latin typeface="-apple-system"/>
              </a:rPr>
              <a:t> bozulursa, ağ sistemi çöker, cihazların hiçbiri </a:t>
            </a:r>
            <a:r>
              <a:rPr lang="tr-TR" sz="3200" b="0" i="0" dirty="0" err="1">
                <a:solidFill>
                  <a:srgbClr val="2C2F34"/>
                </a:solidFill>
                <a:effectLst/>
                <a:latin typeface="-apple-system"/>
              </a:rPr>
              <a:t>hub</a:t>
            </a:r>
            <a:r>
              <a:rPr lang="tr-TR" sz="3200" b="0" i="0" dirty="0">
                <a:solidFill>
                  <a:srgbClr val="2C2F34"/>
                </a:solidFill>
                <a:effectLst/>
                <a:latin typeface="-apple-system"/>
              </a:rPr>
              <a:t> olmadan veri alışverişi yapamaz.</a:t>
            </a:r>
            <a:br>
              <a:rPr lang="tr-TR" sz="3200" b="0" i="0" dirty="0">
                <a:solidFill>
                  <a:srgbClr val="2C2F34"/>
                </a:solidFill>
                <a:effectLst/>
                <a:latin typeface="-apple-system"/>
              </a:rPr>
            </a:br>
            <a:r>
              <a:rPr lang="tr-TR" sz="3200" b="0" i="0" dirty="0">
                <a:solidFill>
                  <a:srgbClr val="2C2F34"/>
                </a:solidFill>
                <a:effectLst/>
                <a:latin typeface="-apple-system"/>
              </a:rPr>
              <a:t>2. </a:t>
            </a:r>
            <a:r>
              <a:rPr lang="tr-TR" sz="3200" b="0" i="0" dirty="0" err="1">
                <a:solidFill>
                  <a:srgbClr val="2C2F34"/>
                </a:solidFill>
                <a:effectLst/>
                <a:latin typeface="-apple-system"/>
              </a:rPr>
              <a:t>Hub</a:t>
            </a:r>
            <a:r>
              <a:rPr lang="tr-TR" sz="3200" b="0" i="0" dirty="0">
                <a:solidFill>
                  <a:srgbClr val="2C2F34"/>
                </a:solidFill>
                <a:effectLst/>
                <a:latin typeface="-apple-system"/>
              </a:rPr>
              <a:t>, yıldız topolojisinin merkezi sistemidir bu yüzden daha fazla kaynak ve düzenli bakım gerektirir.</a:t>
            </a:r>
            <a:br>
              <a:rPr lang="tr-TR" sz="3200" b="0" i="0" dirty="0">
                <a:solidFill>
                  <a:srgbClr val="2C2F34"/>
                </a:solidFill>
                <a:effectLst/>
                <a:latin typeface="-apple-system"/>
              </a:rPr>
            </a:br>
            <a:endParaRPr lang="tr-TR" sz="3200" dirty="0"/>
          </a:p>
        </p:txBody>
      </p:sp>
      <p:sp>
        <p:nvSpPr>
          <p:cNvPr id="3" name="Metin Yer Tutucusu 2">
            <a:extLst>
              <a:ext uri="{FF2B5EF4-FFF2-40B4-BE49-F238E27FC236}">
                <a16:creationId xmlns:a16="http://schemas.microsoft.com/office/drawing/2014/main" id="{E7556E5B-A89C-5581-B02F-CBF0728F489C}"/>
              </a:ext>
            </a:extLst>
          </p:cNvPr>
          <p:cNvSpPr>
            <a:spLocks noGrp="1"/>
          </p:cNvSpPr>
          <p:nvPr>
            <p:ph type="body" idx="1"/>
          </p:nvPr>
        </p:nvSpPr>
        <p:spPr/>
        <p:txBody>
          <a:bodyPr/>
          <a:lstStyle/>
          <a:p>
            <a:r>
              <a:rPr lang="tr-TR" dirty="0"/>
              <a:t>     </a:t>
            </a:r>
          </a:p>
        </p:txBody>
      </p:sp>
    </p:spTree>
    <p:extLst>
      <p:ext uri="{BB962C8B-B14F-4D97-AF65-F5344CB8AC3E}">
        <p14:creationId xmlns:p14="http://schemas.microsoft.com/office/powerpoint/2010/main" val="185374897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0A6793-6EF7-5317-5D9C-BDE3A8B6E480}"/>
              </a:ext>
            </a:extLst>
          </p:cNvPr>
          <p:cNvSpPr>
            <a:spLocks noGrp="1"/>
          </p:cNvSpPr>
          <p:nvPr>
            <p:ph type="title"/>
          </p:nvPr>
        </p:nvSpPr>
        <p:spPr>
          <a:xfrm>
            <a:off x="838200" y="412017"/>
            <a:ext cx="10515600" cy="1325563"/>
          </a:xfrm>
        </p:spPr>
        <p:txBody>
          <a:bodyPr/>
          <a:lstStyle/>
          <a:p>
            <a:r>
              <a:rPr lang="tr-TR" dirty="0"/>
              <a:t>                     SWİTCH NEDİR ?</a:t>
            </a:r>
          </a:p>
        </p:txBody>
      </p:sp>
      <p:sp>
        <p:nvSpPr>
          <p:cNvPr id="3" name="İçerik Yer Tutucusu 2">
            <a:extLst>
              <a:ext uri="{FF2B5EF4-FFF2-40B4-BE49-F238E27FC236}">
                <a16:creationId xmlns:a16="http://schemas.microsoft.com/office/drawing/2014/main" id="{2F5BE9F7-997A-B853-1396-F89C6D8A8963}"/>
              </a:ext>
            </a:extLst>
          </p:cNvPr>
          <p:cNvSpPr>
            <a:spLocks noGrp="1"/>
          </p:cNvSpPr>
          <p:nvPr>
            <p:ph idx="1"/>
          </p:nvPr>
        </p:nvSpPr>
        <p:spPr/>
        <p:txBody>
          <a:bodyPr/>
          <a:lstStyle/>
          <a:p>
            <a:r>
              <a:rPr lang="tr-TR" dirty="0"/>
              <a:t> 	</a:t>
            </a:r>
            <a:r>
              <a:rPr lang="tr-TR" b="0" i="0" dirty="0">
                <a:solidFill>
                  <a:srgbClr val="4D5156"/>
                </a:solidFill>
                <a:effectLst/>
                <a:latin typeface="arial" panose="020B0604020202020204" pitchFamily="34" charset="0"/>
              </a:rPr>
              <a:t>Dağıtıcı, bilgisayarların ve diğer ağ öğelerinin birbirlerine bağlanmasına olanak veren ağ donanımlarından biridir. OSI yedi katman modelinin 2. katmanında ve yeni dağıtıcılar IP routing yapabildiği için 3. katmanda da çalışır.</a:t>
            </a:r>
          </a:p>
          <a:p>
            <a:r>
              <a:rPr lang="tr-TR" b="0" i="0" dirty="0">
                <a:solidFill>
                  <a:srgbClr val="4D5156"/>
                </a:solidFill>
                <a:effectLst/>
                <a:latin typeface="arial" panose="020B0604020202020204" pitchFamily="34" charset="0"/>
              </a:rPr>
              <a:t> </a:t>
            </a:r>
            <a:endParaRPr lang="tr-TR" dirty="0"/>
          </a:p>
        </p:txBody>
      </p:sp>
      <p:pic>
        <p:nvPicPr>
          <p:cNvPr id="1026" name="Picture 2" descr="Endüstriyel Switch Nedir? Ne İşe Yarar? | Longline Network">
            <a:extLst>
              <a:ext uri="{FF2B5EF4-FFF2-40B4-BE49-F238E27FC236}">
                <a16:creationId xmlns:a16="http://schemas.microsoft.com/office/drawing/2014/main" id="{E69D515C-F79F-934D-1DD5-09CE3C520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52" y="4058383"/>
            <a:ext cx="550496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825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C532E2-A048-6A49-B1BC-926AE229A040}"/>
              </a:ext>
            </a:extLst>
          </p:cNvPr>
          <p:cNvSpPr>
            <a:spLocks noGrp="1"/>
          </p:cNvSpPr>
          <p:nvPr>
            <p:ph type="title"/>
          </p:nvPr>
        </p:nvSpPr>
        <p:spPr/>
        <p:txBody>
          <a:bodyPr>
            <a:normAutofit fontScale="90000"/>
          </a:bodyPr>
          <a:lstStyle/>
          <a:p>
            <a:r>
              <a:rPr lang="tr-TR" dirty="0"/>
              <a:t>    </a:t>
            </a:r>
            <a:br>
              <a:rPr lang="tr-TR" dirty="0"/>
            </a:br>
            <a:endParaRPr lang="tr-TR" dirty="0"/>
          </a:p>
        </p:txBody>
      </p:sp>
      <p:sp>
        <p:nvSpPr>
          <p:cNvPr id="3" name="İçerik Yer Tutucusu 2">
            <a:extLst>
              <a:ext uri="{FF2B5EF4-FFF2-40B4-BE49-F238E27FC236}">
                <a16:creationId xmlns:a16="http://schemas.microsoft.com/office/drawing/2014/main" id="{B33133ED-4B34-4FAD-408C-98F9DFD80527}"/>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tr-TR" b="0" i="0" dirty="0" err="1">
                <a:solidFill>
                  <a:srgbClr val="000000"/>
                </a:solidFill>
                <a:effectLst/>
                <a:latin typeface="Open Sans" panose="020B0606030504020204" pitchFamily="34" charset="0"/>
              </a:rPr>
              <a:t>Switchler</a:t>
            </a:r>
            <a:r>
              <a:rPr lang="tr-TR" b="0" i="0" dirty="0">
                <a:solidFill>
                  <a:srgbClr val="000000"/>
                </a:solidFill>
                <a:effectLst/>
                <a:latin typeface="Open Sans" panose="020B0606030504020204" pitchFamily="34" charset="0"/>
              </a:rPr>
              <a:t>, </a:t>
            </a:r>
            <a:r>
              <a:rPr lang="tr-TR" b="0" i="0" dirty="0" err="1">
                <a:solidFill>
                  <a:srgbClr val="000000"/>
                </a:solidFill>
                <a:effectLst/>
                <a:latin typeface="Open Sans" panose="020B0606030504020204" pitchFamily="34" charset="0"/>
              </a:rPr>
              <a:t>hublara</a:t>
            </a:r>
            <a:r>
              <a:rPr lang="tr-TR" b="0" i="0" dirty="0">
                <a:solidFill>
                  <a:srgbClr val="000000"/>
                </a:solidFill>
                <a:effectLst/>
                <a:latin typeface="Open Sans" panose="020B0606030504020204" pitchFamily="34" charset="0"/>
              </a:rPr>
              <a:t> kıyasla daha zekidir.</a:t>
            </a:r>
          </a:p>
          <a:p>
            <a:pPr algn="just">
              <a:buFont typeface="Arial" panose="020B0604020202020204" pitchFamily="34" charset="0"/>
              <a:buChar char="•"/>
            </a:pPr>
            <a:r>
              <a:rPr lang="tr-TR" b="0" i="0" dirty="0" err="1">
                <a:solidFill>
                  <a:srgbClr val="000000"/>
                </a:solidFill>
                <a:effectLst/>
                <a:latin typeface="Open Sans" panose="020B0606030504020204" pitchFamily="34" charset="0"/>
              </a:rPr>
              <a:t>Switchler</a:t>
            </a:r>
            <a:r>
              <a:rPr lang="tr-TR" b="0" i="0" dirty="0">
                <a:solidFill>
                  <a:srgbClr val="000000"/>
                </a:solidFill>
                <a:effectLst/>
                <a:latin typeface="Open Sans" panose="020B0606030504020204" pitchFamily="34" charset="0"/>
              </a:rPr>
              <a:t>, akım gereken noktaya elektrik gönderirken; </a:t>
            </a:r>
            <a:r>
              <a:rPr lang="tr-TR" b="0" i="0" dirty="0" err="1">
                <a:solidFill>
                  <a:srgbClr val="000000"/>
                </a:solidFill>
                <a:effectLst/>
                <a:latin typeface="Open Sans" panose="020B0606030504020204" pitchFamily="34" charset="0"/>
              </a:rPr>
              <a:t>Hublar</a:t>
            </a:r>
            <a:r>
              <a:rPr lang="tr-TR" b="0" i="0" dirty="0">
                <a:solidFill>
                  <a:srgbClr val="000000"/>
                </a:solidFill>
                <a:effectLst/>
                <a:latin typeface="Open Sans" panose="020B0606030504020204" pitchFamily="34" charset="0"/>
              </a:rPr>
              <a:t> bütün cihaza elektrik verir.</a:t>
            </a:r>
          </a:p>
          <a:p>
            <a:pPr algn="just">
              <a:buFont typeface="Arial" panose="020B0604020202020204" pitchFamily="34" charset="0"/>
              <a:buChar char="•"/>
            </a:pPr>
            <a:r>
              <a:rPr lang="tr-TR" b="0" i="0" dirty="0" err="1">
                <a:solidFill>
                  <a:srgbClr val="000000"/>
                </a:solidFill>
                <a:effectLst/>
                <a:latin typeface="Open Sans" panose="020B0606030504020204" pitchFamily="34" charset="0"/>
              </a:rPr>
              <a:t>Switchler</a:t>
            </a:r>
            <a:r>
              <a:rPr lang="tr-TR" b="0" i="0" dirty="0">
                <a:solidFill>
                  <a:srgbClr val="000000"/>
                </a:solidFill>
                <a:effectLst/>
                <a:latin typeface="Open Sans" panose="020B0606030504020204" pitchFamily="34" charset="0"/>
              </a:rPr>
              <a:t>, </a:t>
            </a:r>
            <a:r>
              <a:rPr lang="tr-TR" b="0" i="0" dirty="0" err="1">
                <a:solidFill>
                  <a:srgbClr val="000000"/>
                </a:solidFill>
                <a:effectLst/>
                <a:latin typeface="Open Sans" panose="020B0606030504020204" pitchFamily="34" charset="0"/>
              </a:rPr>
              <a:t>Hublara</a:t>
            </a:r>
            <a:r>
              <a:rPr lang="tr-TR" b="0" i="0" dirty="0">
                <a:solidFill>
                  <a:srgbClr val="000000"/>
                </a:solidFill>
                <a:effectLst/>
                <a:latin typeface="Open Sans" panose="020B0606030504020204" pitchFamily="34" charset="0"/>
              </a:rPr>
              <a:t> göre daha hızlıdır.</a:t>
            </a:r>
          </a:p>
          <a:p>
            <a:pPr algn="just">
              <a:buFont typeface="Arial" panose="020B0604020202020204" pitchFamily="34" charset="0"/>
              <a:buChar char="•"/>
            </a:pPr>
            <a:r>
              <a:rPr lang="tr-TR" b="0" i="0" dirty="0">
                <a:solidFill>
                  <a:srgbClr val="000000"/>
                </a:solidFill>
                <a:effectLst/>
                <a:latin typeface="Open Sans" panose="020B0606030504020204" pitchFamily="34" charset="0"/>
              </a:rPr>
              <a:t>İki yönlü veri akışı sağlayan </a:t>
            </a:r>
            <a:r>
              <a:rPr lang="tr-TR" b="0" i="0" dirty="0" err="1">
                <a:solidFill>
                  <a:srgbClr val="000000"/>
                </a:solidFill>
                <a:effectLst/>
                <a:latin typeface="Open Sans" panose="020B0606030504020204" pitchFamily="34" charset="0"/>
              </a:rPr>
              <a:t>switchler</a:t>
            </a:r>
            <a:r>
              <a:rPr lang="tr-TR" b="0" i="0" dirty="0">
                <a:solidFill>
                  <a:srgbClr val="000000"/>
                </a:solidFill>
                <a:effectLst/>
                <a:latin typeface="Open Sans" panose="020B0606030504020204" pitchFamily="34" charset="0"/>
              </a:rPr>
              <a:t>, kullanım kolaylığına sahiptir. </a:t>
            </a:r>
            <a:r>
              <a:rPr lang="tr-TR" b="0" i="0" dirty="0" err="1">
                <a:solidFill>
                  <a:srgbClr val="000000"/>
                </a:solidFill>
                <a:effectLst/>
                <a:latin typeface="Open Sans" panose="020B0606030504020204" pitchFamily="34" charset="0"/>
              </a:rPr>
              <a:t>Hublarda</a:t>
            </a:r>
            <a:r>
              <a:rPr lang="tr-TR" b="0" i="0" dirty="0">
                <a:solidFill>
                  <a:srgbClr val="000000"/>
                </a:solidFill>
                <a:effectLst/>
                <a:latin typeface="Open Sans" panose="020B0606030504020204" pitchFamily="34" charset="0"/>
              </a:rPr>
              <a:t> veri aktarımı tek yönlüdür.</a:t>
            </a:r>
          </a:p>
          <a:p>
            <a:pPr algn="just">
              <a:buFont typeface="Arial" panose="020B0604020202020204" pitchFamily="34" charset="0"/>
              <a:buChar char="•"/>
            </a:pPr>
            <a:r>
              <a:rPr lang="tr-TR" b="0" i="0" dirty="0" err="1">
                <a:solidFill>
                  <a:srgbClr val="000000"/>
                </a:solidFill>
                <a:effectLst/>
                <a:latin typeface="Open Sans" panose="020B0606030504020204" pitchFamily="34" charset="0"/>
              </a:rPr>
              <a:t>Switchde</a:t>
            </a:r>
            <a:r>
              <a:rPr lang="tr-TR" b="0" i="0" dirty="0">
                <a:solidFill>
                  <a:srgbClr val="000000"/>
                </a:solidFill>
                <a:effectLst/>
                <a:latin typeface="Open Sans" panose="020B0606030504020204" pitchFamily="34" charset="0"/>
              </a:rPr>
              <a:t> güvenlik daha fazladır.</a:t>
            </a:r>
          </a:p>
          <a:p>
            <a:pPr algn="just">
              <a:buFont typeface="Arial" panose="020B0604020202020204" pitchFamily="34" charset="0"/>
              <a:buChar char="•"/>
            </a:pPr>
            <a:r>
              <a:rPr lang="tr-TR" b="0" i="0" dirty="0" err="1">
                <a:solidFill>
                  <a:srgbClr val="000000"/>
                </a:solidFill>
                <a:effectLst/>
                <a:latin typeface="Open Sans" panose="020B0606030504020204" pitchFamily="34" charset="0"/>
              </a:rPr>
              <a:t>Switchler</a:t>
            </a:r>
            <a:r>
              <a:rPr lang="tr-TR" b="0" i="0" dirty="0">
                <a:solidFill>
                  <a:srgbClr val="000000"/>
                </a:solidFill>
                <a:effectLst/>
                <a:latin typeface="Open Sans" panose="020B0606030504020204" pitchFamily="34" charset="0"/>
              </a:rPr>
              <a:t>, hız bakımından daha güçlüdür.</a:t>
            </a:r>
          </a:p>
          <a:p>
            <a:pPr marL="0" indent="0">
              <a:buNone/>
            </a:pPr>
            <a:br>
              <a:rPr lang="tr-TR" b="0" i="0" dirty="0">
                <a:solidFill>
                  <a:srgbClr val="333333"/>
                </a:solidFill>
                <a:effectLst/>
                <a:latin typeface="Open Sans" panose="020B0606030504020204" pitchFamily="34" charset="0"/>
              </a:rPr>
            </a:br>
            <a:endParaRPr lang="tr-TR" dirty="0"/>
          </a:p>
        </p:txBody>
      </p:sp>
    </p:spTree>
    <p:extLst>
      <p:ext uri="{BB962C8B-B14F-4D97-AF65-F5344CB8AC3E}">
        <p14:creationId xmlns:p14="http://schemas.microsoft.com/office/powerpoint/2010/main" val="91157413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F4728-E122-4B0A-B844-C0001CDD7A5B}"/>
              </a:ext>
            </a:extLst>
          </p:cNvPr>
          <p:cNvSpPr>
            <a:spLocks noGrp="1"/>
          </p:cNvSpPr>
          <p:nvPr>
            <p:ph type="title"/>
          </p:nvPr>
        </p:nvSpPr>
        <p:spPr>
          <a:xfrm>
            <a:off x="175358" y="1709738"/>
            <a:ext cx="10515600" cy="2852737"/>
          </a:xfrm>
        </p:spPr>
        <p:txBody>
          <a:bodyPr/>
          <a:lstStyle/>
          <a:p>
            <a:r>
              <a:rPr lang="tr-TR" dirty="0"/>
              <a:t>     </a:t>
            </a:r>
          </a:p>
        </p:txBody>
      </p:sp>
      <p:sp>
        <p:nvSpPr>
          <p:cNvPr id="3" name="Metin Yer Tutucusu 2">
            <a:extLst>
              <a:ext uri="{FF2B5EF4-FFF2-40B4-BE49-F238E27FC236}">
                <a16:creationId xmlns:a16="http://schemas.microsoft.com/office/drawing/2014/main" id="{901195D5-3EDC-ACBC-BC3F-209B34F017CB}"/>
              </a:ext>
            </a:extLst>
          </p:cNvPr>
          <p:cNvSpPr>
            <a:spLocks noGrp="1"/>
          </p:cNvSpPr>
          <p:nvPr>
            <p:ph type="body" idx="1"/>
          </p:nvPr>
        </p:nvSpPr>
        <p:spPr>
          <a:xfrm>
            <a:off x="6189540" y="1047262"/>
            <a:ext cx="5705475" cy="5655407"/>
          </a:xfrm>
        </p:spPr>
        <p:txBody>
          <a:bodyPr>
            <a:normAutofit/>
          </a:bodyPr>
          <a:lstStyle/>
          <a:p>
            <a:r>
              <a:rPr lang="tr-TR" dirty="0"/>
              <a:t>		     HUB</a:t>
            </a:r>
          </a:p>
          <a:p>
            <a:r>
              <a:rPr lang="tr-TR" dirty="0"/>
              <a:t>-Yayın haberleşme olarak kullanılır.</a:t>
            </a:r>
          </a:p>
          <a:p>
            <a:r>
              <a:rPr lang="tr-TR" dirty="0"/>
              <a:t>-Daha ekonomiktir.</a:t>
            </a:r>
          </a:p>
          <a:p>
            <a:endParaRPr lang="tr-TR" dirty="0"/>
          </a:p>
          <a:p>
            <a:r>
              <a:rPr lang="tr-TR" dirty="0"/>
              <a:t>		SWİTCH</a:t>
            </a:r>
          </a:p>
          <a:p>
            <a:r>
              <a:rPr lang="tr-TR" dirty="0"/>
              <a:t>-Anahtarlama yöntemi kullanılır.</a:t>
            </a:r>
          </a:p>
          <a:p>
            <a:r>
              <a:rPr lang="tr-TR" dirty="0"/>
              <a:t>-Daha pahalıdır.</a:t>
            </a:r>
          </a:p>
          <a:p>
            <a:endParaRPr lang="tr-TR" dirty="0"/>
          </a:p>
        </p:txBody>
      </p:sp>
      <p:pic>
        <p:nvPicPr>
          <p:cNvPr id="11266" name="Picture 2" descr="Switch ve Hub arasındaki farklar">
            <a:extLst>
              <a:ext uri="{FF2B5EF4-FFF2-40B4-BE49-F238E27FC236}">
                <a16:creationId xmlns:a16="http://schemas.microsoft.com/office/drawing/2014/main" id="{DC687B0C-36C4-0055-AEA1-AA9EC45AB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6" y="804862"/>
            <a:ext cx="57054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065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96EA70-5317-8B78-5B90-8E264D7A81E2}"/>
              </a:ext>
            </a:extLst>
          </p:cNvPr>
          <p:cNvSpPr>
            <a:spLocks noGrp="1"/>
          </p:cNvSpPr>
          <p:nvPr>
            <p:ph type="title"/>
          </p:nvPr>
        </p:nvSpPr>
        <p:spPr>
          <a:xfrm rot="10800000" flipV="1">
            <a:off x="679938" y="328247"/>
            <a:ext cx="10667512" cy="836246"/>
          </a:xfrm>
        </p:spPr>
        <p:txBody>
          <a:bodyPr>
            <a:normAutofit fontScale="90000"/>
          </a:bodyPr>
          <a:lstStyle/>
          <a:p>
            <a:r>
              <a:rPr lang="tr-TR" dirty="0"/>
              <a:t>                    </a:t>
            </a:r>
            <a:r>
              <a:rPr lang="tr-TR" sz="4400" dirty="0"/>
              <a:t>AĞAÇ TOPOLOJİSİ</a:t>
            </a:r>
          </a:p>
        </p:txBody>
      </p:sp>
      <p:sp>
        <p:nvSpPr>
          <p:cNvPr id="3" name="Metin Yer Tutucusu 2">
            <a:extLst>
              <a:ext uri="{FF2B5EF4-FFF2-40B4-BE49-F238E27FC236}">
                <a16:creationId xmlns:a16="http://schemas.microsoft.com/office/drawing/2014/main" id="{3A63642A-4625-1B6B-1458-9942DC574DB4}"/>
              </a:ext>
            </a:extLst>
          </p:cNvPr>
          <p:cNvSpPr>
            <a:spLocks noGrp="1"/>
          </p:cNvSpPr>
          <p:nvPr>
            <p:ph type="body" idx="1"/>
          </p:nvPr>
        </p:nvSpPr>
        <p:spPr/>
        <p:txBody>
          <a:bodyPr/>
          <a:lstStyle/>
          <a:p>
            <a:r>
              <a:rPr lang="tr-TR" dirty="0"/>
              <a:t>	Genellikle yıldız topolojisindeki ağları birbirine bağlamak için kullanılır. Böylece ağlar büyütülebilir. Bir ağacın dalları farklı topolojilerdeki ağları temsil eder, ağacın gövdesi ile de bunlar birbirine bağlanır.</a:t>
            </a:r>
          </a:p>
        </p:txBody>
      </p:sp>
      <p:pic>
        <p:nvPicPr>
          <p:cNvPr id="8194" name="Picture 2" descr="Ağ Topolojileri nelerdir? Hangi topoloji bir ağ için daha uygun?">
            <a:extLst>
              <a:ext uri="{FF2B5EF4-FFF2-40B4-BE49-F238E27FC236}">
                <a16:creationId xmlns:a16="http://schemas.microsoft.com/office/drawing/2014/main" id="{895921D9-DB93-9234-0146-AFEDC6183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577" y="1286303"/>
            <a:ext cx="52578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26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7FE7C8-395A-72BA-57AD-631CC5C3AE7F}"/>
              </a:ext>
            </a:extLst>
          </p:cNvPr>
          <p:cNvSpPr>
            <a:spLocks noGrp="1"/>
          </p:cNvSpPr>
          <p:nvPr>
            <p:ph type="title"/>
          </p:nvPr>
        </p:nvSpPr>
        <p:spPr>
          <a:xfrm>
            <a:off x="729916" y="1709738"/>
            <a:ext cx="10617533" cy="2852737"/>
          </a:xfrm>
        </p:spPr>
        <p:txBody>
          <a:bodyPr/>
          <a:lstStyle/>
          <a:p>
            <a:r>
              <a:rPr lang="tr-TR" dirty="0"/>
              <a:t>  </a:t>
            </a:r>
          </a:p>
        </p:txBody>
      </p:sp>
      <p:sp>
        <p:nvSpPr>
          <p:cNvPr id="3" name="Metin Yer Tutucusu 2">
            <a:extLst>
              <a:ext uri="{FF2B5EF4-FFF2-40B4-BE49-F238E27FC236}">
                <a16:creationId xmlns:a16="http://schemas.microsoft.com/office/drawing/2014/main" id="{A488B0FF-063E-DCB1-80DE-8F1A80EA8415}"/>
              </a:ext>
            </a:extLst>
          </p:cNvPr>
          <p:cNvSpPr>
            <a:spLocks noGrp="1"/>
          </p:cNvSpPr>
          <p:nvPr>
            <p:ph type="body" idx="1"/>
          </p:nvPr>
        </p:nvSpPr>
        <p:spPr>
          <a:xfrm flipV="1">
            <a:off x="831850" y="6089650"/>
            <a:ext cx="10515600" cy="100135"/>
          </a:xfrm>
        </p:spPr>
        <p:txBody>
          <a:bodyPr>
            <a:normAutofit fontScale="25000" lnSpcReduction="20000"/>
          </a:bodyPr>
          <a:lstStyle/>
          <a:p>
            <a:endParaRPr lang="tr-TR" dirty="0"/>
          </a:p>
        </p:txBody>
      </p:sp>
      <p:pic>
        <p:nvPicPr>
          <p:cNvPr id="7170" name="Picture 2" descr="Ağ Topolojileri | Akademik Sunum">
            <a:extLst>
              <a:ext uri="{FF2B5EF4-FFF2-40B4-BE49-F238E27FC236}">
                <a16:creationId xmlns:a16="http://schemas.microsoft.com/office/drawing/2014/main" id="{4CEC654B-7E6B-D157-0855-16D132BEC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319" y="0"/>
            <a:ext cx="85725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8904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004D5B-5DB9-D4FD-E48C-012084A51FC6}"/>
              </a:ext>
            </a:extLst>
          </p:cNvPr>
          <p:cNvSpPr>
            <a:spLocks noGrp="1"/>
          </p:cNvSpPr>
          <p:nvPr>
            <p:ph type="title"/>
          </p:nvPr>
        </p:nvSpPr>
        <p:spPr>
          <a:xfrm>
            <a:off x="831850" y="468923"/>
            <a:ext cx="10515600" cy="508000"/>
          </a:xfrm>
        </p:spPr>
        <p:txBody>
          <a:bodyPr>
            <a:normAutofit fontScale="90000"/>
          </a:bodyPr>
          <a:lstStyle/>
          <a:p>
            <a:r>
              <a:rPr lang="tr-TR" dirty="0"/>
              <a:t>                 </a:t>
            </a:r>
            <a:r>
              <a:rPr lang="tr-TR" sz="4900" dirty="0"/>
              <a:t>ÖRGÜ TOPOLOJİSİ</a:t>
            </a:r>
          </a:p>
        </p:txBody>
      </p:sp>
      <p:sp>
        <p:nvSpPr>
          <p:cNvPr id="3" name="Metin Yer Tutucusu 2">
            <a:extLst>
              <a:ext uri="{FF2B5EF4-FFF2-40B4-BE49-F238E27FC236}">
                <a16:creationId xmlns:a16="http://schemas.microsoft.com/office/drawing/2014/main" id="{64261839-BC24-2BE2-FEC9-1F900272B615}"/>
              </a:ext>
            </a:extLst>
          </p:cNvPr>
          <p:cNvSpPr>
            <a:spLocks noGrp="1"/>
          </p:cNvSpPr>
          <p:nvPr>
            <p:ph type="body" idx="1"/>
          </p:nvPr>
        </p:nvSpPr>
        <p:spPr>
          <a:xfrm>
            <a:off x="831850" y="4598341"/>
            <a:ext cx="10515600" cy="1799614"/>
          </a:xfrm>
        </p:spPr>
        <p:txBody>
          <a:bodyPr>
            <a:normAutofit fontScale="92500" lnSpcReduction="10000"/>
          </a:bodyPr>
          <a:lstStyle/>
          <a:p>
            <a:r>
              <a:rPr lang="tr-TR" b="0" i="0" dirty="0">
                <a:solidFill>
                  <a:srgbClr val="2C2F34"/>
                </a:solidFill>
                <a:effectLst/>
                <a:latin typeface="-apple-system"/>
              </a:rPr>
              <a:t>	Örgü ağ topolojisinde her cihaz, özel bir noktadan noktaya bağlantı aracılığıyla ağdaki diğer tüm cihazlara bağlanır. Adanmış/</a:t>
            </a:r>
            <a:r>
              <a:rPr lang="tr-TR" b="0" i="0" dirty="0" err="1">
                <a:solidFill>
                  <a:srgbClr val="2C2F34"/>
                </a:solidFill>
                <a:effectLst/>
                <a:latin typeface="-apple-system"/>
              </a:rPr>
              <a:t>dedicated</a:t>
            </a:r>
            <a:r>
              <a:rPr lang="tr-TR" b="0" i="0" dirty="0">
                <a:solidFill>
                  <a:srgbClr val="2C2F34"/>
                </a:solidFill>
                <a:effectLst/>
                <a:latin typeface="-apple-system"/>
              </a:rPr>
              <a:t> dediğimiz bu topolojide, bağlantının yalnızca iki bağlı cihaz için veri taşıdığı anlamına gelir. Diyelim ki ağda n tane cihazımız olsun, o zaman her cihaz ağdaki (n-1) cihazlara bağlanmalıdır. N cihazlık bir örgü topolojisindeki bağlantı sayısı n (n-1) / 2 olacaktır.</a:t>
            </a:r>
            <a:endParaRPr lang="tr-TR" dirty="0"/>
          </a:p>
        </p:txBody>
      </p:sp>
      <p:pic>
        <p:nvPicPr>
          <p:cNvPr id="5122" name="Picture 2" descr="Ağ Topolojileri #3 | otomasyonadair.com, Herkesin Okuduğu Otomasyon Sitesi">
            <a:extLst>
              <a:ext uri="{FF2B5EF4-FFF2-40B4-BE49-F238E27FC236}">
                <a16:creationId xmlns:a16="http://schemas.microsoft.com/office/drawing/2014/main" id="{301C5600-EC66-2326-42BE-1E87278EF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983" y="976923"/>
            <a:ext cx="5296755" cy="321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84394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36361A-AE8A-AA14-2D5B-933CBEFD9CE2}"/>
              </a:ext>
            </a:extLst>
          </p:cNvPr>
          <p:cNvSpPr>
            <a:spLocks noGrp="1"/>
          </p:cNvSpPr>
          <p:nvPr>
            <p:ph type="title"/>
          </p:nvPr>
        </p:nvSpPr>
        <p:spPr>
          <a:xfrm>
            <a:off x="831850" y="1709738"/>
            <a:ext cx="10515600" cy="3909524"/>
          </a:xfrm>
        </p:spPr>
        <p:txBody>
          <a:bodyPr>
            <a:noAutofit/>
          </a:bodyPr>
          <a:lstStyle/>
          <a:p>
            <a:r>
              <a:rPr lang="tr-TR" sz="2400" b="1" i="0" dirty="0">
                <a:solidFill>
                  <a:srgbClr val="2C2F34"/>
                </a:solidFill>
                <a:effectLst/>
                <a:latin typeface="Poppins" panose="00000500000000000000" pitchFamily="2" charset="-94"/>
              </a:rPr>
              <a:t>	Mesh – Örgü topolojisinin avantajları :</a:t>
            </a:r>
            <a:br>
              <a:rPr lang="tr-TR" sz="2400" b="1" i="0" dirty="0">
                <a:solidFill>
                  <a:srgbClr val="2C2F34"/>
                </a:solidFill>
                <a:effectLst/>
                <a:latin typeface="Poppins" panose="00000500000000000000" pitchFamily="2" charset="-94"/>
              </a:rPr>
            </a:br>
            <a:r>
              <a:rPr lang="tr-TR" sz="2400" b="0" i="0" dirty="0">
                <a:solidFill>
                  <a:srgbClr val="2C2F34"/>
                </a:solidFill>
                <a:effectLst/>
                <a:latin typeface="-apple-system"/>
              </a:rPr>
              <a:t>1. İki cihaz arasında özel bir bağlantı olduğundan veri trafiği sorunu yoktur, bu da bağlantının yalnızca bu iki cihaz için mevcut olduğu anlamına gelir. Bu yüzden bu bağlantı güvenlidir.</a:t>
            </a:r>
            <a:br>
              <a:rPr lang="tr-TR" sz="2400" b="0" i="0" dirty="0">
                <a:solidFill>
                  <a:srgbClr val="2C2F34"/>
                </a:solidFill>
                <a:effectLst/>
                <a:latin typeface="-apple-system"/>
              </a:rPr>
            </a:br>
            <a:r>
              <a:rPr lang="tr-TR" sz="2400" b="0" i="0" dirty="0">
                <a:solidFill>
                  <a:srgbClr val="2C2F34"/>
                </a:solidFill>
                <a:effectLst/>
                <a:latin typeface="-apple-system"/>
              </a:rPr>
              <a:t>2. Mesh topolojisi güvenilir ve sağlamdır. Çünkü bir bağlantının başarısızlığı diğer bağlantıları ve ağdaki diğer cihazlar arasındaki iletişimi asla etkilemez.</a:t>
            </a:r>
            <a:br>
              <a:rPr lang="tr-TR" sz="2400" b="0" i="0" dirty="0">
                <a:solidFill>
                  <a:srgbClr val="2C2F34"/>
                </a:solidFill>
                <a:effectLst/>
                <a:latin typeface="-apple-system"/>
              </a:rPr>
            </a:br>
            <a:r>
              <a:rPr lang="tr-TR" sz="2400" b="0" i="0" dirty="0">
                <a:solidFill>
                  <a:srgbClr val="2C2F34"/>
                </a:solidFill>
                <a:effectLst/>
                <a:latin typeface="-apple-system"/>
              </a:rPr>
              <a:t>3. Mesh topolojisi güvenlidir çünkü noktadan noktaya bir bağlantı vardır ve bu nedenle yetkisiz erişim hiç bir zaman mümkün değildir.</a:t>
            </a:r>
            <a:br>
              <a:rPr lang="tr-TR" sz="2400" b="0" i="0" dirty="0">
                <a:solidFill>
                  <a:srgbClr val="2C2F34"/>
                </a:solidFill>
                <a:effectLst/>
                <a:latin typeface="-apple-system"/>
              </a:rPr>
            </a:br>
            <a:r>
              <a:rPr lang="tr-TR" sz="2400" b="0" i="0" dirty="0">
                <a:solidFill>
                  <a:srgbClr val="2C2F34"/>
                </a:solidFill>
                <a:effectLst/>
                <a:latin typeface="-apple-system"/>
              </a:rPr>
              <a:t>4. Arıza tespiti bu </a:t>
            </a:r>
            <a:r>
              <a:rPr lang="tr-TR" sz="2400" b="0" i="0" dirty="0" err="1">
                <a:solidFill>
                  <a:srgbClr val="2C2F34"/>
                </a:solidFill>
                <a:effectLst/>
                <a:latin typeface="-apple-system"/>
              </a:rPr>
              <a:t>topololiji</a:t>
            </a:r>
            <a:r>
              <a:rPr lang="tr-TR" sz="2400" b="0" i="0" dirty="0">
                <a:solidFill>
                  <a:srgbClr val="2C2F34"/>
                </a:solidFill>
                <a:effectLst/>
                <a:latin typeface="-apple-system"/>
              </a:rPr>
              <a:t> de oldukça kolaydır.</a:t>
            </a:r>
            <a:br>
              <a:rPr lang="tr-TR" sz="2400" b="0" i="0" dirty="0">
                <a:solidFill>
                  <a:srgbClr val="2C2F34"/>
                </a:solidFill>
                <a:effectLst/>
                <a:latin typeface="-apple-system"/>
              </a:rPr>
            </a:br>
            <a:endParaRPr lang="tr-TR" sz="2400" dirty="0"/>
          </a:p>
        </p:txBody>
      </p:sp>
      <p:sp>
        <p:nvSpPr>
          <p:cNvPr id="3" name="Metin Yer Tutucusu 2">
            <a:extLst>
              <a:ext uri="{FF2B5EF4-FFF2-40B4-BE49-F238E27FC236}">
                <a16:creationId xmlns:a16="http://schemas.microsoft.com/office/drawing/2014/main" id="{7BE4A94F-EAC6-BFFA-5CDA-C936084F9B6C}"/>
              </a:ext>
            </a:extLst>
          </p:cNvPr>
          <p:cNvSpPr>
            <a:spLocks noGrp="1"/>
          </p:cNvSpPr>
          <p:nvPr>
            <p:ph type="body" idx="1"/>
          </p:nvPr>
        </p:nvSpPr>
        <p:spPr>
          <a:xfrm flipV="1">
            <a:off x="831850" y="6089650"/>
            <a:ext cx="10515600" cy="45719"/>
          </a:xfrm>
        </p:spPr>
        <p:txBody>
          <a:bodyPr>
            <a:normAutofit fontScale="25000" lnSpcReduction="20000"/>
          </a:bodyPr>
          <a:lstStyle/>
          <a:p>
            <a:endParaRPr lang="tr-TR" dirty="0"/>
          </a:p>
        </p:txBody>
      </p:sp>
    </p:spTree>
    <p:extLst>
      <p:ext uri="{BB962C8B-B14F-4D97-AF65-F5344CB8AC3E}">
        <p14:creationId xmlns:p14="http://schemas.microsoft.com/office/powerpoint/2010/main" val="23232915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LEGO, oyuncak, farklı içeren bir resim&#10;&#10;Açıklama otomatik olarak oluşturuldu">
            <a:extLst>
              <a:ext uri="{FF2B5EF4-FFF2-40B4-BE49-F238E27FC236}">
                <a16:creationId xmlns:a16="http://schemas.microsoft.com/office/drawing/2014/main" id="{ECEBD04B-CD58-7CE9-2DCD-DA2F57624456}"/>
              </a:ext>
            </a:extLst>
          </p:cNvPr>
          <p:cNvPicPr>
            <a:picLocks noGrp="1" noChangeAspect="1"/>
          </p:cNvPicPr>
          <p:nvPr>
            <p:ph idx="1"/>
          </p:nvPr>
        </p:nvPicPr>
        <p:blipFill rotWithShape="1">
          <a:blip r:embed="rId2">
            <a:alphaModFix/>
          </a:blip>
          <a:srcRect r="-1" b="6633"/>
          <a:stretch/>
        </p:blipFill>
        <p:spPr>
          <a:xfrm>
            <a:off x="20" y="10"/>
            <a:ext cx="12188932" cy="6856614"/>
          </a:xfrm>
          <a:prstGeom prst="rect">
            <a:avLst/>
          </a:prstGeom>
        </p:spPr>
      </p:pic>
      <p:grpSp>
        <p:nvGrpSpPr>
          <p:cNvPr id="41" name="Group 40">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Tree>
    <p:extLst>
      <p:ext uri="{BB962C8B-B14F-4D97-AF65-F5344CB8AC3E}">
        <p14:creationId xmlns:p14="http://schemas.microsoft.com/office/powerpoint/2010/main" val="345511378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3C192-E900-A893-FAC9-97A223F39D3F}"/>
              </a:ext>
            </a:extLst>
          </p:cNvPr>
          <p:cNvSpPr>
            <a:spLocks noGrp="1"/>
          </p:cNvSpPr>
          <p:nvPr>
            <p:ph type="title"/>
          </p:nvPr>
        </p:nvSpPr>
        <p:spPr>
          <a:xfrm>
            <a:off x="831850" y="1709738"/>
            <a:ext cx="10515600" cy="3979862"/>
          </a:xfrm>
        </p:spPr>
        <p:txBody>
          <a:bodyPr>
            <a:noAutofit/>
          </a:bodyPr>
          <a:lstStyle/>
          <a:p>
            <a:r>
              <a:rPr lang="tr-TR" sz="2800" b="1" i="0" dirty="0">
                <a:solidFill>
                  <a:srgbClr val="2C2F34"/>
                </a:solidFill>
                <a:effectLst/>
                <a:latin typeface="Poppins" panose="00000500000000000000" pitchFamily="2" charset="-94"/>
              </a:rPr>
              <a:t>	Mesh – Örgü topolojisinin dezavantajları :</a:t>
            </a:r>
            <a:br>
              <a:rPr lang="tr-TR" sz="2800" b="1" i="0" dirty="0">
                <a:solidFill>
                  <a:srgbClr val="2C2F34"/>
                </a:solidFill>
                <a:effectLst/>
                <a:latin typeface="Poppins" panose="00000500000000000000" pitchFamily="2" charset="-94"/>
              </a:rPr>
            </a:br>
            <a:r>
              <a:rPr lang="tr-TR" sz="2800" b="0" i="0" dirty="0">
                <a:solidFill>
                  <a:srgbClr val="2C2F34"/>
                </a:solidFill>
                <a:effectLst/>
                <a:latin typeface="-apple-system"/>
              </a:rPr>
              <a:t>1. Topolojiyi oluşturmak ve bağlanmak için gereken kablo miktarı çok sıkıcı bir hal alabilir.</a:t>
            </a:r>
            <a:br>
              <a:rPr lang="tr-TR" sz="2800" b="0" i="0" dirty="0">
                <a:solidFill>
                  <a:srgbClr val="2C2F34"/>
                </a:solidFill>
                <a:effectLst/>
                <a:latin typeface="-apple-system"/>
              </a:rPr>
            </a:br>
            <a:r>
              <a:rPr lang="tr-TR" sz="2800" b="0" i="0" dirty="0">
                <a:solidFill>
                  <a:srgbClr val="2C2F34"/>
                </a:solidFill>
                <a:effectLst/>
                <a:latin typeface="-apple-system"/>
              </a:rPr>
              <a:t>2. Her aygıtın diğer aygıtlara bağlanması gerektiğinden, gereken Giriş / Çıkış bağlantı noktası sayısı çok büyük olmaktadır.</a:t>
            </a:r>
            <a:br>
              <a:rPr lang="tr-TR" sz="2800" b="0" i="0" dirty="0">
                <a:solidFill>
                  <a:srgbClr val="2C2F34"/>
                </a:solidFill>
                <a:effectLst/>
                <a:latin typeface="-apple-system"/>
              </a:rPr>
            </a:br>
            <a:r>
              <a:rPr lang="tr-TR" sz="2800" b="0" i="0" dirty="0">
                <a:solidFill>
                  <a:srgbClr val="2C2F34"/>
                </a:solidFill>
                <a:effectLst/>
                <a:latin typeface="-apple-system"/>
              </a:rPr>
              <a:t>3. Ölçeklenebilme sorunu vardır. Çünkü ağ üzerindeki her bir cihaz özel noktadan noktaya bağlantıya sahiptir. Bu yüzden aynı anda çok sayıda cihaza veri göndermek mümkün değildir.</a:t>
            </a:r>
            <a:br>
              <a:rPr lang="tr-TR" sz="2800" b="0" i="0" dirty="0">
                <a:solidFill>
                  <a:srgbClr val="2C2F34"/>
                </a:solidFill>
                <a:effectLst/>
                <a:latin typeface="-apple-system"/>
              </a:rPr>
            </a:br>
            <a:endParaRPr lang="tr-TR" sz="2800" dirty="0"/>
          </a:p>
        </p:txBody>
      </p:sp>
      <p:sp>
        <p:nvSpPr>
          <p:cNvPr id="3" name="Metin Yer Tutucusu 2">
            <a:extLst>
              <a:ext uri="{FF2B5EF4-FFF2-40B4-BE49-F238E27FC236}">
                <a16:creationId xmlns:a16="http://schemas.microsoft.com/office/drawing/2014/main" id="{A263ECC9-39C6-E6BF-2B7E-C800E9B5B6EA}"/>
              </a:ext>
            </a:extLst>
          </p:cNvPr>
          <p:cNvSpPr>
            <a:spLocks noGrp="1"/>
          </p:cNvSpPr>
          <p:nvPr>
            <p:ph type="body" idx="1"/>
          </p:nvPr>
        </p:nvSpPr>
        <p:spPr>
          <a:xfrm>
            <a:off x="831850" y="6043931"/>
            <a:ext cx="10515600" cy="45719"/>
          </a:xfrm>
        </p:spPr>
        <p:txBody>
          <a:bodyPr>
            <a:normAutofit fontScale="25000" lnSpcReduction="20000"/>
          </a:bodyPr>
          <a:lstStyle/>
          <a:p>
            <a:r>
              <a:rPr lang="tr-TR" dirty="0"/>
              <a:t>  </a:t>
            </a:r>
          </a:p>
        </p:txBody>
      </p:sp>
    </p:spTree>
    <p:extLst>
      <p:ext uri="{BB962C8B-B14F-4D97-AF65-F5344CB8AC3E}">
        <p14:creationId xmlns:p14="http://schemas.microsoft.com/office/powerpoint/2010/main" val="188256018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9575A8-37F6-2220-6043-A4DB66832C36}"/>
              </a:ext>
            </a:extLst>
          </p:cNvPr>
          <p:cNvSpPr>
            <a:spLocks noGrp="1"/>
          </p:cNvSpPr>
          <p:nvPr>
            <p:ph type="title"/>
          </p:nvPr>
        </p:nvSpPr>
        <p:spPr/>
        <p:txBody>
          <a:bodyPr/>
          <a:lstStyle/>
          <a:p>
            <a:r>
              <a:rPr lang="tr-TR" dirty="0"/>
              <a:t>             KAYNAKÇA</a:t>
            </a:r>
          </a:p>
        </p:txBody>
      </p:sp>
      <p:sp>
        <p:nvSpPr>
          <p:cNvPr id="3" name="İçerik Yer Tutucusu 2">
            <a:extLst>
              <a:ext uri="{FF2B5EF4-FFF2-40B4-BE49-F238E27FC236}">
                <a16:creationId xmlns:a16="http://schemas.microsoft.com/office/drawing/2014/main" id="{3D3364D2-667E-23F7-5677-EAE5F3AEEFB4}"/>
              </a:ext>
            </a:extLst>
          </p:cNvPr>
          <p:cNvSpPr>
            <a:spLocks noGrp="1"/>
          </p:cNvSpPr>
          <p:nvPr>
            <p:ph idx="1"/>
          </p:nvPr>
        </p:nvSpPr>
        <p:spPr/>
        <p:txBody>
          <a:bodyPr/>
          <a:lstStyle/>
          <a:p>
            <a:r>
              <a:rPr lang="tr-TR" dirty="0">
                <a:hlinkClick r:id="rId2"/>
              </a:rPr>
              <a:t>https://www.netser.com.tr/tr/blog/switch-nedir</a:t>
            </a:r>
            <a:endParaRPr lang="tr-TR" dirty="0"/>
          </a:p>
          <a:p>
            <a:r>
              <a:rPr lang="tr-TR" dirty="0">
                <a:hlinkClick r:id="rId3"/>
              </a:rPr>
              <a:t>https://bilgigram.com/ag-topolojileri-bilgisayar-aglari/</a:t>
            </a:r>
            <a:endParaRPr lang="tr-TR" dirty="0"/>
          </a:p>
          <a:p>
            <a:r>
              <a:rPr lang="tr-TR" dirty="0">
                <a:hlinkClick r:id="rId4"/>
              </a:rPr>
              <a:t>https://www.sordum.net/1349/switch-ve-hub-arasindaki-farklar/</a:t>
            </a:r>
            <a:endParaRPr lang="tr-TR" dirty="0"/>
          </a:p>
          <a:p>
            <a:endParaRPr lang="tr-TR" dirty="0"/>
          </a:p>
        </p:txBody>
      </p:sp>
    </p:spTree>
    <p:extLst>
      <p:ext uri="{BB962C8B-B14F-4D97-AF65-F5344CB8AC3E}">
        <p14:creationId xmlns:p14="http://schemas.microsoft.com/office/powerpoint/2010/main" val="34179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A0E881-3E9A-AFA8-4FB4-C3ED4DEE8272}"/>
              </a:ext>
            </a:extLst>
          </p:cNvPr>
          <p:cNvSpPr>
            <a:spLocks noGrp="1"/>
          </p:cNvSpPr>
          <p:nvPr>
            <p:ph type="title"/>
          </p:nvPr>
        </p:nvSpPr>
        <p:spPr/>
        <p:txBody>
          <a:bodyPr>
            <a:normAutofit fontScale="90000"/>
          </a:bodyPr>
          <a:lstStyle/>
          <a:p>
            <a:r>
              <a:rPr kumimoji="0" lang="tr-TR" sz="2800" b="0" i="0" u="none" strike="noStrike" kern="1200" cap="none" spc="0" normalizeH="0" baseline="0" noProof="0" dirty="0">
                <a:ln>
                  <a:noFill/>
                </a:ln>
                <a:solidFill>
                  <a:srgbClr val="201449"/>
                </a:solidFill>
                <a:effectLst/>
                <a:uLnTx/>
                <a:uFillTx/>
                <a:latin typeface="Sagona Book"/>
                <a:ea typeface="+mj-lt"/>
                <a:cs typeface="+mj-lt"/>
              </a:rPr>
              <a:t>Bilgisayar ve cihazların birbirine nasıl bağlandığının geometrik temsili </a:t>
            </a:r>
            <a:r>
              <a:rPr kumimoji="0" lang="tr-TR" sz="2800" b="1" i="0" u="none" strike="noStrike" kern="1200" cap="none" spc="0" normalizeH="0" baseline="0" noProof="0" dirty="0">
                <a:ln>
                  <a:noFill/>
                </a:ln>
                <a:solidFill>
                  <a:srgbClr val="201449"/>
                </a:solidFill>
                <a:effectLst/>
                <a:uLnTx/>
                <a:uFillTx/>
                <a:latin typeface="Sagona Book"/>
                <a:ea typeface="+mj-lt"/>
                <a:cs typeface="+mj-lt"/>
              </a:rPr>
              <a:t>ağ topolojileri</a:t>
            </a:r>
            <a:r>
              <a:rPr kumimoji="0" lang="tr-TR" sz="2800" b="0" i="0" u="none" strike="noStrike" kern="1200" cap="none" spc="0" normalizeH="0" baseline="0" noProof="0" dirty="0">
                <a:ln>
                  <a:noFill/>
                </a:ln>
                <a:solidFill>
                  <a:srgbClr val="201449"/>
                </a:solidFill>
                <a:effectLst/>
                <a:uLnTx/>
                <a:uFillTx/>
                <a:latin typeface="Sagona Book"/>
                <a:ea typeface="+mj-lt"/>
                <a:cs typeface="+mj-lt"/>
              </a:rPr>
              <a:t> olarak bilinir. Örgü, Yıldız, Ortak Yol, Halka ve Hibrit Topolojisi olarak 5 çeşit topoloji vardır</a:t>
            </a:r>
            <a:endParaRPr lang="tr-TR" dirty="0"/>
          </a:p>
        </p:txBody>
      </p:sp>
      <p:sp>
        <p:nvSpPr>
          <p:cNvPr id="3" name="İçerik Yer Tutucusu 2">
            <a:extLst>
              <a:ext uri="{FF2B5EF4-FFF2-40B4-BE49-F238E27FC236}">
                <a16:creationId xmlns:a16="http://schemas.microsoft.com/office/drawing/2014/main" id="{14ABC8C7-5895-32D1-3EEB-12014C9FBFB2}"/>
              </a:ext>
            </a:extLst>
          </p:cNvPr>
          <p:cNvSpPr>
            <a:spLocks noGrp="1"/>
          </p:cNvSpPr>
          <p:nvPr>
            <p:ph idx="1"/>
          </p:nvPr>
        </p:nvSpPr>
        <p:spPr/>
        <p:txBody>
          <a:bodyPr/>
          <a:lstStyle/>
          <a:p>
            <a:r>
              <a:rPr lang="tr-TR" dirty="0"/>
              <a:t>1.BUS YOL TOPOLOJİ</a:t>
            </a:r>
          </a:p>
          <a:p>
            <a:r>
              <a:rPr lang="tr-TR" dirty="0"/>
              <a:t>2. HALKA TOPOLOJİ</a:t>
            </a:r>
          </a:p>
          <a:p>
            <a:r>
              <a:rPr lang="tr-TR" dirty="0"/>
              <a:t>3.YILDIZ STAR TOPOLOJİ</a:t>
            </a:r>
          </a:p>
          <a:p>
            <a:r>
              <a:rPr lang="tr-TR" dirty="0"/>
              <a:t>4.AĞAÇ TOPOLOJİ</a:t>
            </a:r>
          </a:p>
          <a:p>
            <a:r>
              <a:rPr lang="tr-TR" dirty="0"/>
              <a:t>5.ÖRGÜ TOPOLOJİ</a:t>
            </a:r>
          </a:p>
        </p:txBody>
      </p:sp>
    </p:spTree>
    <p:extLst>
      <p:ext uri="{BB962C8B-B14F-4D97-AF65-F5344CB8AC3E}">
        <p14:creationId xmlns:p14="http://schemas.microsoft.com/office/powerpoint/2010/main" val="3984224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58AAA1-C2ED-0115-1404-CA49D5CB0944}"/>
              </a:ext>
            </a:extLst>
          </p:cNvPr>
          <p:cNvSpPr>
            <a:spLocks noGrp="1"/>
          </p:cNvSpPr>
          <p:nvPr>
            <p:ph type="title"/>
          </p:nvPr>
        </p:nvSpPr>
        <p:spPr/>
        <p:txBody>
          <a:bodyPr>
            <a:normAutofit/>
          </a:bodyPr>
          <a:lstStyle/>
          <a:p>
            <a:r>
              <a:rPr lang="tr-TR" dirty="0"/>
              <a:t>                                 BUS TOPOLOJİ             </a:t>
            </a:r>
          </a:p>
        </p:txBody>
      </p:sp>
      <p:sp>
        <p:nvSpPr>
          <p:cNvPr id="3" name="İçerik Yer Tutucusu 2">
            <a:extLst>
              <a:ext uri="{FF2B5EF4-FFF2-40B4-BE49-F238E27FC236}">
                <a16:creationId xmlns:a16="http://schemas.microsoft.com/office/drawing/2014/main" id="{65D745B6-4F69-95BF-F1D2-00F4743BB4F0}"/>
              </a:ext>
            </a:extLst>
          </p:cNvPr>
          <p:cNvSpPr>
            <a:spLocks noGrp="1"/>
          </p:cNvSpPr>
          <p:nvPr>
            <p:ph idx="1"/>
          </p:nvPr>
        </p:nvSpPr>
        <p:spPr/>
        <p:txBody>
          <a:bodyPr>
            <a:normAutofit fontScale="92500" lnSpcReduction="10000"/>
          </a:bodyPr>
          <a:lstStyle/>
          <a:p>
            <a:r>
              <a:rPr lang="tr-TR" dirty="0"/>
              <a:t>                                                                </a:t>
            </a:r>
          </a:p>
          <a:p>
            <a:endParaRPr lang="tr-TR" dirty="0"/>
          </a:p>
          <a:p>
            <a:endParaRPr lang="tr-TR" dirty="0"/>
          </a:p>
          <a:p>
            <a:endParaRPr lang="tr-TR" dirty="0"/>
          </a:p>
          <a:p>
            <a:r>
              <a:rPr lang="tr-TR" b="0" i="0" dirty="0">
                <a:solidFill>
                  <a:srgbClr val="2C2F34"/>
                </a:solidFill>
                <a:effectLst/>
                <a:latin typeface="Agency FB" panose="020B0503020202020204" pitchFamily="34" charset="0"/>
              </a:rPr>
              <a:t> 	</a:t>
            </a:r>
            <a:r>
              <a:rPr lang="tr-TR" b="0" i="0" dirty="0" err="1">
                <a:solidFill>
                  <a:srgbClr val="2C2F34"/>
                </a:solidFill>
                <a:effectLst/>
                <a:latin typeface="Agency FB" panose="020B0503020202020204" pitchFamily="34" charset="0"/>
              </a:rPr>
              <a:t>Bus</a:t>
            </a:r>
            <a:r>
              <a:rPr lang="tr-TR" b="0" i="0" dirty="0">
                <a:solidFill>
                  <a:srgbClr val="2C2F34"/>
                </a:solidFill>
                <a:effectLst/>
                <a:latin typeface="Agency FB" panose="020B0503020202020204" pitchFamily="34" charset="0"/>
              </a:rPr>
              <a:t> topolojisinde bir ana kablo vardır ve tüm cihazlar bu ana kablo üzerinde bağlanır. Ayrıca merkez hattını ana kabloya bağlayan</a:t>
            </a:r>
            <a:r>
              <a:rPr lang="tr-TR" i="0" dirty="0">
                <a:solidFill>
                  <a:srgbClr val="2C2F34"/>
                </a:solidFill>
                <a:effectLst/>
                <a:latin typeface="Agency FB" panose="020B0503020202020204" pitchFamily="34" charset="0"/>
              </a:rPr>
              <a:t> tap </a:t>
            </a:r>
            <a:r>
              <a:rPr lang="tr-TR" b="0" i="0" dirty="0">
                <a:solidFill>
                  <a:srgbClr val="2C2F34"/>
                </a:solidFill>
                <a:effectLst/>
                <a:latin typeface="Agency FB" panose="020B0503020202020204" pitchFamily="34" charset="0"/>
              </a:rPr>
              <a:t>adı verilen bir cihaz bulunur. Tüm veriler ana kablo üzerinden iletildiği için, bir ana kablonun sahip olabileceği mesafe ve bağlanabilecek 30 adet cihaz sınırı vardır. Bu yüzden ağın uzunluğu 500 metreden uzun olamaz ve kablonun kalınlığına ve inceliğine göre de değişiklik gösterir.</a:t>
            </a:r>
            <a:endParaRPr lang="tr-TR" dirty="0">
              <a:latin typeface="Agency FB" panose="020B0503020202020204" pitchFamily="34" charset="0"/>
            </a:endParaRPr>
          </a:p>
          <a:p>
            <a:endParaRPr lang="tr-TR" dirty="0">
              <a:latin typeface="Agency FB" panose="020B0503020202020204" pitchFamily="34" charset="0"/>
            </a:endParaRPr>
          </a:p>
          <a:p>
            <a:endParaRPr lang="tr-TR" dirty="0"/>
          </a:p>
          <a:p>
            <a:endParaRPr lang="tr-TR" dirty="0"/>
          </a:p>
          <a:p>
            <a:endParaRPr lang="tr-TR" dirty="0"/>
          </a:p>
          <a:p>
            <a:endParaRPr lang="tr-TR" dirty="0"/>
          </a:p>
        </p:txBody>
      </p:sp>
      <p:pic>
        <p:nvPicPr>
          <p:cNvPr id="1026" name="Picture 2" descr="&quot;&lt;yoastmark">
            <a:extLst>
              <a:ext uri="{FF2B5EF4-FFF2-40B4-BE49-F238E27FC236}">
                <a16:creationId xmlns:a16="http://schemas.microsoft.com/office/drawing/2014/main" id="{D52033EC-2E9D-A5B7-4715-7BBA2DF63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54" y="1531817"/>
            <a:ext cx="9222154" cy="221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629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91E1D1-592F-6339-432B-FA98F39F0407}"/>
              </a:ext>
            </a:extLst>
          </p:cNvPr>
          <p:cNvSpPr>
            <a:spLocks noGrp="1"/>
          </p:cNvSpPr>
          <p:nvPr>
            <p:ph type="title"/>
          </p:nvPr>
        </p:nvSpPr>
        <p:spPr>
          <a:xfrm>
            <a:off x="831850" y="570524"/>
            <a:ext cx="10515600" cy="2141414"/>
          </a:xfrm>
        </p:spPr>
        <p:txBody>
          <a:bodyPr>
            <a:normAutofit fontScale="90000"/>
          </a:bodyPr>
          <a:lstStyle/>
          <a:p>
            <a:r>
              <a:rPr lang="tr-TR" sz="2800" b="1" i="0" dirty="0">
                <a:solidFill>
                  <a:srgbClr val="2C2F34"/>
                </a:solidFill>
                <a:effectLst/>
                <a:latin typeface="Avenir Next LT Pro" panose="020B0504020202020204" pitchFamily="34" charset="-94"/>
              </a:rPr>
              <a:t>	</a:t>
            </a:r>
            <a:r>
              <a:rPr lang="tr-TR" sz="2800" b="1" i="0" dirty="0" err="1">
                <a:solidFill>
                  <a:srgbClr val="2C2F34"/>
                </a:solidFill>
                <a:effectLst/>
                <a:latin typeface="Avenir Next LT Pro" panose="020B0504020202020204" pitchFamily="34" charset="-94"/>
              </a:rPr>
              <a:t>Bus</a:t>
            </a:r>
            <a:r>
              <a:rPr lang="tr-TR" sz="2800" b="1" i="0" dirty="0">
                <a:solidFill>
                  <a:srgbClr val="2C2F34"/>
                </a:solidFill>
                <a:effectLst/>
                <a:latin typeface="Avenir Next LT Pro" panose="020B0504020202020204" pitchFamily="34" charset="-94"/>
              </a:rPr>
              <a:t> topolojisinin avantajları :</a:t>
            </a:r>
            <a:br>
              <a:rPr lang="tr-TR" sz="2800" b="1" i="0" dirty="0">
                <a:solidFill>
                  <a:srgbClr val="2C2F34"/>
                </a:solidFill>
                <a:effectLst/>
                <a:latin typeface="Avenir Next LT Pro" panose="020B0504020202020204" pitchFamily="34" charset="-94"/>
              </a:rPr>
            </a:br>
            <a:r>
              <a:rPr lang="tr-TR" sz="2800" b="0" i="0" dirty="0">
                <a:solidFill>
                  <a:srgbClr val="2C2F34"/>
                </a:solidFill>
                <a:effectLst/>
                <a:latin typeface="-apple-system"/>
              </a:rPr>
              <a:t>1. Kolay kurulumu vardır, her kablonun omurga kablosuyla birleştirilmesi gerekir.</a:t>
            </a:r>
            <a:br>
              <a:rPr lang="tr-TR" sz="2800" b="0" i="0" dirty="0">
                <a:solidFill>
                  <a:srgbClr val="2C2F34"/>
                </a:solidFill>
                <a:effectLst/>
                <a:latin typeface="-apple-system"/>
              </a:rPr>
            </a:br>
            <a:r>
              <a:rPr lang="tr-TR" sz="2800" b="0" i="0" dirty="0">
                <a:solidFill>
                  <a:srgbClr val="2C2F34"/>
                </a:solidFill>
                <a:effectLst/>
                <a:latin typeface="-apple-system"/>
              </a:rPr>
              <a:t>2. Mesh ve star topolojisine göre daha az kablo gerektirir.</a:t>
            </a:r>
            <a:br>
              <a:rPr lang="tr-TR" sz="2800" b="0" i="0" dirty="0">
                <a:solidFill>
                  <a:srgbClr val="2C2F34"/>
                </a:solidFill>
                <a:effectLst/>
                <a:latin typeface="-apple-system"/>
              </a:rPr>
            </a:br>
            <a:endParaRPr lang="tr-TR" sz="2800" dirty="0"/>
          </a:p>
        </p:txBody>
      </p:sp>
      <p:sp>
        <p:nvSpPr>
          <p:cNvPr id="3" name="Metin Yer Tutucusu 2">
            <a:extLst>
              <a:ext uri="{FF2B5EF4-FFF2-40B4-BE49-F238E27FC236}">
                <a16:creationId xmlns:a16="http://schemas.microsoft.com/office/drawing/2014/main" id="{B0331C5C-02AE-1710-2F28-D217339E909C}"/>
              </a:ext>
            </a:extLst>
          </p:cNvPr>
          <p:cNvSpPr>
            <a:spLocks noGrp="1"/>
          </p:cNvSpPr>
          <p:nvPr>
            <p:ph type="body" idx="1"/>
          </p:nvPr>
        </p:nvSpPr>
        <p:spPr>
          <a:xfrm>
            <a:off x="831850" y="2969847"/>
            <a:ext cx="10515600" cy="3119804"/>
          </a:xfrm>
        </p:spPr>
        <p:txBody>
          <a:bodyPr/>
          <a:lstStyle/>
          <a:p>
            <a:pPr algn="l"/>
            <a:r>
              <a:rPr lang="tr-TR" b="1" i="0" dirty="0">
                <a:solidFill>
                  <a:srgbClr val="2C2F34"/>
                </a:solidFill>
                <a:effectLst/>
                <a:latin typeface="Poppins" panose="00000500000000000000" pitchFamily="2" charset="-94"/>
              </a:rPr>
              <a:t>	</a:t>
            </a:r>
            <a:r>
              <a:rPr lang="tr-TR" b="1" i="0" dirty="0" err="1">
                <a:solidFill>
                  <a:srgbClr val="2C2F34"/>
                </a:solidFill>
                <a:effectLst/>
                <a:latin typeface="Poppins" panose="00000500000000000000" pitchFamily="2" charset="-94"/>
              </a:rPr>
              <a:t>Bus</a:t>
            </a:r>
            <a:r>
              <a:rPr lang="tr-TR" b="1" i="0" dirty="0">
                <a:solidFill>
                  <a:srgbClr val="2C2F34"/>
                </a:solidFill>
                <a:effectLst/>
                <a:latin typeface="Poppins" panose="00000500000000000000" pitchFamily="2" charset="-94"/>
              </a:rPr>
              <a:t> topolojisinin dezavantajları :</a:t>
            </a:r>
          </a:p>
          <a:p>
            <a:pPr algn="l"/>
            <a:r>
              <a:rPr lang="tr-TR" b="0" i="0" dirty="0">
                <a:solidFill>
                  <a:srgbClr val="2C2F34"/>
                </a:solidFill>
                <a:effectLst/>
                <a:latin typeface="-apple-system"/>
              </a:rPr>
              <a:t>1. Arıza tespiti zordur.</a:t>
            </a:r>
            <a:br>
              <a:rPr lang="tr-TR" dirty="0"/>
            </a:br>
            <a:r>
              <a:rPr lang="tr-TR" b="0" i="0" dirty="0">
                <a:solidFill>
                  <a:srgbClr val="2C2F34"/>
                </a:solidFill>
                <a:effectLst/>
                <a:latin typeface="-apple-system"/>
              </a:rPr>
              <a:t>2. Omurga kablosuyla bağlayabileceğiniz cihaz sayısı sınırlı olduğu için ölçeklendirilemez.</a:t>
            </a:r>
            <a:endParaRPr lang="tr-TR" b="1" i="0" dirty="0">
              <a:solidFill>
                <a:srgbClr val="2C2F34"/>
              </a:solidFill>
              <a:effectLst/>
              <a:latin typeface="Poppins" panose="00000500000000000000" pitchFamily="2" charset="-94"/>
            </a:endParaRPr>
          </a:p>
          <a:p>
            <a:endParaRPr lang="tr-TR" dirty="0"/>
          </a:p>
        </p:txBody>
      </p:sp>
    </p:spTree>
    <p:extLst>
      <p:ext uri="{BB962C8B-B14F-4D97-AF65-F5344CB8AC3E}">
        <p14:creationId xmlns:p14="http://schemas.microsoft.com/office/powerpoint/2010/main" val="332262461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81D4A1-E265-601A-8D26-9DD457347957}"/>
              </a:ext>
            </a:extLst>
          </p:cNvPr>
          <p:cNvSpPr>
            <a:spLocks noGrp="1"/>
          </p:cNvSpPr>
          <p:nvPr>
            <p:ph type="title"/>
          </p:nvPr>
        </p:nvSpPr>
        <p:spPr>
          <a:xfrm>
            <a:off x="619996" y="1709738"/>
            <a:ext cx="15361252" cy="2852737"/>
          </a:xfrm>
        </p:spPr>
        <p:txBody>
          <a:bodyPr/>
          <a:lstStyle/>
          <a:p>
            <a:endParaRPr lang="tr-TR" dirty="0"/>
          </a:p>
        </p:txBody>
      </p:sp>
      <p:sp>
        <p:nvSpPr>
          <p:cNvPr id="3" name="Metin Yer Tutucusu 2">
            <a:extLst>
              <a:ext uri="{FF2B5EF4-FFF2-40B4-BE49-F238E27FC236}">
                <a16:creationId xmlns:a16="http://schemas.microsoft.com/office/drawing/2014/main" id="{C9CEFF26-9C4D-4503-FBFC-CD0FFB6E2AFD}"/>
              </a:ext>
            </a:extLst>
          </p:cNvPr>
          <p:cNvSpPr>
            <a:spLocks noGrp="1"/>
          </p:cNvSpPr>
          <p:nvPr>
            <p:ph type="body" idx="1"/>
          </p:nvPr>
        </p:nvSpPr>
        <p:spPr/>
        <p:txBody>
          <a:bodyPr/>
          <a:lstStyle/>
          <a:p>
            <a:r>
              <a:rPr lang="tr-TR" dirty="0"/>
              <a:t>  </a:t>
            </a:r>
          </a:p>
        </p:txBody>
      </p:sp>
      <p:pic>
        <p:nvPicPr>
          <p:cNvPr id="2050" name="Picture 2" descr="Ağ Temelleri – Ağ Topolojileri – Kod5.org">
            <a:extLst>
              <a:ext uri="{FF2B5EF4-FFF2-40B4-BE49-F238E27FC236}">
                <a16:creationId xmlns:a16="http://schemas.microsoft.com/office/drawing/2014/main" id="{13174C5D-ED9F-B6A3-1AC6-C0BFB4006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5433"/>
            <a:ext cx="12103769" cy="356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5131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E6E36-36B2-6178-AD73-234279CC9458}"/>
              </a:ext>
            </a:extLst>
          </p:cNvPr>
          <p:cNvSpPr>
            <a:spLocks noGrp="1"/>
          </p:cNvSpPr>
          <p:nvPr>
            <p:ph type="title"/>
          </p:nvPr>
        </p:nvSpPr>
        <p:spPr>
          <a:xfrm>
            <a:off x="1195136" y="625386"/>
            <a:ext cx="10515600" cy="898614"/>
          </a:xfrm>
        </p:spPr>
        <p:txBody>
          <a:bodyPr>
            <a:normAutofit/>
          </a:bodyPr>
          <a:lstStyle/>
          <a:p>
            <a:r>
              <a:rPr lang="tr-TR" sz="4400" dirty="0"/>
              <a:t>              HALKA TOPOLOJİSİ</a:t>
            </a:r>
          </a:p>
        </p:txBody>
      </p:sp>
      <p:sp>
        <p:nvSpPr>
          <p:cNvPr id="3" name="Metin Yer Tutucusu 2">
            <a:extLst>
              <a:ext uri="{FF2B5EF4-FFF2-40B4-BE49-F238E27FC236}">
                <a16:creationId xmlns:a16="http://schemas.microsoft.com/office/drawing/2014/main" id="{3FBB83C9-5D54-7EDD-58C8-2D2A2F083F9A}"/>
              </a:ext>
            </a:extLst>
          </p:cNvPr>
          <p:cNvSpPr>
            <a:spLocks noGrp="1"/>
          </p:cNvSpPr>
          <p:nvPr>
            <p:ph type="body" idx="1"/>
          </p:nvPr>
        </p:nvSpPr>
        <p:spPr>
          <a:xfrm>
            <a:off x="831850" y="4341181"/>
            <a:ext cx="10515600" cy="2175029"/>
          </a:xfrm>
        </p:spPr>
        <p:txBody>
          <a:bodyPr>
            <a:normAutofit fontScale="77500" lnSpcReduction="20000"/>
          </a:bodyPr>
          <a:lstStyle/>
          <a:p>
            <a:r>
              <a:rPr lang="tr-TR" b="0" i="0" dirty="0">
                <a:solidFill>
                  <a:srgbClr val="2C2F34"/>
                </a:solidFill>
                <a:effectLst/>
                <a:latin typeface="-apple-system"/>
              </a:rPr>
              <a:t>	</a:t>
            </a:r>
            <a:r>
              <a:rPr lang="tr-TR" sz="2900" b="0" i="0" dirty="0">
                <a:solidFill>
                  <a:srgbClr val="2C2F34"/>
                </a:solidFill>
                <a:effectLst/>
                <a:latin typeface="-apple-system"/>
              </a:rPr>
              <a:t>Bu topolojide her cihaz, her iki tarafındaki iki cihaza bağlanır. Bir cihazın her iki tarafındaki cihazlarla sahip olduğu iki noktadan noktaya bağlantısı bulunmaktadır. Ayrıca bu yapı bir halka oluşturur, bu nedenle halka topolojisi olarak adlandırılmıştır. Bundan dolayı bir cihaz başka bir cihaza veri göndermek isterse, verileri bir yönde gönderir. Bu yüzden halka topolojisindeki her cihaz bir tekrarlayıcıya sahiptir. Eğer alınan veriler başka bir cihaza yönelikse, tekrarlayıcı bu verileri amaçlanan cihaz alana kadar iletir.</a:t>
            </a:r>
            <a:endParaRPr lang="tr-TR" sz="2900" dirty="0"/>
          </a:p>
        </p:txBody>
      </p:sp>
      <p:pic>
        <p:nvPicPr>
          <p:cNvPr id="3074" name="Picture 2" descr="Temel Ağ Topolojileri - ÇözümPark">
            <a:extLst>
              <a:ext uri="{FF2B5EF4-FFF2-40B4-BE49-F238E27FC236}">
                <a16:creationId xmlns:a16="http://schemas.microsoft.com/office/drawing/2014/main" id="{7822BB09-9CB4-2040-9415-AE3DA7780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788" y="1524000"/>
            <a:ext cx="7568506" cy="245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187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F2391C-5D75-FBED-351D-DDBCC6DD9AF5}"/>
              </a:ext>
            </a:extLst>
          </p:cNvPr>
          <p:cNvSpPr>
            <a:spLocks noGrp="1"/>
          </p:cNvSpPr>
          <p:nvPr>
            <p:ph type="title"/>
          </p:nvPr>
        </p:nvSpPr>
        <p:spPr>
          <a:xfrm>
            <a:off x="831850" y="836246"/>
            <a:ext cx="10515600" cy="2373679"/>
          </a:xfrm>
        </p:spPr>
        <p:txBody>
          <a:bodyPr>
            <a:normAutofit/>
          </a:bodyPr>
          <a:lstStyle/>
          <a:p>
            <a:r>
              <a:rPr lang="tr-TR" sz="2800" b="1" i="0" dirty="0">
                <a:solidFill>
                  <a:srgbClr val="2C2F34"/>
                </a:solidFill>
                <a:effectLst/>
                <a:latin typeface="Poppins" panose="00000500000000000000" pitchFamily="2" charset="-94"/>
              </a:rPr>
              <a:t>	</a:t>
            </a:r>
            <a:r>
              <a:rPr lang="tr-TR" sz="2400" b="1" i="0" dirty="0">
                <a:solidFill>
                  <a:srgbClr val="2C2F34"/>
                </a:solidFill>
                <a:effectLst/>
                <a:latin typeface="Poppins" panose="00000500000000000000" pitchFamily="2" charset="-94"/>
              </a:rPr>
              <a:t>Halka Topolojisinin Avantajları :</a:t>
            </a:r>
            <a:br>
              <a:rPr lang="tr-TR" sz="2800" b="1" i="0" dirty="0">
                <a:solidFill>
                  <a:srgbClr val="2C2F34"/>
                </a:solidFill>
                <a:effectLst/>
                <a:latin typeface="Poppins" panose="00000500000000000000" pitchFamily="2" charset="-94"/>
              </a:rPr>
            </a:br>
            <a:r>
              <a:rPr lang="tr-TR" sz="2400" b="0" i="0" dirty="0">
                <a:solidFill>
                  <a:srgbClr val="2C2F34"/>
                </a:solidFill>
                <a:effectLst/>
                <a:latin typeface="-apple-system"/>
              </a:rPr>
              <a:t>1. Kurulumu kolaydır.</a:t>
            </a:r>
            <a:br>
              <a:rPr lang="tr-TR" sz="2400" b="0" i="0" dirty="0">
                <a:solidFill>
                  <a:srgbClr val="2C2F34"/>
                </a:solidFill>
                <a:effectLst/>
                <a:latin typeface="-apple-system"/>
              </a:rPr>
            </a:br>
            <a:r>
              <a:rPr lang="tr-TR" sz="2400" b="0" i="0" dirty="0">
                <a:solidFill>
                  <a:srgbClr val="2C2F34"/>
                </a:solidFill>
                <a:effectLst/>
                <a:latin typeface="-apple-system"/>
              </a:rPr>
              <a:t>2. Topolojiye bir cihaz eklemek veya çıkarmak için yönetim daha kolaydır, sadece iki bağlantının değiştirilmesi yeterlidir.</a:t>
            </a:r>
            <a:br>
              <a:rPr lang="tr-TR" sz="2800" b="0" i="0" dirty="0">
                <a:solidFill>
                  <a:srgbClr val="2C2F34"/>
                </a:solidFill>
                <a:effectLst/>
                <a:latin typeface="-apple-system"/>
              </a:rPr>
            </a:br>
            <a:endParaRPr lang="tr-TR" sz="2800" dirty="0"/>
          </a:p>
        </p:txBody>
      </p:sp>
      <p:sp>
        <p:nvSpPr>
          <p:cNvPr id="3" name="Metin Yer Tutucusu 2">
            <a:extLst>
              <a:ext uri="{FF2B5EF4-FFF2-40B4-BE49-F238E27FC236}">
                <a16:creationId xmlns:a16="http://schemas.microsoft.com/office/drawing/2014/main" id="{AF978A7E-59FF-0E08-0776-95750A54BDCD}"/>
              </a:ext>
            </a:extLst>
          </p:cNvPr>
          <p:cNvSpPr>
            <a:spLocks noGrp="1"/>
          </p:cNvSpPr>
          <p:nvPr>
            <p:ph type="body" idx="1"/>
          </p:nvPr>
        </p:nvSpPr>
        <p:spPr>
          <a:xfrm>
            <a:off x="831850" y="3571631"/>
            <a:ext cx="10515600" cy="2518019"/>
          </a:xfrm>
        </p:spPr>
        <p:txBody>
          <a:bodyPr/>
          <a:lstStyle/>
          <a:p>
            <a:pPr algn="l"/>
            <a:r>
              <a:rPr lang="tr-TR" b="1" i="0" dirty="0">
                <a:solidFill>
                  <a:srgbClr val="2C2F34"/>
                </a:solidFill>
                <a:effectLst/>
                <a:latin typeface="Poppins" panose="00000500000000000000" pitchFamily="2" charset="-94"/>
              </a:rPr>
              <a:t>	Halka Topolojisinin Dezavantajları :</a:t>
            </a:r>
          </a:p>
          <a:p>
            <a:pPr algn="l"/>
            <a:r>
              <a:rPr lang="tr-TR" b="0" i="0" dirty="0">
                <a:solidFill>
                  <a:srgbClr val="2C2F34"/>
                </a:solidFill>
                <a:effectLst/>
                <a:latin typeface="-apple-system"/>
              </a:rPr>
              <a:t>1. Bir bağlantı hatası, başarısızlık nedeniyle sinyal ileri gitmeyeceğinden tüm ağ düşebilir.</a:t>
            </a:r>
            <a:br>
              <a:rPr lang="tr-TR" b="0" i="0" dirty="0">
                <a:solidFill>
                  <a:srgbClr val="2C2F34"/>
                </a:solidFill>
                <a:effectLst/>
                <a:latin typeface="-apple-system"/>
              </a:rPr>
            </a:br>
            <a:r>
              <a:rPr lang="tr-TR" b="0" i="0" dirty="0">
                <a:solidFill>
                  <a:srgbClr val="2C2F34"/>
                </a:solidFill>
                <a:effectLst/>
                <a:latin typeface="-apple-system"/>
              </a:rPr>
              <a:t>2. Tüm veriler bir çember içinde dolaştığı için veri trafiği sorunu oluşur.</a:t>
            </a:r>
          </a:p>
          <a:p>
            <a:endParaRPr lang="tr-TR" dirty="0"/>
          </a:p>
        </p:txBody>
      </p:sp>
    </p:spTree>
    <p:extLst>
      <p:ext uri="{BB962C8B-B14F-4D97-AF65-F5344CB8AC3E}">
        <p14:creationId xmlns:p14="http://schemas.microsoft.com/office/powerpoint/2010/main" val="312995993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7FA322-AD5F-7958-9D3B-B6622954E764}"/>
              </a:ext>
            </a:extLst>
          </p:cNvPr>
          <p:cNvSpPr>
            <a:spLocks noGrp="1"/>
          </p:cNvSpPr>
          <p:nvPr>
            <p:ph type="title"/>
          </p:nvPr>
        </p:nvSpPr>
        <p:spPr/>
        <p:txBody>
          <a:bodyPr/>
          <a:lstStyle/>
          <a:p>
            <a:r>
              <a:rPr lang="tr-TR" dirty="0"/>
              <a:t>  </a:t>
            </a:r>
          </a:p>
        </p:txBody>
      </p:sp>
      <p:sp>
        <p:nvSpPr>
          <p:cNvPr id="3" name="Metin Yer Tutucusu 2">
            <a:extLst>
              <a:ext uri="{FF2B5EF4-FFF2-40B4-BE49-F238E27FC236}">
                <a16:creationId xmlns:a16="http://schemas.microsoft.com/office/drawing/2014/main" id="{148844AE-A6A8-A4B7-E72A-D93EDEA2CA46}"/>
              </a:ext>
            </a:extLst>
          </p:cNvPr>
          <p:cNvSpPr>
            <a:spLocks noGrp="1"/>
          </p:cNvSpPr>
          <p:nvPr>
            <p:ph type="body" idx="1"/>
          </p:nvPr>
        </p:nvSpPr>
        <p:spPr/>
        <p:txBody>
          <a:bodyPr/>
          <a:lstStyle/>
          <a:p>
            <a:r>
              <a:rPr lang="tr-TR" dirty="0"/>
              <a:t>  </a:t>
            </a:r>
          </a:p>
        </p:txBody>
      </p:sp>
      <p:pic>
        <p:nvPicPr>
          <p:cNvPr id="4098" name="Picture 2" descr="Network Ağ Topolojileri | YerelBT">
            <a:extLst>
              <a:ext uri="{FF2B5EF4-FFF2-40B4-BE49-F238E27FC236}">
                <a16:creationId xmlns:a16="http://schemas.microsoft.com/office/drawing/2014/main" id="{4C45AC2A-FB96-4E8B-B9AD-7B0465BB3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92" y="1175850"/>
            <a:ext cx="8104554" cy="438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86688"/>
      </p:ext>
    </p:extLst>
  </p:cSld>
  <p:clrMapOvr>
    <a:masterClrMapping/>
  </p:clrMapOvr>
  <p:transition spd="slow">
    <p:wipe/>
  </p:transition>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206</TotalTime>
  <Words>999</Words>
  <Application>Microsoft Office PowerPoint</Application>
  <PresentationFormat>Geniş ekran</PresentationFormat>
  <Paragraphs>71</Paragraphs>
  <Slides>21</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21</vt:i4>
      </vt:variant>
    </vt:vector>
  </HeadingPairs>
  <TitlesOfParts>
    <vt:vector size="32" baseType="lpstr">
      <vt:lpstr>Agency FB</vt:lpstr>
      <vt:lpstr>-apple-system</vt:lpstr>
      <vt:lpstr>Arial</vt:lpstr>
      <vt:lpstr>Arial</vt:lpstr>
      <vt:lpstr>Avenir Next LT Pro</vt:lpstr>
      <vt:lpstr>AvenirNext LT Pro Medium</vt:lpstr>
      <vt:lpstr>Open Sans</vt:lpstr>
      <vt:lpstr>Poppins</vt:lpstr>
      <vt:lpstr>Sagona Book</vt:lpstr>
      <vt:lpstr>Segoe UI Semilight</vt:lpstr>
      <vt:lpstr>ExploreVTI</vt:lpstr>
      <vt:lpstr> AĞ TOPOLOJİLERİ VE      TÜRLERİ</vt:lpstr>
      <vt:lpstr>PowerPoint Sunusu</vt:lpstr>
      <vt:lpstr>Bilgisayar ve cihazların birbirine nasıl bağlandığının geometrik temsili ağ topolojileri olarak bilinir. Örgü, Yıldız, Ortak Yol, Halka ve Hibrit Topolojisi olarak 5 çeşit topoloji vardır</vt:lpstr>
      <vt:lpstr>                                 BUS TOPOLOJİ             </vt:lpstr>
      <vt:lpstr> Bus topolojisinin avantajları : 1. Kolay kurulumu vardır, her kablonun omurga kablosuyla birleştirilmesi gerekir. 2. Mesh ve star topolojisine göre daha az kablo gerektirir. </vt:lpstr>
      <vt:lpstr>PowerPoint Sunusu</vt:lpstr>
      <vt:lpstr>              HALKA TOPOLOJİSİ</vt:lpstr>
      <vt:lpstr> Halka Topolojisinin Avantajları : 1. Kurulumu kolaydır. 2. Topolojiye bir cihaz eklemek veya çıkarmak için yönetim daha kolaydır, sadece iki bağlantının değiştirilmesi yeterlidir. </vt:lpstr>
      <vt:lpstr>  </vt:lpstr>
      <vt:lpstr>                      YILDIZ TOPOLOJİSİ</vt:lpstr>
      <vt:lpstr> Yıldız topolojisinin avantajları : 1. Daha ucuzdur, çünkü her aygıt yalnızca bir Giriş / Çıkış bağlantı noktasına ihtiyaç duyar ve bir bağlantıyla hub’a bağlanması gerekir. 2. Kurulumu daha kolaydır 3. Her aygıtın yalnızca hub’a bağlanması gerektiğinden daha az kablo gereksinimi duyar. 4. Sağlamdır, eğer bir bağlantı başarısız olursa, diğer bağlantılar çalışmaya devam edecektir. 5. Bağlantı kolayca tanımlanabildiği için, hata tespiti kolaydır. </vt:lpstr>
      <vt:lpstr> Yıldız topolojisinin dezavantajları : 1. Hub bozulursa, ağ sistemi çöker, cihazların hiçbiri hub olmadan veri alışverişi yapamaz. 2. Hub, yıldız topolojisinin merkezi sistemidir bu yüzden daha fazla kaynak ve düzenli bakım gerektirir. </vt:lpstr>
      <vt:lpstr>                     SWİTCH NEDİR ?</vt:lpstr>
      <vt:lpstr>     </vt:lpstr>
      <vt:lpstr>     </vt:lpstr>
      <vt:lpstr>                    AĞAÇ TOPOLOJİSİ</vt:lpstr>
      <vt:lpstr>  </vt:lpstr>
      <vt:lpstr>                 ÖRGÜ TOPOLOJİSİ</vt:lpstr>
      <vt:lpstr> Mesh – Örgü topolojisinin avantajları : 1. İki cihaz arasında özel bir bağlantı olduğundan veri trafiği sorunu yoktur, bu da bağlantının yalnızca bu iki cihaz için mevcut olduğu anlamına gelir. Bu yüzden bu bağlantı güvenlidir. 2. Mesh topolojisi güvenilir ve sağlamdır. Çünkü bir bağlantının başarısızlığı diğer bağlantıları ve ağdaki diğer cihazlar arasındaki iletişimi asla etkilemez. 3. Mesh topolojisi güvenlidir çünkü noktadan noktaya bir bağlantı vardır ve bu nedenle yetkisiz erişim hiç bir zaman mümkün değildir. 4. Arıza tespiti bu topololiji de oldukça kolaydır. </vt:lpstr>
      <vt:lpstr> Mesh – Örgü topolojisinin dezavantajları : 1. Topolojiyi oluşturmak ve bağlanmak için gereken kablo miktarı çok sıkıcı bir hal alabilir. 2. Her aygıtın diğer aygıtlara bağlanması gerektiğinden, gereken Giriş / Çıkış bağlantı noktası sayısı çok büyük olmaktadır. 3. Ölçeklenebilme sorunu vardır. Çünkü ağ üzerindeki her bir cihaz özel noktadan noktaya bağlantıya sahiptir. Bu yüzden aynı anda çok sayıda cihaza veri göndermek mümkün değildir. </vt:lpstr>
      <vt:lpstr>             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ASİYE AKÇA</dc:creator>
  <cp:lastModifiedBy>damla nur umur</cp:lastModifiedBy>
  <cp:revision>75</cp:revision>
  <dcterms:created xsi:type="dcterms:W3CDTF">2022-11-18T08:23:34Z</dcterms:created>
  <dcterms:modified xsi:type="dcterms:W3CDTF">2022-12-07T17:37:38Z</dcterms:modified>
</cp:coreProperties>
</file>