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3" r:id="rId1"/>
  </p:sldMasterIdLst>
  <p:sldIdLst>
    <p:sldId id="256" r:id="rId2"/>
    <p:sldId id="257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73393-F58E-3939-E9F3-8D2A68DEDA2C}" v="826" dt="2022-12-14T18:55:23.712"/>
    <p1510:client id="{1B984274-2049-4FDC-90B3-F8D0AAF308DA}" v="18" dt="2022-12-14T14:05:52.393"/>
    <p1510:client id="{5E8A24EE-ECC2-5261-EDE9-A5FD4B7F09BE}" v="334" dt="2022-12-14T19:59:57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8874ED-1D26-419C-A18E-D20FB388013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272489A-AB37-4ED9-90E7-50AB7FB5F919}">
      <dgm:prSet/>
      <dgm:spPr/>
      <dgm:t>
        <a:bodyPr/>
        <a:lstStyle/>
        <a:p>
          <a:r>
            <a:rPr lang="tr-TR"/>
            <a:t>Yandaki Diagram'da', içi boş noktaların hepsi birer Yönlendirici olarak düşünülürse;</a:t>
          </a:r>
          <a:endParaRPr lang="en-US"/>
        </a:p>
      </dgm:t>
    </dgm:pt>
    <dgm:pt modelId="{A89A1202-B393-4B61-A14A-F122B060F2B4}" type="parTrans" cxnId="{9400542D-C1A6-4B14-AF74-18B1580EDA6C}">
      <dgm:prSet/>
      <dgm:spPr/>
      <dgm:t>
        <a:bodyPr/>
        <a:lstStyle/>
        <a:p>
          <a:endParaRPr lang="en-US"/>
        </a:p>
      </dgm:t>
    </dgm:pt>
    <dgm:pt modelId="{D6FB653F-F677-45EC-94F4-BA347F5ACAD7}" type="sibTrans" cxnId="{9400542D-C1A6-4B14-AF74-18B1580EDA6C}">
      <dgm:prSet/>
      <dgm:spPr/>
      <dgm:t>
        <a:bodyPr/>
        <a:lstStyle/>
        <a:p>
          <a:endParaRPr lang="en-US"/>
        </a:p>
      </dgm:t>
    </dgm:pt>
    <dgm:pt modelId="{26116596-AEF4-474E-9D45-9E27CA3956CA}">
      <dgm:prSet/>
      <dgm:spPr/>
      <dgm:t>
        <a:bodyPr/>
        <a:lstStyle/>
        <a:p>
          <a:r>
            <a:rPr lang="tr-TR"/>
            <a:t>Ve En Etkili Kural Algoritması A düğümünden M düğümüne veri paketi ulaştırmak istiyoruz. En azın hop sayısı ile;</a:t>
          </a:r>
          <a:br>
            <a:rPr lang="tr-TR"/>
          </a:br>
          <a:r>
            <a:rPr lang="tr-TR"/>
            <a:t>A Düğümünden G, K, M(3 Atlama)</a:t>
          </a:r>
          <a:br>
            <a:rPr lang="tr-TR"/>
          </a:br>
          <a:r>
            <a:rPr lang="tr-TR"/>
            <a:t>A Düğümünden B, D, L, M(4 Atlama)</a:t>
          </a:r>
          <a:br>
            <a:rPr lang="tr-TR"/>
          </a:br>
          <a:r>
            <a:rPr lang="tr-TR"/>
            <a:t>A düğümünden, C, G, E, F, M(5 Hop)</a:t>
          </a:r>
          <a:br>
            <a:rPr lang="tr-TR"/>
          </a:br>
          <a:r>
            <a:rPr lang="tr-TR"/>
            <a:t>A düğümünden B, H, G, E, F, J, L, M (8 Hop)</a:t>
          </a:r>
          <a:br>
            <a:rPr lang="tr-TR"/>
          </a:br>
          <a:r>
            <a:rPr lang="tr-TR"/>
            <a:t>…… En az atlama ile G, K, M düğümlerini barındırır.</a:t>
          </a:r>
          <a:endParaRPr lang="en-US"/>
        </a:p>
      </dgm:t>
    </dgm:pt>
    <dgm:pt modelId="{BB41C4BB-BB08-4418-A759-190B0C5F1CC3}" type="parTrans" cxnId="{374460D0-F791-44AA-9D9D-9FC26CD43DCA}">
      <dgm:prSet/>
      <dgm:spPr/>
      <dgm:t>
        <a:bodyPr/>
        <a:lstStyle/>
        <a:p>
          <a:endParaRPr lang="en-US"/>
        </a:p>
      </dgm:t>
    </dgm:pt>
    <dgm:pt modelId="{4B085976-DFE3-4072-89E8-74D61F3A64DA}" type="sibTrans" cxnId="{374460D0-F791-44AA-9D9D-9FC26CD43DCA}">
      <dgm:prSet/>
      <dgm:spPr/>
      <dgm:t>
        <a:bodyPr/>
        <a:lstStyle/>
        <a:p>
          <a:endParaRPr lang="en-US"/>
        </a:p>
      </dgm:t>
    </dgm:pt>
    <dgm:pt modelId="{9E516345-94A2-4477-A339-47487B30268D}" type="pres">
      <dgm:prSet presAssocID="{098874ED-1D26-419C-A18E-D20FB3880136}" presName="Name0" presStyleCnt="0">
        <dgm:presLayoutVars>
          <dgm:dir/>
          <dgm:animLvl val="lvl"/>
          <dgm:resizeHandles val="exact"/>
        </dgm:presLayoutVars>
      </dgm:prSet>
      <dgm:spPr/>
    </dgm:pt>
    <dgm:pt modelId="{1C538690-5CAD-421C-80F2-A43E81247920}" type="pres">
      <dgm:prSet presAssocID="{26116596-AEF4-474E-9D45-9E27CA3956CA}" presName="boxAndChildren" presStyleCnt="0"/>
      <dgm:spPr/>
    </dgm:pt>
    <dgm:pt modelId="{81D3DE12-11B0-4A1C-9A8A-F2E9D2B3D244}" type="pres">
      <dgm:prSet presAssocID="{26116596-AEF4-474E-9D45-9E27CA3956CA}" presName="parentTextBox" presStyleLbl="node1" presStyleIdx="0" presStyleCnt="2"/>
      <dgm:spPr/>
    </dgm:pt>
    <dgm:pt modelId="{B2ADEF11-0DC8-448A-B826-6BC57B108B1D}" type="pres">
      <dgm:prSet presAssocID="{D6FB653F-F677-45EC-94F4-BA347F5ACAD7}" presName="sp" presStyleCnt="0"/>
      <dgm:spPr/>
    </dgm:pt>
    <dgm:pt modelId="{5E275A00-2254-40B2-B835-46B104CA0F3C}" type="pres">
      <dgm:prSet presAssocID="{3272489A-AB37-4ED9-90E7-50AB7FB5F919}" presName="arrowAndChildren" presStyleCnt="0"/>
      <dgm:spPr/>
    </dgm:pt>
    <dgm:pt modelId="{44D6C2F5-B0FB-4782-8CF2-57244DE76950}" type="pres">
      <dgm:prSet presAssocID="{3272489A-AB37-4ED9-90E7-50AB7FB5F919}" presName="parentTextArrow" presStyleLbl="node1" presStyleIdx="1" presStyleCnt="2"/>
      <dgm:spPr/>
    </dgm:pt>
  </dgm:ptLst>
  <dgm:cxnLst>
    <dgm:cxn modelId="{9400542D-C1A6-4B14-AF74-18B1580EDA6C}" srcId="{098874ED-1D26-419C-A18E-D20FB3880136}" destId="{3272489A-AB37-4ED9-90E7-50AB7FB5F919}" srcOrd="0" destOrd="0" parTransId="{A89A1202-B393-4B61-A14A-F122B060F2B4}" sibTransId="{D6FB653F-F677-45EC-94F4-BA347F5ACAD7}"/>
    <dgm:cxn modelId="{B7A6A460-1D8C-42B2-AA2A-C615096E3753}" type="presOf" srcId="{26116596-AEF4-474E-9D45-9E27CA3956CA}" destId="{81D3DE12-11B0-4A1C-9A8A-F2E9D2B3D244}" srcOrd="0" destOrd="0" presId="urn:microsoft.com/office/officeart/2005/8/layout/process4"/>
    <dgm:cxn modelId="{5F342570-6AAB-4871-94E7-31F031E9C953}" type="presOf" srcId="{098874ED-1D26-419C-A18E-D20FB3880136}" destId="{9E516345-94A2-4477-A339-47487B30268D}" srcOrd="0" destOrd="0" presId="urn:microsoft.com/office/officeart/2005/8/layout/process4"/>
    <dgm:cxn modelId="{5A6E5E85-4B78-442C-9764-F88284492546}" type="presOf" srcId="{3272489A-AB37-4ED9-90E7-50AB7FB5F919}" destId="{44D6C2F5-B0FB-4782-8CF2-57244DE76950}" srcOrd="0" destOrd="0" presId="urn:microsoft.com/office/officeart/2005/8/layout/process4"/>
    <dgm:cxn modelId="{374460D0-F791-44AA-9D9D-9FC26CD43DCA}" srcId="{098874ED-1D26-419C-A18E-D20FB3880136}" destId="{26116596-AEF4-474E-9D45-9E27CA3956CA}" srcOrd="1" destOrd="0" parTransId="{BB41C4BB-BB08-4418-A759-190B0C5F1CC3}" sibTransId="{4B085976-DFE3-4072-89E8-74D61F3A64DA}"/>
    <dgm:cxn modelId="{06D0AC73-C98C-4D46-9882-4F2FD6FB3FCD}" type="presParOf" srcId="{9E516345-94A2-4477-A339-47487B30268D}" destId="{1C538690-5CAD-421C-80F2-A43E81247920}" srcOrd="0" destOrd="0" presId="urn:microsoft.com/office/officeart/2005/8/layout/process4"/>
    <dgm:cxn modelId="{85A1DDF5-8381-4D73-A50F-98F400EDB864}" type="presParOf" srcId="{1C538690-5CAD-421C-80F2-A43E81247920}" destId="{81D3DE12-11B0-4A1C-9A8A-F2E9D2B3D244}" srcOrd="0" destOrd="0" presId="urn:microsoft.com/office/officeart/2005/8/layout/process4"/>
    <dgm:cxn modelId="{C549C134-A1F1-4ADE-AB63-50AF82555829}" type="presParOf" srcId="{9E516345-94A2-4477-A339-47487B30268D}" destId="{B2ADEF11-0DC8-448A-B826-6BC57B108B1D}" srcOrd="1" destOrd="0" presId="urn:microsoft.com/office/officeart/2005/8/layout/process4"/>
    <dgm:cxn modelId="{FDD21F6C-7428-4D25-BEAA-2BE9F394FB52}" type="presParOf" srcId="{9E516345-94A2-4477-A339-47487B30268D}" destId="{5E275A00-2254-40B2-B835-46B104CA0F3C}" srcOrd="2" destOrd="0" presId="urn:microsoft.com/office/officeart/2005/8/layout/process4"/>
    <dgm:cxn modelId="{3DB3CABC-2FF1-4E25-84F2-DFDCA11BEA49}" type="presParOf" srcId="{5E275A00-2254-40B2-B835-46B104CA0F3C}" destId="{44D6C2F5-B0FB-4782-8CF2-57244DE7695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3DE12-11B0-4A1C-9A8A-F2E9D2B3D244}">
      <dsp:nvSpPr>
        <dsp:cNvPr id="0" name=""/>
        <dsp:cNvSpPr/>
      </dsp:nvSpPr>
      <dsp:spPr>
        <a:xfrm>
          <a:off x="0" y="2656360"/>
          <a:ext cx="5364816" cy="1742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Ve En Etkili Kural Algoritması A düğümünden M düğümüne veri paketi ulaştırmak istiyoruz. En azın hop sayısı ile;</a:t>
          </a:r>
          <a:br>
            <a:rPr lang="tr-TR" sz="1400" kern="1200"/>
          </a:br>
          <a:r>
            <a:rPr lang="tr-TR" sz="1400" kern="1200"/>
            <a:t>A Düğümünden G, K, M(3 Atlama)</a:t>
          </a:r>
          <a:br>
            <a:rPr lang="tr-TR" sz="1400" kern="1200"/>
          </a:br>
          <a:r>
            <a:rPr lang="tr-TR" sz="1400" kern="1200"/>
            <a:t>A Düğümünden B, D, L, M(4 Atlama)</a:t>
          </a:r>
          <a:br>
            <a:rPr lang="tr-TR" sz="1400" kern="1200"/>
          </a:br>
          <a:r>
            <a:rPr lang="tr-TR" sz="1400" kern="1200"/>
            <a:t>A düğümünden, C, G, E, F, M(5 Hop)</a:t>
          </a:r>
          <a:br>
            <a:rPr lang="tr-TR" sz="1400" kern="1200"/>
          </a:br>
          <a:r>
            <a:rPr lang="tr-TR" sz="1400" kern="1200"/>
            <a:t>A düğümünden B, H, G, E, F, J, L, M (8 Hop)</a:t>
          </a:r>
          <a:br>
            <a:rPr lang="tr-TR" sz="1400" kern="1200"/>
          </a:br>
          <a:r>
            <a:rPr lang="tr-TR" sz="1400" kern="1200"/>
            <a:t>…… En az atlama ile G, K, M düğümlerini barındırır.</a:t>
          </a:r>
          <a:endParaRPr lang="en-US" sz="1400" kern="1200"/>
        </a:p>
      </dsp:txBody>
      <dsp:txXfrm>
        <a:off x="0" y="2656360"/>
        <a:ext cx="5364816" cy="1742859"/>
      </dsp:txXfrm>
    </dsp:sp>
    <dsp:sp modelId="{44D6C2F5-B0FB-4782-8CF2-57244DE76950}">
      <dsp:nvSpPr>
        <dsp:cNvPr id="0" name=""/>
        <dsp:cNvSpPr/>
      </dsp:nvSpPr>
      <dsp:spPr>
        <a:xfrm rot="10800000">
          <a:off x="0" y="1984"/>
          <a:ext cx="5364816" cy="268051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Yandaki Diagram'da', içi boş noktaların hepsi birer Yönlendirici olarak düşünülürse;</a:t>
          </a:r>
          <a:endParaRPr lang="en-US" sz="1400" kern="1200"/>
        </a:p>
      </dsp:txBody>
      <dsp:txXfrm rot="10800000">
        <a:off x="0" y="1984"/>
        <a:ext cx="5364816" cy="1741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2724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4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6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564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7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4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1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48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5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4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2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3E7AD1-BA33-2AD1-9F4B-DABC38D24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4929" y="758952"/>
            <a:ext cx="3935262" cy="3679893"/>
          </a:xfrm>
        </p:spPr>
        <p:txBody>
          <a:bodyPr>
            <a:normAutofit/>
          </a:bodyPr>
          <a:lstStyle/>
          <a:p>
            <a:r>
              <a:rPr lang="tr-TR" sz="4500">
                <a:ea typeface="Meiryo"/>
                <a:cs typeface="Angsana New"/>
              </a:rPr>
              <a:t>BİLGİSAYAR </a:t>
            </a:r>
            <a:br>
              <a:rPr lang="tr-TR" sz="4500">
                <a:ea typeface="Meiryo"/>
                <a:cs typeface="Angsana New"/>
              </a:rPr>
            </a:br>
            <a:r>
              <a:rPr lang="tr-TR" sz="4500">
                <a:ea typeface="Meiryo"/>
                <a:cs typeface="Angsana New"/>
              </a:rPr>
              <a:t>AĞLARI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6558C51-0512-DFCA-8690-DF6D36E11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688" y="4800600"/>
            <a:ext cx="3950503" cy="1691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1500" dirty="0">
                <a:solidFill>
                  <a:schemeClr val="tx1">
                    <a:lumMod val="85000"/>
                  </a:schemeClr>
                </a:solidFill>
              </a:rPr>
              <a:t>                             </a:t>
            </a:r>
            <a:r>
              <a:rPr lang="tr-TR" sz="1500" b="1" dirty="0">
                <a:solidFill>
                  <a:schemeClr val="tx1">
                    <a:lumMod val="85000"/>
                  </a:schemeClr>
                </a:solidFill>
              </a:rPr>
              <a:t>    HAZIRLAYANLAR</a:t>
            </a:r>
            <a:endParaRPr lang="tr-TR" sz="1500" dirty="0">
              <a:solidFill>
                <a:schemeClr val="tx1">
                  <a:lumMod val="85000"/>
                </a:schemeClr>
              </a:solidFill>
              <a:ea typeface="Meiryo"/>
            </a:endParaRPr>
          </a:p>
          <a:p>
            <a:r>
              <a:rPr lang="tr-TR" sz="1500" dirty="0">
                <a:solidFill>
                  <a:schemeClr val="tx1">
                    <a:lumMod val="85000"/>
                  </a:schemeClr>
                </a:solidFill>
              </a:rPr>
              <a:t>                                 İREM ÖZDEMİR</a:t>
            </a:r>
            <a:endParaRPr lang="tr-TR" sz="1500" dirty="0">
              <a:solidFill>
                <a:schemeClr val="tx1">
                  <a:lumMod val="85000"/>
                </a:schemeClr>
              </a:solidFill>
              <a:ea typeface="Meiryo"/>
            </a:endParaRPr>
          </a:p>
          <a:p>
            <a:r>
              <a:rPr lang="tr-TR" sz="1500" dirty="0">
                <a:solidFill>
                  <a:schemeClr val="tx1">
                    <a:lumMod val="85000"/>
                  </a:schemeClr>
                </a:solidFill>
              </a:rPr>
              <a:t>                                 ŞEYMA BULUT</a:t>
            </a:r>
            <a:endParaRPr lang="tr-TR" sz="1500" dirty="0">
              <a:solidFill>
                <a:schemeClr val="tx1">
                  <a:lumMod val="85000"/>
                </a:schemeClr>
              </a:solidFill>
              <a:ea typeface="Meiryo"/>
            </a:endParaRPr>
          </a:p>
        </p:txBody>
      </p:sp>
      <p:pic>
        <p:nvPicPr>
          <p:cNvPr id="5" name="Resim 5" descr="metin, iç mekan, kırmızı içeren bir resim&#10;&#10;Açıklama otomatik olarak oluşturuldu">
            <a:extLst>
              <a:ext uri="{FF2B5EF4-FFF2-40B4-BE49-F238E27FC236}">
                <a16:creationId xmlns:a16="http://schemas.microsoft.com/office/drawing/2014/main" id="{ED1E042F-AD0A-3530-3BB0-74EE1123A9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95" r="27661"/>
          <a:stretch/>
        </p:blipFill>
        <p:spPr>
          <a:xfrm>
            <a:off x="452761" y="10"/>
            <a:ext cx="56432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5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BAD5CA6-7926-8472-6AB6-A3A1ADDB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4822" y="632723"/>
            <a:ext cx="9407153" cy="5679265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Dinamik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Yönlendirme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protokolleri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;</a:t>
            </a:r>
            <a:endParaRPr lang="tr-TR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RIP (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Yönlendirme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Bilgi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Protokolü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)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: Bir TCP/IP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ağındaki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yönlendirici'ların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birbirini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otomatik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olarak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tanımasında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kullanılan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bir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iç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yönlendirme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protokolüdür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</a:t>
            </a:r>
            <a:b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</a:b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IGRP (Interior Gateway Routing Protocol):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İç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Ağ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Geçidi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Yönlendirme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Protokolü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 Cisco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tarafından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dahili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bir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mesafe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vektörü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iç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ağ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kurulumudur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</a:t>
            </a:r>
            <a:b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</a:b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OSPF (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Önce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En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Kısa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Yolu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Aç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):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Bağlantı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-durum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yönlendirme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protokolüdür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 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EIGRP (Enhanced Interior Gateway Routing Protocol):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Cisco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tarafından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sunulan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IGRP'nin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geliştirilmiş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halidir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</a:t>
            </a:r>
            <a:b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</a:b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BGP (Border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Gareway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Protocol):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Uzaklık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vektörü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dış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yönlendirme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protokolüdür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 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Özerk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Sistemler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arası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yönlendirme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saklama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gözlemi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bir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protokoldür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9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FFE664-A3F2-4977-A6E3-C38CF57A1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5618" y="0"/>
            <a:ext cx="72872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5C471A-7EB8-45A1-901F-B4BBC499F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2"/>
            <a:ext cx="4059079" cy="6860812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BA6CAEC-5B22-EA36-9721-572FFF26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2983" y="511449"/>
            <a:ext cx="6248595" cy="6007591"/>
          </a:xfr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endParaRPr lang="en-US" sz="2400" dirty="0">
              <a:solidFill>
                <a:schemeClr val="bg1">
                  <a:lumMod val="95000"/>
                </a:schemeClr>
              </a:solidFill>
              <a:ea typeface="+mn-lt"/>
              <a:cs typeface="+mn-lt"/>
            </a:endParaRPr>
          </a:p>
          <a:p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Yönlendirme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Algoritmaları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oluşturma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evleri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en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uygun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olan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yolu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belirlemek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için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metrik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değerleri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kullanır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.</a:t>
            </a:r>
            <a:endParaRPr lang="tr-TR" sz="240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Wingdings" pitchFamily="34" charset="0"/>
              <a:buChar char="q"/>
            </a:pPr>
            <a:r>
              <a:rPr lang="en-US" sz="2400" i="1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Maliyeti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(</a:t>
            </a:r>
            <a:r>
              <a:rPr lang="en-US" sz="2400" i="1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Maliyet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)</a:t>
            </a:r>
            <a:endParaRPr lang="en-US" sz="2400" dirty="0">
              <a:solidFill>
                <a:schemeClr val="bg1">
                  <a:lumMod val="95000"/>
                </a:schemeClr>
              </a:solidFill>
              <a:ea typeface="+mn-lt"/>
              <a:cs typeface="+mn-lt"/>
            </a:endParaRPr>
          </a:p>
          <a:p>
            <a:pPr marL="342900" indent="-342900">
              <a:buFont typeface="Wingdings" pitchFamily="34" charset="0"/>
              <a:buChar char="q"/>
            </a:pPr>
            <a:r>
              <a:rPr lang="en-US" sz="2400" i="1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Yolun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Band </a:t>
            </a:r>
            <a:r>
              <a:rPr lang="en-US" sz="2400" i="1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Genişliği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(Bant </a:t>
            </a:r>
            <a:r>
              <a:rPr lang="en-US" sz="2400" i="1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Genişliği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)</a:t>
            </a:r>
            <a:endParaRPr lang="en-US" sz="2400" dirty="0">
              <a:solidFill>
                <a:schemeClr val="bg1">
                  <a:lumMod val="95000"/>
                </a:schemeClr>
              </a:solidFill>
              <a:ea typeface="+mn-lt"/>
              <a:cs typeface="+mn-lt"/>
            </a:endParaRPr>
          </a:p>
          <a:p>
            <a:pPr marL="342900" indent="-342900">
              <a:buFont typeface="Wingdings" pitchFamily="34" charset="0"/>
              <a:buChar char="q"/>
            </a:pP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Yol </a:t>
            </a:r>
            <a:r>
              <a:rPr lang="en-US" sz="2400" i="1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Uzunluğu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(Yol </a:t>
            </a:r>
            <a:r>
              <a:rPr lang="en-US" sz="2400" i="1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Uzunluğu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, Hop </a:t>
            </a:r>
            <a:r>
              <a:rPr lang="en-US" sz="2400" i="1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Sayısı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)</a:t>
            </a:r>
            <a:endParaRPr lang="en-US" sz="2400" dirty="0">
              <a:solidFill>
                <a:schemeClr val="bg1">
                  <a:lumMod val="95000"/>
                </a:schemeClr>
              </a:solidFill>
              <a:ea typeface="+mn-lt"/>
              <a:cs typeface="+mn-lt"/>
            </a:endParaRPr>
          </a:p>
          <a:p>
            <a:pPr marL="342900" indent="-342900">
              <a:buFont typeface="Wingdings" pitchFamily="34" charset="0"/>
              <a:buChar char="q"/>
            </a:pPr>
            <a:r>
              <a:rPr lang="en-US" sz="2400" i="1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Gecikme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(</a:t>
            </a:r>
            <a:r>
              <a:rPr lang="en-US" sz="2400" i="1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Gecikme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)</a:t>
            </a:r>
            <a:endParaRPr lang="en-US" sz="2400" dirty="0">
              <a:solidFill>
                <a:schemeClr val="bg1">
                  <a:lumMod val="95000"/>
                </a:schemeClr>
              </a:solidFill>
              <a:ea typeface="+mn-lt"/>
              <a:cs typeface="+mn-lt"/>
            </a:endParaRPr>
          </a:p>
          <a:p>
            <a:pPr marL="342900" indent="-342900">
              <a:buFont typeface="Wingdings" pitchFamily="34" charset="0"/>
              <a:buChar char="q"/>
            </a:pPr>
            <a:r>
              <a:rPr lang="en-US" sz="2400" i="1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Trafik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Yoğunluğu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(</a:t>
            </a:r>
            <a:r>
              <a:rPr lang="en-US" sz="2400" i="1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Yük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)</a:t>
            </a:r>
            <a:endParaRPr lang="en-US" sz="2400" dirty="0">
              <a:solidFill>
                <a:schemeClr val="bg1">
                  <a:lumMod val="95000"/>
                </a:schemeClr>
              </a:solidFill>
              <a:ea typeface="+mn-lt"/>
              <a:cs typeface="+mn-lt"/>
            </a:endParaRPr>
          </a:p>
          <a:p>
            <a:pPr marL="342900" indent="-342900">
              <a:buFont typeface="Wingdings" pitchFamily="34" charset="0"/>
              <a:buChar char="q"/>
            </a:pPr>
            <a:r>
              <a:rPr lang="en-US" sz="2400" i="1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Güvenirliği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(</a:t>
            </a:r>
            <a:r>
              <a:rPr lang="en-US" sz="2400" i="1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Güvenilirlik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)</a:t>
            </a:r>
            <a:endParaRPr lang="en-US" sz="2400" dirty="0">
              <a:solidFill>
                <a:schemeClr val="bg1">
                  <a:lumMod val="95000"/>
                </a:schemeClr>
              </a:solidFill>
              <a:ea typeface="+mn-lt"/>
              <a:cs typeface="+mn-lt"/>
            </a:endParaRPr>
          </a:p>
          <a:p>
            <a:pPr marL="342900" indent="-342900">
              <a:buFont typeface="Wingdings" pitchFamily="34" charset="0"/>
              <a:buChar char="q"/>
            </a:pPr>
            <a:r>
              <a:rPr lang="en-US" sz="2400" i="1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Güvenliği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(</a:t>
            </a:r>
            <a:r>
              <a:rPr lang="en-US" sz="2400" i="1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Güvenlik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)</a:t>
            </a:r>
            <a:endParaRPr lang="en-US" sz="2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Gibi </a:t>
            </a:r>
            <a:r>
              <a:rPr lang="en-US" sz="2400" i="1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cihazlardan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biri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veya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birkaçı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kullanarak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bir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metrik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değerden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uzaklaşır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ve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bu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metrik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değere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göre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kapsayıcıları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yönlendirir</a:t>
            </a:r>
            <a:r>
              <a:rPr lang="en-US" sz="2400" i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.</a:t>
            </a:r>
            <a:endParaRPr lang="en-US" sz="240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039EA439-174A-6A9C-74CA-06382E7F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07" y="1389573"/>
            <a:ext cx="3151527" cy="4330682"/>
          </a:xfrm>
        </p:spPr>
        <p:txBody>
          <a:bodyPr>
            <a:normAutofit/>
          </a:bodyPr>
          <a:lstStyle/>
          <a:p>
            <a:pPr algn="ctr"/>
            <a:r>
              <a:rPr lang="tr-TR" sz="4000" dirty="0">
                <a:solidFill>
                  <a:schemeClr val="bg1">
                    <a:lumMod val="95000"/>
                  </a:schemeClr>
                </a:solidFill>
              </a:rPr>
              <a:t>METRİK</a:t>
            </a:r>
            <a:br>
              <a:rPr lang="tr-TR" sz="4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tr-TR" sz="4000" dirty="0">
                <a:solidFill>
                  <a:schemeClr val="bg1">
                    <a:lumMod val="95000"/>
                  </a:schemeClr>
                </a:solidFill>
              </a:rPr>
              <a:t>DEĞERLER</a:t>
            </a:r>
            <a:br>
              <a:rPr lang="tr-TR" sz="40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tr-TR" sz="4000" dirty="0">
                <a:solidFill>
                  <a:schemeClr val="bg1">
                    <a:lumMod val="95000"/>
                  </a:schemeClr>
                </a:solidFill>
              </a:rPr>
            </a:br>
            <a:endParaRPr lang="tr-TR" sz="4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31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12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6" descr="Işıklar ve kablolar içeren bir sunucu ağ panelinin yakından görünümü">
            <a:extLst>
              <a:ext uri="{FF2B5EF4-FFF2-40B4-BE49-F238E27FC236}">
                <a16:creationId xmlns:a16="http://schemas.microsoft.com/office/drawing/2014/main" id="{212A916C-F112-F554-A173-3BE5AAB66B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751" r="-2" b="12852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C51C3596-7EF5-26C8-73A6-C2B15337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/>
              <a:t>YÖNLENDİRME (ROUTER)</a:t>
            </a:r>
            <a:br>
              <a:rPr lang="en-US" sz="7200"/>
            </a:br>
            <a:r>
              <a:rPr lang="en-US" sz="7200"/>
              <a:t>ALGORİTMALARI</a:t>
            </a:r>
          </a:p>
        </p:txBody>
      </p:sp>
    </p:spTree>
    <p:extLst>
      <p:ext uri="{BB962C8B-B14F-4D97-AF65-F5344CB8AC3E}">
        <p14:creationId xmlns:p14="http://schemas.microsoft.com/office/powerpoint/2010/main" val="4126668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CBA481B2-06F1-4783-9CF9-7FDC8543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2FFE66F1-4A57-4334-8FF0-00865FEF6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6933" y="0"/>
            <a:ext cx="381733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97F39E4-3A7F-B5B5-05D2-1A8A3CBBF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1027" y="281153"/>
            <a:ext cx="5539927" cy="6627046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Yönlendirme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Algoritması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iki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kategoriye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ayrılmıştır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:</a:t>
            </a:r>
            <a:endParaRPr lang="tr-TR" sz="2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itchFamily="34" charset="0"/>
              <a:buChar char="§"/>
            </a:pP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Uyarlanabilir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(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Uyarlanabilir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)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 :</a:t>
            </a:r>
          </a:p>
          <a:p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Yönlendirmeyi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yürütmesi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.;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Adaptive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Algoritmalar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Yönlendirme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kararlarını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Topoloji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ve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Ağ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Trafiğine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göre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verir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bu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yüzden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Dinamik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Yönlendirme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Algoritması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olarak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da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bilinir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.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</a:b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Metrik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değerler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olarak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Atlama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Sayısı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(Hop Count),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Mesafe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(Distance)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ve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Tahmini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Geçiş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Süresi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(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Tahmini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Transit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Süresi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)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baz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alınır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.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BAF3689D-8EE9-5EC5-F9EB-4F3C61BF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388" y="693262"/>
            <a:ext cx="3414287" cy="5486820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bg1">
                    <a:lumMod val="95000"/>
                  </a:schemeClr>
                </a:solidFill>
              </a:rPr>
              <a:t>YÖNLENDİRME  ALGORİTMASI</a:t>
            </a:r>
            <a:br>
              <a:rPr lang="tr-TR" sz="3200" dirty="0">
                <a:solidFill>
                  <a:srgbClr val="F2F2F2"/>
                </a:solidFill>
              </a:rPr>
            </a:br>
            <a:br>
              <a:rPr lang="tr-TR" sz="3200" dirty="0"/>
            </a:br>
            <a:br>
              <a:rPr lang="tr-TR" sz="3200" dirty="0"/>
            </a:br>
            <a:br>
              <a:rPr lang="tr-TR" sz="3200" dirty="0"/>
            </a:br>
            <a:br>
              <a:rPr lang="tr-TR" sz="3200" dirty="0"/>
            </a:b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70343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A481B2-06F1-4783-9CF9-7FDC8543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66F1-4A57-4334-8FF0-00865FEF6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6933" y="0"/>
            <a:ext cx="381733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B3AAB64-98F4-CAE8-DB26-87272C91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8097" y="333703"/>
            <a:ext cx="5316581" cy="6390564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buFont typeface="Wingdings" pitchFamily="34" charset="0"/>
              <a:buChar char="§"/>
            </a:pP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Uyarlanamayan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(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Adaptif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Olmayan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) 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Yönlendirmeyi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izlemesi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;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Non-Adaptive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Algoritmalar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Yönlendirme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kararlarını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Ağ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Topolojisi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ve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Trafiğine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göre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“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almamaktadır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”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yani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ağ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başlatılırken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yönlendirme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bilgileri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hali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hazırda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sonrasında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bulunmaktadır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 Bu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nedenle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Statik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Yönlendirme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Algoritması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olarak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da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biliniyor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</a:t>
            </a:r>
            <a:endParaRPr lang="tr-TR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56B1111F-BD05-2EC4-CBD9-DB0DCB3E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147" y="758952"/>
            <a:ext cx="3519390" cy="5434268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bg1">
                    <a:lumMod val="95000"/>
                  </a:schemeClr>
                </a:solidFill>
              </a:rPr>
              <a:t>YÖNLENDİRME</a:t>
            </a:r>
            <a:br>
              <a:rPr lang="tr-TR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tr-TR" sz="3200" dirty="0">
                <a:solidFill>
                  <a:schemeClr val="bg1">
                    <a:lumMod val="95000"/>
                  </a:schemeClr>
                </a:solidFill>
              </a:rPr>
              <a:t>  ALGORİTMASI</a:t>
            </a:r>
            <a:br>
              <a:rPr lang="tr-TR" sz="32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tr-TR" sz="32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tr-TR" sz="3200" dirty="0"/>
            </a:br>
            <a:br>
              <a:rPr lang="tr-TR" sz="3200" dirty="0"/>
            </a:br>
            <a:br>
              <a:rPr lang="tr-TR" sz="3200" dirty="0"/>
            </a:br>
            <a:endParaRPr lang="tr-TR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249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FFE664-A3F2-4977-A6E3-C38CF57A1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5618" y="0"/>
            <a:ext cx="72872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FC0D0CC-1AD3-15CA-19C6-04D3DBA6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31862"/>
            <a:ext cx="6293104" cy="5087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>
                <a:solidFill>
                  <a:schemeClr val="bg1">
                    <a:lumMod val="85000"/>
                    <a:lumOff val="15000"/>
                  </a:schemeClr>
                </a:solidFill>
              </a:rPr>
              <a:t>ADAPTİF OLMAYAN YÖNLENDIRME ALGORİTMALARI (UYARLANAMAYAN 'STATİK YÖNLENDİRME' ALGORİTMALARI)</a:t>
            </a:r>
            <a:endParaRPr lang="en-US" sz="360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en-US" sz="360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5C471A-7EB8-45A1-901F-B4BBC499F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2"/>
            <a:ext cx="4059079" cy="6860812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42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23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17">
            <a:extLst>
              <a:ext uri="{FF2B5EF4-FFF2-40B4-BE49-F238E27FC236}">
                <a16:creationId xmlns:a16="http://schemas.microsoft.com/office/drawing/2014/main" id="{684B774C-49E6-F918-4B86-F47234B5B0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2" b="-2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A2CF059-AEA7-C708-8B13-865094BF5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049" y="575983"/>
            <a:ext cx="11099201" cy="591625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b="1" dirty="0"/>
          </a:p>
          <a:p>
            <a:r>
              <a:rPr lang="en-US" b="1" dirty="0"/>
              <a:t>TAŞKIN (SEL YÖNLENDİRMESİ);</a:t>
            </a:r>
            <a:endParaRPr lang="tr-TR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Bu </a:t>
            </a:r>
            <a:r>
              <a:rPr lang="en-US" dirty="0" err="1">
                <a:ea typeface="+mn-lt"/>
                <a:cs typeface="+mn-lt"/>
              </a:rPr>
              <a:t>açıklamada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gelen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paketi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b="1" dirty="0" err="1">
                <a:ea typeface="+mn-lt"/>
                <a:cs typeface="+mn-lt"/>
              </a:rPr>
              <a:t>paketin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geldiği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düğüm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hariç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diğer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bütün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düğümlere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tekrar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gönderilir</a:t>
            </a:r>
            <a:r>
              <a:rPr lang="en-US" b="1" dirty="0">
                <a:ea typeface="+mn-lt"/>
                <a:cs typeface="+mn-lt"/>
              </a:rPr>
              <a:t>. </a:t>
            </a:r>
            <a:r>
              <a:rPr lang="en-US" dirty="0">
                <a:ea typeface="+mn-lt"/>
                <a:cs typeface="+mn-lt"/>
              </a:rPr>
              <a:t>Bu </a:t>
            </a:r>
            <a:r>
              <a:rPr lang="en-US" dirty="0" err="1">
                <a:ea typeface="+mn-lt"/>
                <a:cs typeface="+mn-lt"/>
              </a:rPr>
              <a:t>yöntem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paketler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sürekli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ağ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içinde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dolaşır</a:t>
            </a:r>
            <a:r>
              <a:rPr lang="en-US" b="1" dirty="0">
                <a:ea typeface="+mn-lt"/>
                <a:cs typeface="+mn-lt"/>
              </a:rPr>
              <a:t>. </a:t>
            </a:r>
            <a:r>
              <a:rPr lang="en-US" dirty="0">
                <a:ea typeface="+mn-lt"/>
                <a:cs typeface="+mn-lt"/>
              </a:rPr>
              <a:t>Tabii </a:t>
            </a:r>
            <a:r>
              <a:rPr lang="en-US" dirty="0" err="1">
                <a:ea typeface="+mn-lt"/>
                <a:cs typeface="+mn-lt"/>
              </a:rPr>
              <a:t>bu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işlem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sürekli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tekrarlanacak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için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Ağ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üzerinde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bir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trafik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oluşturacaktır</a:t>
            </a:r>
            <a:r>
              <a:rPr lang="en-US" b="1" dirty="0">
                <a:ea typeface="+mn-lt"/>
                <a:cs typeface="+mn-lt"/>
              </a:rPr>
              <a:t>. </a:t>
            </a:r>
            <a:r>
              <a:rPr lang="en-US" dirty="0">
                <a:ea typeface="+mn-lt"/>
                <a:cs typeface="+mn-lt"/>
              </a:rPr>
              <a:t>Paket </a:t>
            </a:r>
            <a:r>
              <a:rPr lang="en-US" dirty="0" err="1">
                <a:ea typeface="+mn-lt"/>
                <a:cs typeface="+mn-lt"/>
              </a:rPr>
              <a:t>başlığında</a:t>
            </a:r>
            <a:r>
              <a:rPr lang="en-US" dirty="0">
                <a:ea typeface="+mn-lt"/>
                <a:cs typeface="+mn-lt"/>
              </a:rPr>
              <a:t> her </a:t>
            </a:r>
            <a:r>
              <a:rPr lang="en-US" dirty="0" err="1">
                <a:ea typeface="+mn-lt"/>
                <a:cs typeface="+mn-lt"/>
              </a:rPr>
              <a:t>düğüme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ulaşacak</a:t>
            </a:r>
            <a:r>
              <a:rPr lang="en-US" dirty="0">
                <a:ea typeface="+mn-lt"/>
                <a:cs typeface="+mn-lt"/>
              </a:rPr>
              <a:t> “1” </a:t>
            </a:r>
            <a:r>
              <a:rPr lang="en-US" dirty="0" err="1">
                <a:ea typeface="+mn-lt"/>
                <a:cs typeface="+mn-lt"/>
              </a:rPr>
              <a:t>azalacak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Hop(</a:t>
            </a:r>
            <a:r>
              <a:rPr lang="en-US" b="1" dirty="0" err="1">
                <a:ea typeface="+mn-lt"/>
                <a:cs typeface="+mn-lt"/>
              </a:rPr>
              <a:t>sekme</a:t>
            </a:r>
            <a:r>
              <a:rPr lang="en-US" b="1" dirty="0">
                <a:ea typeface="+mn-lt"/>
                <a:cs typeface="+mn-lt"/>
              </a:rPr>
              <a:t>) </a:t>
            </a:r>
            <a:r>
              <a:rPr lang="en-US" b="1" dirty="0" err="1">
                <a:ea typeface="+mn-lt"/>
                <a:cs typeface="+mn-lt"/>
              </a:rPr>
              <a:t>ölçer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kullanılabilir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sayaç</a:t>
            </a:r>
            <a:r>
              <a:rPr lang="en-US" dirty="0">
                <a:ea typeface="+mn-lt"/>
                <a:cs typeface="+mn-lt"/>
              </a:rPr>
              <a:t> “0”a </a:t>
            </a:r>
            <a:r>
              <a:rPr lang="en-US" dirty="0" err="1">
                <a:ea typeface="+mn-lt"/>
                <a:cs typeface="+mn-lt"/>
              </a:rPr>
              <a:t>ulaşılan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paket</a:t>
            </a:r>
            <a:r>
              <a:rPr lang="en-US" dirty="0">
                <a:ea typeface="+mn-lt"/>
                <a:cs typeface="+mn-lt"/>
              </a:rPr>
              <a:t> yok </a:t>
            </a:r>
            <a:r>
              <a:rPr lang="en-US" dirty="0" err="1">
                <a:ea typeface="+mn-lt"/>
                <a:cs typeface="+mn-lt"/>
              </a:rPr>
              <a:t>edilir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veya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daha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önce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hedeflenen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paketlerin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listesi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düzenlenir</a:t>
            </a:r>
            <a:r>
              <a:rPr lang="en-US" b="1" dirty="0">
                <a:ea typeface="+mn-lt"/>
                <a:cs typeface="+mn-lt"/>
              </a:rPr>
              <a:t>, </a:t>
            </a:r>
            <a:r>
              <a:rPr lang="en-US" b="1" dirty="0" err="1">
                <a:ea typeface="+mn-lt"/>
                <a:cs typeface="+mn-lt"/>
              </a:rPr>
              <a:t>aynı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kaynaktan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gelen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aynı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sıradaki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paket</a:t>
            </a:r>
            <a:r>
              <a:rPr lang="en-US" b="1" dirty="0">
                <a:ea typeface="+mn-lt"/>
                <a:cs typeface="+mn-lt"/>
              </a:rPr>
              <a:t> yok </a:t>
            </a:r>
            <a:r>
              <a:rPr lang="en-US" b="1" dirty="0" err="1">
                <a:ea typeface="+mn-lt"/>
                <a:cs typeface="+mn-lt"/>
              </a:rPr>
              <a:t>edilir</a:t>
            </a:r>
            <a:r>
              <a:rPr lang="en-US" b="1" dirty="0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i="1" dirty="0">
                <a:ea typeface="+mn-lt"/>
                <a:cs typeface="+mn-lt"/>
              </a:rPr>
              <a:t>Veri </a:t>
            </a:r>
            <a:r>
              <a:rPr lang="en-US" i="1" dirty="0" err="1">
                <a:ea typeface="+mn-lt"/>
                <a:cs typeface="+mn-lt"/>
              </a:rPr>
              <a:t>paketlerine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alternatif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olarak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bir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çok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yol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sunmaktadır</a:t>
            </a:r>
            <a:r>
              <a:rPr lang="en-US" i="1" dirty="0">
                <a:ea typeface="+mn-lt"/>
                <a:cs typeface="+mn-lt"/>
              </a:rPr>
              <a:t>. Yani </a:t>
            </a:r>
            <a:r>
              <a:rPr lang="en-US" i="1" dirty="0" err="1">
                <a:ea typeface="+mn-lt"/>
                <a:cs typeface="+mn-lt"/>
              </a:rPr>
              <a:t>kaynak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ile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hedef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arasındaki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tüm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yollar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üzerinden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bir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iletişim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sağlanabildiği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için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ağ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içinde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mevcut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herhangi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bir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sorun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sırasında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paketler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alternatif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yollardan</a:t>
            </a:r>
            <a:r>
              <a:rPr lang="en-US" i="1" dirty="0">
                <a:ea typeface="+mn-lt"/>
                <a:cs typeface="+mn-lt"/>
              </a:rPr>
              <a:t> Hedefe </a:t>
            </a:r>
            <a:r>
              <a:rPr lang="en-US" i="1" dirty="0" err="1">
                <a:ea typeface="+mn-lt"/>
                <a:cs typeface="+mn-lt"/>
              </a:rPr>
              <a:t>ulaşırlar</a:t>
            </a:r>
            <a:r>
              <a:rPr lang="en-US" i="1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757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6387FFE-7CC2-4C54-EFEA-C3DE0FE3B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5822" y="3470516"/>
            <a:ext cx="9026153" cy="3300913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Yukarıdaki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ki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Diagram'a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göre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Bütün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Harfler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birer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Yönlendirici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olarak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düşünülürse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;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Düğümünden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Çıkan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paketi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 B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düğümüne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ve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C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düğümüne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paketi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ulaştırır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Sonraki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B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düğümü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 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düğümüne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 D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Düğümüne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ve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A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düğümüne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 C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düğümü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 D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düğümüne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 G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düğümüne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ve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A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düğümüne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düğümü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 B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düğümüne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 C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düğümüne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 F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düğümüne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düğümü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 B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düğümüne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 F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düğümüne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düğümü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 F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düğümüne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 C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düğümüne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ulaştırır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ve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paket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böylece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bir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önlem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alınmamışsa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tekrar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bütün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ağ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dolaşır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</a:t>
            </a:r>
            <a:endParaRPr lang="tr-TR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5" descr="metin, iç mekan içeren bir resim&#10;&#10;Açıklama otomatik olarak oluşturuldu">
            <a:extLst>
              <a:ext uri="{FF2B5EF4-FFF2-40B4-BE49-F238E27FC236}">
                <a16:creationId xmlns:a16="http://schemas.microsoft.com/office/drawing/2014/main" id="{B7A4DCEF-4FF0-2376-AD58-09E310C54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106" y="313292"/>
            <a:ext cx="4917140" cy="264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89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F881F98-5AEB-556B-AF4D-A917BC262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40" y="276840"/>
            <a:ext cx="9026153" cy="1440738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OPTİMALLİK İLKESİ (EN ETKİLİ KURAL);</a:t>
            </a:r>
            <a:endParaRPr lang="tr-T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Yönlendiricinin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ağ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içindeki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diğer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dış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etkenlere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açılışı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az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sekme(Hop) misafirler, yani veri paketinin geçeceği en az bakış açısının hesaplandığı görüntülemedir.</a:t>
            </a:r>
          </a:p>
          <a:p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C29FB441-9B85-BC08-7185-394144DA3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58" y="2285580"/>
            <a:ext cx="3146611" cy="3340191"/>
          </a:xfrm>
          <a:prstGeom prst="rect">
            <a:avLst/>
          </a:prstGeom>
        </p:spPr>
      </p:pic>
      <p:graphicFrame>
        <p:nvGraphicFramePr>
          <p:cNvPr id="12" name="Metin kutusu 4">
            <a:extLst>
              <a:ext uri="{FF2B5EF4-FFF2-40B4-BE49-F238E27FC236}">
                <a16:creationId xmlns:a16="http://schemas.microsoft.com/office/drawing/2014/main" id="{ACE544CD-1349-D2F8-2789-C1D6A9083FC4}"/>
              </a:ext>
            </a:extLst>
          </p:cNvPr>
          <p:cNvGraphicFramePr/>
          <p:nvPr/>
        </p:nvGraphicFramePr>
        <p:xfrm>
          <a:off x="4967007" y="2050676"/>
          <a:ext cx="5364816" cy="440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1314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05667-5CD3-ABE6-3CD8-D1074AF547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2" b="162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3A9FBA3-D093-DFCC-75B5-FC696EFAB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318248"/>
            <a:ext cx="9418320" cy="33501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HİYERARŞİK YÖNLENDİRME ;</a:t>
            </a:r>
            <a:endParaRPr lang="tr-TR" dirty="0"/>
          </a:p>
          <a:p>
            <a:r>
              <a:rPr lang="en-US" sz="2000" dirty="0" err="1">
                <a:ea typeface="+mn-lt"/>
                <a:cs typeface="+mn-lt"/>
              </a:rPr>
              <a:t>Ağ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büyüdükçe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Yönlendiriciler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büyüyecek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yukarı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Yönlendirme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Tabloları</a:t>
            </a:r>
            <a:r>
              <a:rPr lang="en-US" sz="2000" dirty="0">
                <a:ea typeface="+mn-lt"/>
                <a:cs typeface="+mn-lt"/>
              </a:rPr>
              <a:t> da </a:t>
            </a:r>
            <a:r>
              <a:rPr lang="en-US" sz="2000" dirty="0" err="1">
                <a:ea typeface="+mn-lt"/>
                <a:cs typeface="+mn-lt"/>
              </a:rPr>
              <a:t>çoğalacak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daha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fazla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kaynak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kullanacaktır</a:t>
            </a:r>
            <a:r>
              <a:rPr lang="en-US" sz="2000" dirty="0">
                <a:ea typeface="+mn-lt"/>
                <a:cs typeface="+mn-lt"/>
              </a:rPr>
              <a:t>(Ram, </a:t>
            </a:r>
            <a:r>
              <a:rPr lang="en-US" sz="2000" dirty="0" err="1">
                <a:ea typeface="+mn-lt"/>
                <a:cs typeface="+mn-lt"/>
              </a:rPr>
              <a:t>İşlemci</a:t>
            </a:r>
            <a:r>
              <a:rPr lang="en-US" sz="2000" dirty="0">
                <a:ea typeface="+mn-lt"/>
                <a:cs typeface="+mn-lt"/>
              </a:rPr>
              <a:t>), </a:t>
            </a:r>
            <a:r>
              <a:rPr lang="en-US" sz="2000" dirty="0" err="1">
                <a:ea typeface="+mn-lt"/>
                <a:cs typeface="+mn-lt"/>
              </a:rPr>
              <a:t>Maliyet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artacaktır</a:t>
            </a:r>
            <a:r>
              <a:rPr lang="en-US" sz="2000" dirty="0">
                <a:ea typeface="+mn-lt"/>
                <a:cs typeface="+mn-lt"/>
              </a:rPr>
              <a:t>. </a:t>
            </a:r>
            <a:r>
              <a:rPr lang="en-US" sz="2000" dirty="0" err="1">
                <a:ea typeface="+mn-lt"/>
                <a:cs typeface="+mn-lt"/>
              </a:rPr>
              <a:t>İşte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bunun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önüne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geçmek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için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Hiyerarşik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yönlendirmeyi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kullanmak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için</a:t>
            </a:r>
            <a:r>
              <a:rPr lang="en-US" sz="2000" dirty="0">
                <a:ea typeface="+mn-lt"/>
                <a:cs typeface="+mn-lt"/>
              </a:rPr>
              <a:t>. Her </a:t>
            </a:r>
            <a:r>
              <a:rPr lang="en-US" sz="2000" dirty="0" err="1">
                <a:ea typeface="+mn-lt"/>
                <a:cs typeface="+mn-lt"/>
              </a:rPr>
              <a:t>bir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davranışın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sorumlu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olduğu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belirli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bir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bölge</a:t>
            </a:r>
            <a:r>
              <a:rPr lang="en-US" sz="2000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bölge</a:t>
            </a:r>
            <a:r>
              <a:rPr lang="en-US" sz="2000" dirty="0">
                <a:ea typeface="+mn-lt"/>
                <a:cs typeface="+mn-lt"/>
              </a:rPr>
              <a:t>) </a:t>
            </a:r>
            <a:r>
              <a:rPr lang="en-US" sz="2000" dirty="0" err="1">
                <a:ea typeface="+mn-lt"/>
                <a:cs typeface="+mn-lt"/>
              </a:rPr>
              <a:t>belirleyen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özelliklerinin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sorumlu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olduğu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bölgedeki</a:t>
            </a:r>
            <a:r>
              <a:rPr lang="en-US" sz="2000" dirty="0">
                <a:ea typeface="+mn-lt"/>
                <a:cs typeface="+mn-lt"/>
              </a:rPr>
              <a:t> alt </a:t>
            </a:r>
            <a:r>
              <a:rPr lang="en-US" sz="2000" dirty="0" err="1">
                <a:ea typeface="+mn-lt"/>
                <a:cs typeface="+mn-lt"/>
              </a:rPr>
              <a:t>ağlara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kendisi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yönlendirme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yapar</a:t>
            </a:r>
            <a:r>
              <a:rPr lang="en-US" sz="2000" dirty="0">
                <a:ea typeface="+mn-lt"/>
                <a:cs typeface="+mn-lt"/>
              </a:rPr>
              <a:t>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Tabii </a:t>
            </a:r>
            <a:r>
              <a:rPr lang="en-US" sz="2000" dirty="0" err="1">
                <a:ea typeface="+mn-lt"/>
                <a:cs typeface="+mn-lt"/>
              </a:rPr>
              <a:t>sadece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dosyalarının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sorumlu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olduğu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için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diğer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ağların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yapısı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hakkında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bilgi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sahibi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değildir</a:t>
            </a:r>
            <a:r>
              <a:rPr lang="en-US" sz="2000" dirty="0">
                <a:ea typeface="+mn-lt"/>
                <a:cs typeface="+mn-lt"/>
              </a:rPr>
              <a:t>, Kendi </a:t>
            </a:r>
            <a:r>
              <a:rPr lang="en-US" sz="2000" dirty="0" err="1">
                <a:ea typeface="+mn-lt"/>
                <a:cs typeface="+mn-lt"/>
              </a:rPr>
              <a:t>yönlendirme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bölgelerini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saklama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veri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paketini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bir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üst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düğüme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aktarır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Resim 5">
            <a:extLst>
              <a:ext uri="{FF2B5EF4-FFF2-40B4-BE49-F238E27FC236}">
                <a16:creationId xmlns:a16="http://schemas.microsoft.com/office/drawing/2014/main" id="{37B52B1A-46FF-B8C2-3D86-C529A5E28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784" y="3864666"/>
            <a:ext cx="8827992" cy="278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22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7CDCCF-73AD-744A-6EA7-B9677566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058" y="1663494"/>
            <a:ext cx="8864631" cy="2272379"/>
          </a:xfrm>
        </p:spPr>
        <p:txBody>
          <a:bodyPr anchor="b">
            <a:normAutofit/>
          </a:bodyPr>
          <a:lstStyle/>
          <a:p>
            <a:pPr algn="ctr"/>
            <a:r>
              <a:rPr lang="tr-TR" b="1" dirty="0">
                <a:ea typeface="+mj-lt"/>
                <a:cs typeface="+mj-lt"/>
              </a:rPr>
              <a:t>Başarı kolay elde edilir. Zor olan başarıyı hak etmektir.</a:t>
            </a:r>
            <a:br>
              <a:rPr lang="tr-TR" b="1" dirty="0">
                <a:ea typeface="+mj-lt"/>
                <a:cs typeface="+mj-lt"/>
              </a:rPr>
            </a:br>
            <a:r>
              <a:rPr lang="tr-TR" b="1" dirty="0">
                <a:ea typeface="+mj-lt"/>
                <a:cs typeface="+mj-lt"/>
              </a:rPr>
              <a:t> –  </a:t>
            </a:r>
            <a:r>
              <a:rPr lang="tr-TR" b="1" i="1" dirty="0">
                <a:ea typeface="+mj-lt"/>
                <a:cs typeface="+mj-lt"/>
              </a:rPr>
              <a:t>Albert Camus </a:t>
            </a:r>
            <a:r>
              <a:rPr lang="tr-TR" b="1" dirty="0">
                <a:ea typeface="+mj-lt"/>
                <a:cs typeface="+mj-lt"/>
              </a:rPr>
              <a:t> –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38B73D-2A57-0424-7E4D-20560C96C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4315772"/>
            <a:ext cx="6724021" cy="1755089"/>
          </a:xfrm>
        </p:spPr>
        <p:txBody>
          <a:bodyPr vert="horz" lIns="109728" tIns="109728" rIns="109728" bIns="91440" rtlCol="0">
            <a:normAutofit/>
          </a:bodyPr>
          <a:lstStyle/>
          <a:p>
            <a:endParaRPr lang="tr-TR" dirty="0">
              <a:ea typeface="Meiryo"/>
            </a:endParaRPr>
          </a:p>
          <a:p>
            <a:endParaRPr lang="tr-TR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37207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40889EA6-D20F-A67C-D39C-A75FA526FB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14" r="-2" b="41935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901D5FD-AEC7-B060-5B8D-D827C0E8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587189"/>
            <a:ext cx="9418320" cy="59050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EN KISA YOL YÖNLENDİRMESİ ;</a:t>
            </a:r>
            <a:endParaRPr lang="tr-TR" dirty="0"/>
          </a:p>
          <a:p>
            <a:r>
              <a:rPr lang="en-US" b="1" dirty="0">
                <a:ea typeface="+mn-lt"/>
                <a:cs typeface="+mn-lt"/>
              </a:rPr>
              <a:t>Bir </a:t>
            </a:r>
            <a:r>
              <a:rPr lang="en-US" b="1" dirty="0" err="1">
                <a:ea typeface="+mn-lt"/>
                <a:cs typeface="+mn-lt"/>
              </a:rPr>
              <a:t>ağ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içinde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kaynak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sistem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ile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hedef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sistem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arasındaki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Yolun</a:t>
            </a:r>
            <a:r>
              <a:rPr lang="en-US" b="1" dirty="0">
                <a:ea typeface="+mn-lt"/>
                <a:cs typeface="+mn-lt"/>
              </a:rPr>
              <a:t> En </a:t>
            </a:r>
            <a:r>
              <a:rPr lang="en-US" b="1" dirty="0" err="1">
                <a:ea typeface="+mn-lt"/>
                <a:cs typeface="+mn-lt"/>
              </a:rPr>
              <a:t>Kısa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Olması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esasına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göre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çalışan</a:t>
            </a:r>
            <a:r>
              <a:rPr lang="en-US" b="1" dirty="0">
                <a:ea typeface="+mn-lt"/>
                <a:cs typeface="+mn-lt"/>
              </a:rPr>
              <a:t>, Sabit </a:t>
            </a:r>
            <a:r>
              <a:rPr lang="en-US" b="1" dirty="0" err="1">
                <a:ea typeface="+mn-lt"/>
                <a:cs typeface="+mn-lt"/>
              </a:rPr>
              <a:t>yani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duruma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göre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planını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değiştirmenin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bir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beklentisidir</a:t>
            </a:r>
            <a:r>
              <a:rPr lang="en-US" b="1" dirty="0">
                <a:ea typeface="+mn-lt"/>
                <a:cs typeface="+mn-lt"/>
              </a:rPr>
              <a:t>. </a:t>
            </a:r>
            <a:r>
              <a:rPr lang="en-US" dirty="0">
                <a:ea typeface="+mn-lt"/>
                <a:cs typeface="+mn-lt"/>
              </a:rPr>
              <a:t>Bu </a:t>
            </a:r>
            <a:r>
              <a:rPr lang="en-US" dirty="0" err="1">
                <a:ea typeface="+mn-lt"/>
                <a:cs typeface="+mn-lt"/>
              </a:rPr>
              <a:t>genişlemeda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kalıntılar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arasındaki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Uzaklık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bir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Metrik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seçilebileceği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gibi</a:t>
            </a:r>
            <a:r>
              <a:rPr lang="en-US" b="1" dirty="0">
                <a:ea typeface="+mn-lt"/>
                <a:cs typeface="+mn-lt"/>
              </a:rPr>
              <a:t>, </a:t>
            </a:r>
            <a:r>
              <a:rPr lang="en-US" b="1" dirty="0" err="1">
                <a:ea typeface="+mn-lt"/>
                <a:cs typeface="+mn-lt"/>
              </a:rPr>
              <a:t>Yönlendiriciler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arasındaki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Sekme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Sayısı</a:t>
            </a:r>
            <a:r>
              <a:rPr lang="en-US" b="1" dirty="0">
                <a:ea typeface="+mn-lt"/>
                <a:cs typeface="+mn-lt"/>
              </a:rPr>
              <a:t> (Hop), </a:t>
            </a:r>
            <a:r>
              <a:rPr lang="en-US" b="1" dirty="0" err="1">
                <a:ea typeface="+mn-lt"/>
                <a:cs typeface="+mn-lt"/>
              </a:rPr>
              <a:t>Ortalama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Gecikme</a:t>
            </a:r>
            <a:r>
              <a:rPr lang="en-US" b="1" dirty="0">
                <a:ea typeface="+mn-lt"/>
                <a:cs typeface="+mn-lt"/>
              </a:rPr>
              <a:t>, </a:t>
            </a:r>
            <a:r>
              <a:rPr lang="en-US" b="1" dirty="0" err="1">
                <a:ea typeface="+mn-lt"/>
                <a:cs typeface="+mn-lt"/>
              </a:rPr>
              <a:t>Ortalama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Trafik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Yükü</a:t>
            </a:r>
            <a:r>
              <a:rPr lang="en-US" b="1" dirty="0">
                <a:ea typeface="+mn-lt"/>
                <a:cs typeface="+mn-lt"/>
              </a:rPr>
              <a:t>, </a:t>
            </a:r>
            <a:r>
              <a:rPr lang="en-US" b="1" dirty="0" err="1">
                <a:ea typeface="+mn-lt"/>
                <a:cs typeface="+mn-lt"/>
              </a:rPr>
              <a:t>İletişim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Maliyeti</a:t>
            </a:r>
            <a:r>
              <a:rPr lang="en-US" b="1" dirty="0">
                <a:ea typeface="+mn-lt"/>
                <a:cs typeface="+mn-lt"/>
              </a:rPr>
              <a:t>, </a:t>
            </a:r>
            <a:r>
              <a:rPr lang="en-US" b="1" dirty="0" err="1">
                <a:ea typeface="+mn-lt"/>
                <a:cs typeface="+mn-lt"/>
              </a:rPr>
              <a:t>Ortalama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kuyruk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uzunluğu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gibi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ölçüm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ölçütleri</a:t>
            </a:r>
            <a:r>
              <a:rPr lang="en-US" b="1" dirty="0">
                <a:ea typeface="+mn-lt"/>
                <a:cs typeface="+mn-lt"/>
              </a:rPr>
              <a:t> de </a:t>
            </a:r>
            <a:r>
              <a:rPr lang="en-US" b="1" dirty="0" err="1">
                <a:ea typeface="+mn-lt"/>
                <a:cs typeface="+mn-lt"/>
              </a:rPr>
              <a:t>kullanılabilir</a:t>
            </a:r>
            <a:r>
              <a:rPr lang="en-US" b="1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Seçilen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metrik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Uzaklık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Algoritma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Yönlendiriciler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arasındaki</a:t>
            </a:r>
            <a:r>
              <a:rPr lang="en-US" dirty="0">
                <a:ea typeface="+mn-lt"/>
                <a:cs typeface="+mn-lt"/>
              </a:rPr>
              <a:t> En </a:t>
            </a:r>
            <a:r>
              <a:rPr lang="en-US" dirty="0" err="1">
                <a:ea typeface="+mn-lt"/>
                <a:cs typeface="+mn-lt"/>
              </a:rPr>
              <a:t>Kısa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Yolu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belirler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Eğer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kullanılmış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metrik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Maliyet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Algoritma</a:t>
            </a:r>
            <a:r>
              <a:rPr lang="en-US" dirty="0">
                <a:ea typeface="+mn-lt"/>
                <a:cs typeface="+mn-lt"/>
              </a:rPr>
              <a:t> En Az </a:t>
            </a:r>
            <a:r>
              <a:rPr lang="en-US" dirty="0" err="1">
                <a:ea typeface="+mn-lt"/>
                <a:cs typeface="+mn-lt"/>
              </a:rPr>
              <a:t>Maliyetli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yolları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eder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Yani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kısa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yol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tanımı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sadece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düğümler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arasındaki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mesafenin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kısalığını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değil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ayrıca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düğümlerin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arasındaki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yol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Sekme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Sayısını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Ekonomik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Maliyetini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girer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35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BC6B3-CA03-F476-67A7-07E02CC0D5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0000"/>
          </a:blip>
          <a:srcRect t="26630" r="-1" b="1264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BF2F157-17CF-CE8E-8752-501E8BA2C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732898"/>
            <a:ext cx="9418320" cy="57593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Dijkstra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Algoritması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;</a:t>
            </a:r>
            <a:endParaRPr lang="tr-T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Dijkstra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algoritması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düğümler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arası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kısa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yolu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bulmak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için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kullanılan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bir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algoritmadır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Günümüzde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oldukça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popüler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olan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algoritma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,Google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Maps,OSPF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(Open Shortest Path First)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protokolünde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,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oyun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programlamada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ulaşım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ağlarında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kullanılmaktadır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Bellman-Ford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Algoritması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;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Bu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algoritmanın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amacı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bir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şekil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(graph) 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üzerindeki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bir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kaynaktan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(source)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bir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hedefe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(target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veya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sink)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giden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kısa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yolu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bulmaktır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Algoritma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ağırlıklı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şekiller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(weighted graph)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üzerinde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çalışır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ve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bir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anlamda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Dijkstra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algoritmasının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iyileştirilmişi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olarak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düşünülebilir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Algoritma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aslında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Dijkstra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algoritmasından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daha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kötü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bir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performansa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sahiptir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ancak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graftaki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ağırlıkların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eksi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olması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durumunda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Dijkstra’nın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tersine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başarılı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çalışır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4E8E4-3A52-4B19-AFD7-B242CE61A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1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3670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29DAA2F-B751-CE32-E61D-355173C5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5822" y="691458"/>
            <a:ext cx="9026153" cy="5620530"/>
          </a:xfr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Rastgele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Yönlendirme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Algoritması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;</a:t>
            </a:r>
            <a:b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</a:b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Bu </a:t>
            </a:r>
            <a:r>
              <a:rPr lang="en-US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tanımlamada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bir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düğüme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gelen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paketin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gönderileceği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yol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gelişme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yolu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dışındaki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yolların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çevresinden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dağıtmak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Tüm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yolların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olasılık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olasılıkları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hesabı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 Bu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açıklamanın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biraz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gelişmiş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modelinde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yol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seçimi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veri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hızına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bağlı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olarak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keşfedilebilir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</a:t>
            </a:r>
            <a:endParaRPr lang="tr-TR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Rasgele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yönlendirme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izlemesi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da “flooding”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görüntüsü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gibi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ağ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bağlantısını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görüntülemez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 Yol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seçiminin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rastgele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olacağın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seçilen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yol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en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kısa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yoldan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olmayabilir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31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856E632-4AE3-E0D0-CD18-5E7B60831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5822" y="422516"/>
            <a:ext cx="9026153" cy="588947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Akış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Tabanlı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Yönlendirme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Algoritması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(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Akış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Durumu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Yönlendirme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Algoritması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);</a:t>
            </a:r>
            <a:b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</a:b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r>
              <a:rPr lang="en-US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Ağ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bağlantı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bilgilerinin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ve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trafik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göstergesinin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birlikte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kullanılarak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yönlendirme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yapıldığı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bir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sabit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yönlendirmesidir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Temel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mantık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ortalama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paket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gecikmelerinin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Kuyruk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teorisine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göre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oluşturduğuna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göre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değişir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</a:t>
            </a:r>
            <a:endParaRPr lang="tr-T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16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FE664-A3F2-4977-A6E3-C38CF57A1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5618" y="0"/>
            <a:ext cx="72872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A131865-52C1-0DEF-1B89-A06C1113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31862"/>
            <a:ext cx="6293104" cy="5087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UYARLANABİLİR YÖNLENDİRME ALGORİTMALAR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 ( UYARLANABİLİR 'DİNAMİK YÖNLENDİRME' ALGORİTMALARI ) </a:t>
            </a:r>
            <a:endParaRPr lang="tr-TR" sz="40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C471A-7EB8-45A1-901F-B4BBC499F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2"/>
            <a:ext cx="4059079" cy="6860812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56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EC292-6EC4-4497-03DD-AFD92BA5EC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2" b="6263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BC8A20D-9919-D06F-1A52-EB3A68505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822512"/>
            <a:ext cx="9418320" cy="566972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b="1" dirty="0"/>
              <a:t>UZAKLIK VEKTÖRÜ YÖNLENDİRME  ;</a:t>
            </a:r>
            <a:endParaRPr lang="tr-TR" dirty="0"/>
          </a:p>
          <a:p>
            <a:r>
              <a:rPr lang="en-US" dirty="0" err="1">
                <a:ea typeface="+mn-lt"/>
                <a:cs typeface="+mn-lt"/>
              </a:rPr>
              <a:t>Uzaklık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Vektörü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Algoritmasında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tüm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düğümlerde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hedef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için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gidiş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yolu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ortalama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gidiş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mesafesi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zamanını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yönlendiren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yol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bilgisi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vardır</a:t>
            </a:r>
            <a:r>
              <a:rPr lang="en-US" dirty="0">
                <a:ea typeface="+mn-lt"/>
                <a:cs typeface="+mn-lt"/>
              </a:rPr>
              <a:t>. Bu </a:t>
            </a:r>
            <a:r>
              <a:rPr lang="en-US" dirty="0" err="1">
                <a:ea typeface="+mn-lt"/>
                <a:cs typeface="+mn-lt"/>
              </a:rPr>
              <a:t>gizlemede</a:t>
            </a:r>
            <a:r>
              <a:rPr lang="en-US" dirty="0">
                <a:ea typeface="+mn-lt"/>
                <a:cs typeface="+mn-lt"/>
              </a:rPr>
              <a:t> her </a:t>
            </a:r>
            <a:r>
              <a:rPr lang="en-US" dirty="0" err="1">
                <a:ea typeface="+mn-lt"/>
                <a:cs typeface="+mn-lt"/>
              </a:rPr>
              <a:t>düğüm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diğer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düğümlere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ulaşmak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için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kullanılması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gereken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iyi </a:t>
            </a:r>
            <a:r>
              <a:rPr lang="en-US" dirty="0" err="1">
                <a:ea typeface="+mn-lt"/>
                <a:cs typeface="+mn-lt"/>
              </a:rPr>
              <a:t>yol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uzaklığını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ya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gecikmesini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iyi </a:t>
            </a:r>
            <a:r>
              <a:rPr lang="en-US" dirty="0" err="1">
                <a:ea typeface="+mn-lt"/>
                <a:cs typeface="+mn-lt"/>
              </a:rPr>
              <a:t>yola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hangi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komşu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düğüm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üzerinden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erişebileceğini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gösteren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yönlendirme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tabloları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oluştururlar</a:t>
            </a:r>
            <a:r>
              <a:rPr lang="en-US" dirty="0">
                <a:ea typeface="+mn-lt"/>
                <a:cs typeface="+mn-lt"/>
              </a:rPr>
              <a:t>. Bu </a:t>
            </a:r>
            <a:r>
              <a:rPr lang="en-US" dirty="0" err="1">
                <a:ea typeface="+mn-lt"/>
                <a:cs typeface="+mn-lt"/>
              </a:rPr>
              <a:t>tablolara</a:t>
            </a:r>
            <a:r>
              <a:rPr lang="en-US" dirty="0">
                <a:ea typeface="+mn-lt"/>
                <a:cs typeface="+mn-lt"/>
              </a:rPr>
              <a:t> “</a:t>
            </a:r>
            <a:r>
              <a:rPr lang="en-US" dirty="0" err="1">
                <a:ea typeface="+mn-lt"/>
                <a:cs typeface="+mn-lt"/>
              </a:rPr>
              <a:t>Vektör</a:t>
            </a:r>
            <a:r>
              <a:rPr lang="en-US" dirty="0">
                <a:ea typeface="+mn-lt"/>
                <a:cs typeface="+mn-lt"/>
              </a:rPr>
              <a:t>” </a:t>
            </a:r>
            <a:r>
              <a:rPr lang="en-US" dirty="0" err="1">
                <a:ea typeface="+mn-lt"/>
                <a:cs typeface="+mn-lt"/>
              </a:rPr>
              <a:t>adı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verilir</a:t>
            </a:r>
            <a:r>
              <a:rPr lang="en-US" dirty="0">
                <a:ea typeface="+mn-lt"/>
                <a:cs typeface="+mn-lt"/>
              </a:rPr>
              <a:t>. Ve </a:t>
            </a:r>
            <a:r>
              <a:rPr lang="en-US" dirty="0" err="1">
                <a:ea typeface="+mn-lt"/>
                <a:cs typeface="+mn-lt"/>
              </a:rPr>
              <a:t>düğümler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arasındaki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bilgi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alışverişi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tablo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sürekli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güncellenirler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Sistem ilk </a:t>
            </a:r>
            <a:r>
              <a:rPr lang="en-US" dirty="0" err="1">
                <a:ea typeface="+mn-lt"/>
                <a:cs typeface="+mn-lt"/>
              </a:rPr>
              <a:t>çalışma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merkezlerinde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tüm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düğüm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noktalarında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komşu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düğüm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noktalarına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özel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bilgi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paketi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yollayarak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komşularının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uzaklıklarını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edinir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i="1" dirty="0" err="1">
                <a:ea typeface="+mn-lt"/>
                <a:cs typeface="+mn-lt"/>
              </a:rPr>
              <a:t>Ancak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komşu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düğümden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alınan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bu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bilgiler</a:t>
            </a:r>
            <a:r>
              <a:rPr lang="en-US" i="1" dirty="0">
                <a:ea typeface="+mn-lt"/>
                <a:cs typeface="+mn-lt"/>
              </a:rPr>
              <a:t> her zaman </a:t>
            </a:r>
            <a:r>
              <a:rPr lang="en-US" i="1" dirty="0" err="1">
                <a:ea typeface="+mn-lt"/>
                <a:cs typeface="+mn-lt"/>
              </a:rPr>
              <a:t>gerçeği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yansıtmayabilir</a:t>
            </a:r>
            <a:r>
              <a:rPr lang="en-US" i="1" dirty="0">
                <a:ea typeface="+mn-lt"/>
                <a:cs typeface="+mn-lt"/>
              </a:rPr>
              <a:t>. Bu </a:t>
            </a:r>
            <a:r>
              <a:rPr lang="en-US" i="1" dirty="0" err="1">
                <a:ea typeface="+mn-lt"/>
                <a:cs typeface="+mn-lt"/>
              </a:rPr>
              <a:t>nedenle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bazı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görüntüler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yanlış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yönlendirme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ve</a:t>
            </a:r>
            <a:r>
              <a:rPr lang="en-US" i="1" dirty="0">
                <a:ea typeface="+mn-lt"/>
                <a:cs typeface="+mn-lt"/>
              </a:rPr>
              <a:t> hop </a:t>
            </a:r>
            <a:r>
              <a:rPr lang="en-US" i="1" dirty="0" err="1">
                <a:ea typeface="+mn-lt"/>
                <a:cs typeface="+mn-lt"/>
              </a:rPr>
              <a:t>sayma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bilgileri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oluşur</a:t>
            </a:r>
            <a:r>
              <a:rPr lang="en-US" i="1" dirty="0">
                <a:ea typeface="+mn-lt"/>
                <a:cs typeface="+mn-lt"/>
              </a:rPr>
              <a:t>. </a:t>
            </a:r>
            <a:r>
              <a:rPr lang="en-US" i="1" dirty="0" err="1">
                <a:ea typeface="+mn-lt"/>
                <a:cs typeface="+mn-lt"/>
              </a:rPr>
              <a:t>Yönlendirme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bilgisi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ikince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el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bilgi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olduğu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için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bu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yerlerde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hiçbir</a:t>
            </a:r>
            <a:r>
              <a:rPr lang="en-US" i="1" dirty="0">
                <a:ea typeface="+mn-lt"/>
                <a:cs typeface="+mn-lt"/>
              </a:rPr>
              <a:t> zaman </a:t>
            </a:r>
            <a:r>
              <a:rPr lang="en-US" i="1" dirty="0" err="1">
                <a:ea typeface="+mn-lt"/>
                <a:cs typeface="+mn-lt"/>
              </a:rPr>
              <a:t>kanıtlanamayacaktır</a:t>
            </a:r>
            <a:r>
              <a:rPr lang="en-US" i="1" dirty="0">
                <a:ea typeface="+mn-lt"/>
                <a:cs typeface="+mn-lt"/>
              </a:rPr>
              <a:t>.</a:t>
            </a:r>
            <a:endParaRPr lang="en-US"/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16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7A641-BA42-C9FB-9297-8110184703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745" r="-2" b="8111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E0266A4-D287-DFBD-26E5-F35387F30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048" y="575983"/>
            <a:ext cx="5877262" cy="590505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Her </a:t>
            </a:r>
            <a:r>
              <a:rPr lang="en-US" sz="2000" dirty="0" err="1">
                <a:ea typeface="+mn-lt"/>
                <a:cs typeface="+mn-lt"/>
              </a:rPr>
              <a:t>düğüm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ev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sahibi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ile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komşu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olan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düğümler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arasındaki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uzaklığı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bulmak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için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çeşitli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Metriklere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göre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hesaplar</a:t>
            </a:r>
            <a:r>
              <a:rPr lang="en-US" sz="2000" dirty="0">
                <a:ea typeface="+mn-lt"/>
                <a:cs typeface="+mn-lt"/>
              </a:rPr>
              <a:t>. Bu </a:t>
            </a:r>
            <a:r>
              <a:rPr lang="en-US" sz="2000" dirty="0" err="1">
                <a:ea typeface="+mn-lt"/>
                <a:cs typeface="+mn-lt"/>
              </a:rPr>
              <a:t>Metrikler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Sekme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Sayısı</a:t>
            </a:r>
            <a:r>
              <a:rPr lang="en-US" sz="2000" dirty="0">
                <a:ea typeface="+mn-lt"/>
                <a:cs typeface="+mn-lt"/>
              </a:rPr>
              <a:t> (Hops) </a:t>
            </a:r>
            <a:r>
              <a:rPr lang="en-US" sz="2000" dirty="0" err="1">
                <a:ea typeface="+mn-lt"/>
                <a:cs typeface="+mn-lt"/>
              </a:rPr>
              <a:t>seçilmiş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ise</a:t>
            </a:r>
            <a:r>
              <a:rPr lang="en-US" sz="2000" dirty="0">
                <a:ea typeface="+mn-lt"/>
                <a:cs typeface="+mn-lt"/>
              </a:rPr>
              <a:t>, her </a:t>
            </a:r>
            <a:r>
              <a:rPr lang="en-US" sz="2000" dirty="0" err="1">
                <a:ea typeface="+mn-lt"/>
                <a:cs typeface="+mn-lt"/>
              </a:rPr>
              <a:t>düğüm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ile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komşuları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arasındaki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uzaklık</a:t>
            </a:r>
            <a:r>
              <a:rPr lang="en-US" sz="2000" dirty="0">
                <a:ea typeface="+mn-lt"/>
                <a:cs typeface="+mn-lt"/>
              </a:rPr>
              <a:t> “Hop </a:t>
            </a:r>
            <a:r>
              <a:rPr lang="en-US" sz="2000" dirty="0" err="1">
                <a:ea typeface="+mn-lt"/>
                <a:cs typeface="+mn-lt"/>
              </a:rPr>
              <a:t>sayısı”dır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eğer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ölçüt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Gecikme</a:t>
            </a:r>
            <a:r>
              <a:rPr lang="en-US" sz="2000" dirty="0">
                <a:ea typeface="+mn-lt"/>
                <a:cs typeface="+mn-lt"/>
              </a:rPr>
              <a:t> (</a:t>
            </a:r>
            <a:r>
              <a:rPr lang="en-US" sz="2000" dirty="0" err="1">
                <a:ea typeface="+mn-lt"/>
                <a:cs typeface="+mn-lt"/>
              </a:rPr>
              <a:t>Gecikme</a:t>
            </a:r>
            <a:r>
              <a:rPr lang="en-US" sz="2000" dirty="0">
                <a:ea typeface="+mn-lt"/>
                <a:cs typeface="+mn-lt"/>
              </a:rPr>
              <a:t>) </a:t>
            </a:r>
            <a:r>
              <a:rPr lang="en-US" sz="2000" dirty="0" err="1">
                <a:ea typeface="+mn-lt"/>
                <a:cs typeface="+mn-lt"/>
              </a:rPr>
              <a:t>olarak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listelenmişse</a:t>
            </a:r>
            <a:r>
              <a:rPr lang="en-US" sz="2000" dirty="0">
                <a:ea typeface="+mn-lt"/>
                <a:cs typeface="+mn-lt"/>
              </a:rPr>
              <a:t>, her </a:t>
            </a:r>
            <a:r>
              <a:rPr lang="en-US" sz="2000" dirty="0" err="1">
                <a:ea typeface="+mn-lt"/>
                <a:cs typeface="+mn-lt"/>
              </a:rPr>
              <a:t>çevresi</a:t>
            </a:r>
            <a:r>
              <a:rPr lang="en-US" sz="2000" dirty="0">
                <a:ea typeface="+mn-lt"/>
                <a:cs typeface="+mn-lt"/>
              </a:rPr>
              <a:t> Özel </a:t>
            </a:r>
            <a:r>
              <a:rPr lang="en-US" sz="2000" dirty="0" err="1">
                <a:ea typeface="+mn-lt"/>
                <a:cs typeface="+mn-lt"/>
              </a:rPr>
              <a:t>Yankı</a:t>
            </a:r>
            <a:r>
              <a:rPr lang="en-US" sz="2000" dirty="0">
                <a:ea typeface="+mn-lt"/>
                <a:cs typeface="+mn-lt"/>
              </a:rPr>
              <a:t> (Echo) </a:t>
            </a:r>
            <a:r>
              <a:rPr lang="en-US" sz="2000" dirty="0" err="1">
                <a:ea typeface="+mn-lt"/>
                <a:cs typeface="+mn-lt"/>
              </a:rPr>
              <a:t>kapsayıcıları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göndererek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gecikme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metriklerini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hesaplarlar</a:t>
            </a:r>
            <a:r>
              <a:rPr lang="en-US" sz="2000" dirty="0">
                <a:ea typeface="+mn-lt"/>
                <a:cs typeface="+mn-lt"/>
              </a:rPr>
              <a:t>. </a:t>
            </a:r>
            <a:r>
              <a:rPr lang="en-US" sz="2000" dirty="0" err="1">
                <a:ea typeface="+mn-lt"/>
                <a:cs typeface="+mn-lt"/>
              </a:rPr>
              <a:t>Yankı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paketini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alan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düğümü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alınan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paketin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üzerine</a:t>
            </a:r>
            <a:r>
              <a:rPr lang="en-US" sz="2000" dirty="0">
                <a:ea typeface="+mn-lt"/>
                <a:cs typeface="+mn-lt"/>
              </a:rPr>
              <a:t> alma </a:t>
            </a:r>
            <a:r>
              <a:rPr lang="en-US" sz="2000" dirty="0" err="1">
                <a:ea typeface="+mn-lt"/>
                <a:cs typeface="+mn-lt"/>
              </a:rPr>
              <a:t>ve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gönderme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zamanlarını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verdiklerini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geri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gönderir</a:t>
            </a:r>
            <a:r>
              <a:rPr lang="en-US" sz="2000" dirty="0">
                <a:ea typeface="+mn-lt"/>
                <a:cs typeface="+mn-lt"/>
              </a:rPr>
              <a:t>. Her </a:t>
            </a:r>
            <a:r>
              <a:rPr lang="en-US" sz="2000" dirty="0" err="1">
                <a:ea typeface="+mn-lt"/>
                <a:cs typeface="+mn-lt"/>
              </a:rPr>
              <a:t>düğüm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belirli</a:t>
            </a:r>
            <a:r>
              <a:rPr lang="en-US" sz="2000" dirty="0">
                <a:ea typeface="+mn-lt"/>
                <a:cs typeface="+mn-lt"/>
              </a:rPr>
              <a:t> zaman </a:t>
            </a:r>
            <a:r>
              <a:rPr lang="en-US" sz="2000" dirty="0" err="1">
                <a:ea typeface="+mn-lt"/>
                <a:cs typeface="+mn-lt"/>
              </a:rPr>
              <a:t>aralıklarında</a:t>
            </a:r>
            <a:r>
              <a:rPr lang="en-US" sz="2000" dirty="0">
                <a:ea typeface="+mn-lt"/>
                <a:cs typeface="+mn-lt"/>
              </a:rPr>
              <a:t> (</a:t>
            </a:r>
            <a:r>
              <a:rPr lang="en-US" sz="2000" dirty="0" err="1">
                <a:ea typeface="+mn-lt"/>
                <a:cs typeface="+mn-lt"/>
              </a:rPr>
              <a:t>Birkaç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ms.</a:t>
            </a:r>
            <a:r>
              <a:rPr lang="en-US" sz="2000" dirty="0">
                <a:ea typeface="+mn-lt"/>
                <a:cs typeface="+mn-lt"/>
              </a:rPr>
              <a:t>) </a:t>
            </a:r>
            <a:r>
              <a:rPr lang="en-US" sz="2000" dirty="0" err="1">
                <a:ea typeface="+mn-lt"/>
                <a:cs typeface="+mn-lt"/>
              </a:rPr>
              <a:t>komşu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düğümlere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olan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gecikmeleri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ölçerek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bilgileri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komşu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düğümlerine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gönderir</a:t>
            </a:r>
            <a:r>
              <a:rPr lang="en-US" sz="2000" dirty="0">
                <a:ea typeface="+mn-lt"/>
                <a:cs typeface="+mn-lt"/>
              </a:rPr>
              <a:t>. </a:t>
            </a:r>
            <a:r>
              <a:rPr lang="en-US" sz="2000" dirty="0" err="1">
                <a:ea typeface="+mn-lt"/>
                <a:cs typeface="+mn-lt"/>
              </a:rPr>
              <a:t>Aynı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şekilde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komşulardan</a:t>
            </a:r>
            <a:r>
              <a:rPr lang="en-US" sz="2000" dirty="0">
                <a:ea typeface="+mn-lt"/>
                <a:cs typeface="+mn-lt"/>
              </a:rPr>
              <a:t> da </a:t>
            </a:r>
            <a:r>
              <a:rPr lang="en-US" sz="2000" dirty="0" err="1">
                <a:ea typeface="+mn-lt"/>
                <a:cs typeface="+mn-lt"/>
              </a:rPr>
              <a:t>benzer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bilgiler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yer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alır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tr-TR" sz="2000"/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Resim 5">
            <a:extLst>
              <a:ext uri="{FF2B5EF4-FFF2-40B4-BE49-F238E27FC236}">
                <a16:creationId xmlns:a16="http://schemas.microsoft.com/office/drawing/2014/main" id="{6F359374-FF30-219E-3F65-8DC4C702F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107" y="1488726"/>
            <a:ext cx="5555875" cy="400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8377C-2734-314D-86B6-5117FEDAD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249" r="-2" b="2550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1F7F6E2-5C44-53F7-8085-C7EC0ACB3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721659"/>
            <a:ext cx="9418320" cy="5770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BAĞLANTI DURUMU YÖNLENDİRME ;</a:t>
            </a:r>
            <a:endParaRPr lang="tr-TR" dirty="0"/>
          </a:p>
          <a:p>
            <a:r>
              <a:rPr lang="en-US" dirty="0">
                <a:ea typeface="+mn-lt"/>
                <a:cs typeface="+mn-lt"/>
              </a:rPr>
              <a:t>Bu </a:t>
            </a:r>
            <a:r>
              <a:rPr lang="en-US" dirty="0" err="1">
                <a:ea typeface="+mn-lt"/>
                <a:cs typeface="+mn-lt"/>
              </a:rPr>
              <a:t>Algoritmanın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amacı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Topoloji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içindeki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değişikliklere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kolayca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uyum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sağlamak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trafikteki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değişikliklere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göre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düzenleyici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alternatif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yollar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bulmaktır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Her </a:t>
            </a:r>
            <a:r>
              <a:rPr lang="en-US" dirty="0" err="1">
                <a:ea typeface="+mn-lt"/>
                <a:cs typeface="+mn-lt"/>
              </a:rPr>
              <a:t>düğüm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noktası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b="1" dirty="0">
                <a:ea typeface="+mn-lt"/>
                <a:cs typeface="+mn-lt"/>
              </a:rPr>
              <a:t>ilk </a:t>
            </a:r>
            <a:r>
              <a:rPr lang="en-US" b="1" dirty="0" err="1">
                <a:ea typeface="+mn-lt"/>
                <a:cs typeface="+mn-lt"/>
              </a:rPr>
              <a:t>açıldığı</a:t>
            </a:r>
            <a:r>
              <a:rPr lang="en-US" b="1" dirty="0">
                <a:ea typeface="+mn-lt"/>
                <a:cs typeface="+mn-lt"/>
              </a:rPr>
              <a:t> zaman </a:t>
            </a:r>
            <a:r>
              <a:rPr lang="en-US" b="1" dirty="0" err="1">
                <a:ea typeface="+mn-lt"/>
                <a:cs typeface="+mn-lt"/>
              </a:rPr>
              <a:t>kendisine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komşu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olan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düğümlerin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noktalarını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ve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adreslerini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öğrenir</a:t>
            </a:r>
            <a:r>
              <a:rPr lang="en-US" b="1" dirty="0">
                <a:ea typeface="+mn-lt"/>
                <a:cs typeface="+mn-lt"/>
              </a:rPr>
              <a:t>,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işleme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bağlı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olduğu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tüm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düğümlere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Selamlama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paketi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göndererek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ve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gelen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yanıtları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inceleyerek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yapar</a:t>
            </a:r>
            <a:r>
              <a:rPr lang="en-US" b="1" dirty="0">
                <a:ea typeface="+mn-lt"/>
                <a:cs typeface="+mn-lt"/>
              </a:rPr>
              <a:t>.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 err="1">
                <a:ea typeface="+mn-lt"/>
                <a:cs typeface="+mn-lt"/>
              </a:rPr>
              <a:t>Komşu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düğüm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noktalarına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olan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uzaklıkları</a:t>
            </a:r>
            <a:r>
              <a:rPr lang="en-US" b="1" dirty="0">
                <a:ea typeface="+mn-lt"/>
                <a:cs typeface="+mn-lt"/>
              </a:rPr>
              <a:t>, </a:t>
            </a:r>
            <a:r>
              <a:rPr lang="en-US" b="1" dirty="0" err="1">
                <a:ea typeface="+mn-lt"/>
                <a:cs typeface="+mn-lt"/>
              </a:rPr>
              <a:t>gecikme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zamanlarını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ve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sonlandırma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hesapları</a:t>
            </a:r>
            <a:r>
              <a:rPr lang="en-US" b="1" dirty="0">
                <a:ea typeface="+mn-lt"/>
                <a:cs typeface="+mn-lt"/>
              </a:rPr>
              <a:t>,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işleme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bağlı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olduğu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tüm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düğümlere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“</a:t>
            </a:r>
            <a:r>
              <a:rPr lang="en-US" b="1" dirty="0" err="1">
                <a:ea typeface="+mn-lt"/>
                <a:cs typeface="+mn-lt"/>
              </a:rPr>
              <a:t>Yankı</a:t>
            </a:r>
            <a:r>
              <a:rPr lang="en-US" b="1" dirty="0">
                <a:ea typeface="+mn-lt"/>
                <a:cs typeface="+mn-lt"/>
              </a:rPr>
              <a:t> (Echo)” </a:t>
            </a:r>
            <a:r>
              <a:rPr lang="en-US" b="1" dirty="0" err="1">
                <a:ea typeface="+mn-lt"/>
                <a:cs typeface="+mn-lt"/>
              </a:rPr>
              <a:t>paketini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göndererek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yapar</a:t>
            </a:r>
            <a:r>
              <a:rPr lang="en-US" b="1" dirty="0">
                <a:ea typeface="+mn-lt"/>
                <a:cs typeface="+mn-lt"/>
              </a:rPr>
              <a:t>. </a:t>
            </a:r>
            <a:r>
              <a:rPr lang="en-US" dirty="0">
                <a:ea typeface="+mn-lt"/>
                <a:cs typeface="+mn-lt"/>
              </a:rPr>
              <a:t>Bu </a:t>
            </a:r>
            <a:r>
              <a:rPr lang="en-US" dirty="0" err="1">
                <a:ea typeface="+mn-lt"/>
                <a:cs typeface="+mn-lt"/>
              </a:rPr>
              <a:t>kitapçıklarla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yönlendirme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tablosu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hazırlar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840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2075C-CD74-E528-1DE9-20384F9F9C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23" r="-2" b="594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8229705-96FC-7A03-F5A0-E7DF0E188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889748"/>
            <a:ext cx="9418320" cy="560249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ea typeface="+mn-lt"/>
                <a:cs typeface="+mn-lt"/>
              </a:rPr>
              <a:t>Bu </a:t>
            </a:r>
            <a:r>
              <a:rPr lang="en-US" sz="2800" dirty="0" err="1">
                <a:ea typeface="+mn-lt"/>
                <a:cs typeface="+mn-lt"/>
              </a:rPr>
              <a:t>tablolar</a:t>
            </a:r>
            <a:r>
              <a:rPr lang="en-US" sz="2800" dirty="0">
                <a:ea typeface="+mn-lt"/>
                <a:cs typeface="+mn-lt"/>
              </a:rPr>
              <a:t>, </a:t>
            </a:r>
            <a:r>
              <a:rPr lang="en-US" sz="2800" b="1" dirty="0" err="1">
                <a:ea typeface="+mn-lt"/>
                <a:cs typeface="+mn-lt"/>
              </a:rPr>
              <a:t>bazen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belirli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aralıklarla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bazen</a:t>
            </a:r>
            <a:r>
              <a:rPr lang="en-US" sz="2800" b="1" dirty="0">
                <a:ea typeface="+mn-lt"/>
                <a:cs typeface="+mn-lt"/>
              </a:rPr>
              <a:t> de </a:t>
            </a:r>
            <a:r>
              <a:rPr lang="en-US" sz="2800" b="1" dirty="0" err="1">
                <a:ea typeface="+mn-lt"/>
                <a:cs typeface="+mn-lt"/>
              </a:rPr>
              <a:t>ağa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düğüm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eklenip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çıkarıldığı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bölümler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yeniden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bölümler</a:t>
            </a:r>
            <a:r>
              <a:rPr lang="en-US" sz="2800" b="1" dirty="0">
                <a:ea typeface="+mn-lt"/>
                <a:cs typeface="+mn-lt"/>
              </a:rPr>
              <a:t>.</a:t>
            </a:r>
            <a:br>
              <a:rPr lang="en-US" sz="2800" b="1" dirty="0">
                <a:ea typeface="+mn-lt"/>
                <a:cs typeface="+mn-lt"/>
              </a:rPr>
            </a:br>
            <a:r>
              <a:rPr lang="en-US" sz="2800" b="1" dirty="0">
                <a:ea typeface="+mn-lt"/>
                <a:cs typeface="+mn-lt"/>
              </a:rPr>
              <a:t>Bu </a:t>
            </a:r>
            <a:r>
              <a:rPr lang="en-US" sz="2800" b="1" dirty="0" err="1">
                <a:ea typeface="+mn-lt"/>
                <a:cs typeface="+mn-lt"/>
              </a:rPr>
              <a:t>geniş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tablolar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bir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b="1" dirty="0" err="1">
                <a:ea typeface="+mn-lt"/>
                <a:cs typeface="+mn-lt"/>
              </a:rPr>
              <a:t>paket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halinde</a:t>
            </a:r>
            <a:r>
              <a:rPr lang="en-US" sz="2800" b="1" dirty="0">
                <a:ea typeface="+mn-lt"/>
                <a:cs typeface="+mn-lt"/>
              </a:rPr>
              <a:t>, </a:t>
            </a:r>
            <a:r>
              <a:rPr lang="en-US" sz="2800" b="1" dirty="0" err="1">
                <a:ea typeface="+mn-lt"/>
                <a:cs typeface="+mn-lt"/>
              </a:rPr>
              <a:t>Su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Baskını</a:t>
            </a:r>
            <a:r>
              <a:rPr lang="en-US" sz="2800" b="1" dirty="0">
                <a:ea typeface="+mn-lt"/>
                <a:cs typeface="+mn-lt"/>
              </a:rPr>
              <a:t>(Flooding) </a:t>
            </a:r>
            <a:r>
              <a:rPr lang="en-US" sz="2800" b="1" dirty="0" err="1">
                <a:ea typeface="+mn-lt"/>
                <a:cs typeface="+mn-lt"/>
              </a:rPr>
              <a:t>Algoritması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kullanılarak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tüm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düğüm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noktalarına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yollanır.</a:t>
            </a:r>
            <a:r>
              <a:rPr lang="en-US" sz="2800" dirty="0" err="1">
                <a:ea typeface="+mn-lt"/>
                <a:cs typeface="+mn-lt"/>
              </a:rPr>
              <a:t>Bu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paketlerin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sonsuz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sayıda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artmasını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engellemek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için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bir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sayaç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eklenir</a:t>
            </a:r>
            <a:r>
              <a:rPr lang="en-US" sz="2800" dirty="0">
                <a:ea typeface="+mn-lt"/>
                <a:cs typeface="+mn-lt"/>
              </a:rPr>
              <a:t>. </a:t>
            </a:r>
            <a:r>
              <a:rPr lang="en-US" sz="2800" dirty="0" err="1">
                <a:ea typeface="+mn-lt"/>
                <a:cs typeface="+mn-lt"/>
              </a:rPr>
              <a:t>Düğümler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paketlerin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sıra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numaralarını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ve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sayaçlarını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kontrol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ederler</a:t>
            </a:r>
            <a:r>
              <a:rPr lang="en-US" sz="2800" dirty="0">
                <a:ea typeface="+mn-lt"/>
                <a:cs typeface="+mn-lt"/>
              </a:rPr>
              <a:t>. </a:t>
            </a:r>
            <a:r>
              <a:rPr lang="en-US" sz="2800" dirty="0" err="1">
                <a:ea typeface="+mn-lt"/>
                <a:cs typeface="+mn-lt"/>
              </a:rPr>
              <a:t>Sayaç</a:t>
            </a:r>
            <a:r>
              <a:rPr lang="en-US" sz="2800" dirty="0">
                <a:ea typeface="+mn-lt"/>
                <a:cs typeface="+mn-lt"/>
              </a:rPr>
              <a:t> her “1” </a:t>
            </a:r>
            <a:r>
              <a:rPr lang="en-US" sz="2800" dirty="0" err="1">
                <a:ea typeface="+mn-lt"/>
                <a:cs typeface="+mn-lt"/>
              </a:rPr>
              <a:t>azaltılır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ve</a:t>
            </a:r>
            <a:r>
              <a:rPr lang="en-US" sz="2800" dirty="0">
                <a:ea typeface="+mn-lt"/>
                <a:cs typeface="+mn-lt"/>
              </a:rPr>
              <a:t> “0” </a:t>
            </a:r>
            <a:r>
              <a:rPr lang="en-US" sz="2800" dirty="0" err="1">
                <a:ea typeface="+mn-lt"/>
                <a:cs typeface="+mn-lt"/>
              </a:rPr>
              <a:t>olunca</a:t>
            </a:r>
            <a:r>
              <a:rPr lang="en-US" sz="2800" dirty="0">
                <a:ea typeface="+mn-lt"/>
                <a:cs typeface="+mn-lt"/>
              </a:rPr>
              <a:t> yok </a:t>
            </a:r>
            <a:r>
              <a:rPr lang="en-US" sz="2800" dirty="0" err="1">
                <a:ea typeface="+mn-lt"/>
                <a:cs typeface="+mn-lt"/>
              </a:rPr>
              <a:t>edilir</a:t>
            </a:r>
            <a:r>
              <a:rPr lang="en-US" sz="2800" dirty="0">
                <a:ea typeface="+mn-lt"/>
                <a:cs typeface="+mn-lt"/>
              </a:rPr>
              <a:t>. Dijkstra </a:t>
            </a:r>
            <a:r>
              <a:rPr lang="en-US" sz="2800" dirty="0" err="1">
                <a:ea typeface="+mn-lt"/>
                <a:cs typeface="+mn-lt"/>
              </a:rPr>
              <a:t>çalıştırması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uygulanarak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tüm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düğümlere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olan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kısa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saniye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yollardan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çıkar</a:t>
            </a:r>
            <a:r>
              <a:rPr lang="en-US" sz="2800" dirty="0">
                <a:ea typeface="+mn-lt"/>
                <a:cs typeface="+mn-lt"/>
              </a:rPr>
              <a:t>. </a:t>
            </a:r>
            <a:r>
              <a:rPr lang="en-US" sz="2800" dirty="0" err="1">
                <a:ea typeface="+mn-lt"/>
                <a:cs typeface="+mn-lt"/>
              </a:rPr>
              <a:t>Gönderilen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paketler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sonunda</a:t>
            </a:r>
            <a:r>
              <a:rPr lang="en-US" sz="2800" dirty="0">
                <a:ea typeface="+mn-lt"/>
                <a:cs typeface="+mn-lt"/>
              </a:rPr>
              <a:t> her </a:t>
            </a:r>
            <a:r>
              <a:rPr lang="en-US" sz="2800" dirty="0" err="1">
                <a:ea typeface="+mn-lt"/>
                <a:cs typeface="+mn-lt"/>
              </a:rPr>
              <a:t>düğüm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noktası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sahibi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için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uygun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yönlendirme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tablosunu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hazırlar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763358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8A6DB20E-0795-F8AE-93DB-D70CD9B848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000" r="-2" b="-2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10884EE-9577-BF47-80C0-89D657B5C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9813" y="542366"/>
            <a:ext cx="9418320" cy="589384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b="1" i="1" dirty="0">
              <a:ea typeface="+mn-lt"/>
              <a:cs typeface="+mn-lt"/>
            </a:endParaRPr>
          </a:p>
          <a:p>
            <a:r>
              <a:rPr lang="en-US" sz="2400" b="1" i="1" dirty="0">
                <a:ea typeface="+mn-lt"/>
                <a:cs typeface="+mn-lt"/>
              </a:rPr>
              <a:t>UZAKLIK VEKTÖRÜ ALGORİTMASI</a:t>
            </a:r>
            <a:br>
              <a:rPr lang="en-US" sz="2400" b="1" i="1" dirty="0">
                <a:ea typeface="+mn-lt"/>
                <a:cs typeface="+mn-lt"/>
              </a:rPr>
            </a:br>
            <a:r>
              <a:rPr lang="en-US" sz="2400" b="1" i="1" dirty="0" err="1">
                <a:ea typeface="+mn-lt"/>
                <a:cs typeface="+mn-lt"/>
              </a:rPr>
              <a:t>Ağın</a:t>
            </a:r>
            <a:r>
              <a:rPr lang="en-US" sz="2400" b="1" i="1" dirty="0">
                <a:ea typeface="+mn-lt"/>
                <a:cs typeface="+mn-lt"/>
              </a:rPr>
              <a:t> </a:t>
            </a:r>
            <a:r>
              <a:rPr lang="en-US" sz="2400" b="1" i="1" dirty="0" err="1">
                <a:ea typeface="+mn-lt"/>
                <a:cs typeface="+mn-lt"/>
              </a:rPr>
              <a:t>topolojisini</a:t>
            </a:r>
            <a:r>
              <a:rPr lang="en-US" sz="2400" b="1" i="1" dirty="0">
                <a:ea typeface="+mn-lt"/>
                <a:cs typeface="+mn-lt"/>
              </a:rPr>
              <a:t> </a:t>
            </a:r>
            <a:r>
              <a:rPr lang="en-US" sz="2400" b="1" i="1" dirty="0" err="1">
                <a:ea typeface="+mn-lt"/>
                <a:cs typeface="+mn-lt"/>
              </a:rPr>
              <a:t>komşularının</a:t>
            </a:r>
            <a:r>
              <a:rPr lang="en-US" sz="2400" b="1" i="1" dirty="0">
                <a:ea typeface="+mn-lt"/>
                <a:cs typeface="+mn-lt"/>
              </a:rPr>
              <a:t> </a:t>
            </a:r>
            <a:r>
              <a:rPr lang="en-US" sz="2400" b="1" i="1" dirty="0" err="1">
                <a:ea typeface="+mn-lt"/>
                <a:cs typeface="+mn-lt"/>
              </a:rPr>
              <a:t>açısından</a:t>
            </a:r>
            <a:r>
              <a:rPr lang="en-US" sz="2400" b="1" i="1" dirty="0">
                <a:ea typeface="+mn-lt"/>
                <a:cs typeface="+mn-lt"/>
              </a:rPr>
              <a:t> </a:t>
            </a:r>
            <a:r>
              <a:rPr lang="en-US" sz="2400" b="1" i="1" dirty="0" err="1">
                <a:ea typeface="+mn-lt"/>
                <a:cs typeface="+mn-lt"/>
              </a:rPr>
              <a:t>inceleyin</a:t>
            </a:r>
            <a:r>
              <a:rPr lang="en-US" sz="2400" b="1" i="1" dirty="0">
                <a:ea typeface="+mn-lt"/>
                <a:cs typeface="+mn-lt"/>
              </a:rPr>
              <a:t>.</a:t>
            </a:r>
            <a:br>
              <a:rPr lang="en-US" sz="2400" b="1" i="1" dirty="0">
                <a:ea typeface="+mn-lt"/>
                <a:cs typeface="+mn-lt"/>
              </a:rPr>
            </a:br>
            <a:r>
              <a:rPr lang="en-US" sz="2400" b="1" i="1" dirty="0" err="1">
                <a:ea typeface="+mn-lt"/>
                <a:cs typeface="+mn-lt"/>
              </a:rPr>
              <a:t>Uzaklık</a:t>
            </a:r>
            <a:r>
              <a:rPr lang="en-US" sz="2400" b="1" i="1" dirty="0">
                <a:ea typeface="+mn-lt"/>
                <a:cs typeface="+mn-lt"/>
              </a:rPr>
              <a:t> </a:t>
            </a:r>
            <a:r>
              <a:rPr lang="en-US" sz="2400" b="1" i="1" dirty="0" err="1">
                <a:ea typeface="+mn-lt"/>
                <a:cs typeface="+mn-lt"/>
              </a:rPr>
              <a:t>bilgilerinden</a:t>
            </a:r>
            <a:r>
              <a:rPr lang="en-US" sz="2400" b="1" i="1" dirty="0">
                <a:ea typeface="+mn-lt"/>
                <a:cs typeface="+mn-lt"/>
              </a:rPr>
              <a:t>, </a:t>
            </a:r>
            <a:r>
              <a:rPr lang="en-US" sz="2400" b="1" i="1" dirty="0" err="1">
                <a:ea typeface="+mn-lt"/>
                <a:cs typeface="+mn-lt"/>
              </a:rPr>
              <a:t>tahminiye</a:t>
            </a:r>
            <a:r>
              <a:rPr lang="en-US" sz="2400" b="1" i="1" dirty="0">
                <a:ea typeface="+mn-lt"/>
                <a:cs typeface="+mn-lt"/>
              </a:rPr>
              <a:t> </a:t>
            </a:r>
            <a:r>
              <a:rPr lang="en-US" sz="2400" b="1" i="1" dirty="0" err="1">
                <a:ea typeface="+mn-lt"/>
                <a:cs typeface="+mn-lt"/>
              </a:rPr>
              <a:t>tahmini</a:t>
            </a:r>
            <a:r>
              <a:rPr lang="en-US" sz="2400" b="1" i="1" dirty="0">
                <a:ea typeface="+mn-lt"/>
                <a:cs typeface="+mn-lt"/>
              </a:rPr>
              <a:t>.</a:t>
            </a:r>
            <a:br>
              <a:rPr lang="en-US" sz="2400" b="1" i="1" dirty="0">
                <a:ea typeface="+mn-lt"/>
                <a:cs typeface="+mn-lt"/>
              </a:rPr>
            </a:br>
            <a:r>
              <a:rPr lang="en-US" sz="2400" b="1" i="1" dirty="0" err="1">
                <a:ea typeface="+mn-lt"/>
                <a:cs typeface="+mn-lt"/>
              </a:rPr>
              <a:t>Yönlendirme</a:t>
            </a:r>
            <a:r>
              <a:rPr lang="en-US" sz="2400" b="1" i="1" dirty="0">
                <a:ea typeface="+mn-lt"/>
                <a:cs typeface="+mn-lt"/>
              </a:rPr>
              <a:t> </a:t>
            </a:r>
            <a:r>
              <a:rPr lang="en-US" sz="2400" b="1" i="1" dirty="0" err="1">
                <a:ea typeface="+mn-lt"/>
                <a:cs typeface="+mn-lt"/>
              </a:rPr>
              <a:t>tabloları</a:t>
            </a:r>
            <a:r>
              <a:rPr lang="en-US" sz="2400" b="1" i="1" dirty="0">
                <a:ea typeface="+mn-lt"/>
                <a:cs typeface="+mn-lt"/>
              </a:rPr>
              <a:t> </a:t>
            </a:r>
            <a:r>
              <a:rPr lang="en-US" sz="2400" b="1" i="1" dirty="0" err="1">
                <a:ea typeface="+mn-lt"/>
                <a:cs typeface="+mn-lt"/>
              </a:rPr>
              <a:t>idam</a:t>
            </a:r>
            <a:r>
              <a:rPr lang="en-US" sz="2400" b="1" i="1" dirty="0">
                <a:ea typeface="+mn-lt"/>
                <a:cs typeface="+mn-lt"/>
              </a:rPr>
              <a:t> </a:t>
            </a:r>
            <a:r>
              <a:rPr lang="en-US" sz="2400" b="1" i="1" dirty="0" err="1">
                <a:ea typeface="+mn-lt"/>
                <a:cs typeface="+mn-lt"/>
              </a:rPr>
              <a:t>olarak</a:t>
            </a:r>
            <a:r>
              <a:rPr lang="en-US" sz="2400" b="1" i="1" dirty="0">
                <a:ea typeface="+mn-lt"/>
                <a:cs typeface="+mn-lt"/>
              </a:rPr>
              <a:t> </a:t>
            </a:r>
            <a:r>
              <a:rPr lang="en-US" sz="2400" b="1" i="1" dirty="0" err="1">
                <a:ea typeface="+mn-lt"/>
                <a:cs typeface="+mn-lt"/>
              </a:rPr>
              <a:t>güncellenir</a:t>
            </a:r>
            <a:r>
              <a:rPr lang="en-US" sz="2400" b="1" i="1" dirty="0">
                <a:ea typeface="+mn-lt"/>
                <a:cs typeface="+mn-lt"/>
              </a:rPr>
              <a:t>.</a:t>
            </a:r>
            <a:br>
              <a:rPr lang="en-US" sz="2400" b="1" i="1" dirty="0">
                <a:ea typeface="+mn-lt"/>
                <a:cs typeface="+mn-lt"/>
              </a:rPr>
            </a:br>
            <a:r>
              <a:rPr lang="en-US" sz="2400" b="1" i="1" dirty="0" err="1">
                <a:ea typeface="+mn-lt"/>
                <a:cs typeface="+mn-lt"/>
              </a:rPr>
              <a:t>Yönlendirme</a:t>
            </a:r>
            <a:r>
              <a:rPr lang="en-US" sz="2400" b="1" i="1" dirty="0">
                <a:ea typeface="+mn-lt"/>
                <a:cs typeface="+mn-lt"/>
              </a:rPr>
              <a:t> </a:t>
            </a:r>
            <a:r>
              <a:rPr lang="en-US" sz="2400" b="1" i="1" dirty="0" err="1">
                <a:ea typeface="+mn-lt"/>
                <a:cs typeface="+mn-lt"/>
              </a:rPr>
              <a:t>tabloları</a:t>
            </a:r>
            <a:r>
              <a:rPr lang="en-US" sz="2400" b="1" i="1" dirty="0">
                <a:ea typeface="+mn-lt"/>
                <a:cs typeface="+mn-lt"/>
              </a:rPr>
              <a:t> </a:t>
            </a:r>
            <a:r>
              <a:rPr lang="en-US" sz="2400" b="1" i="1" dirty="0" err="1">
                <a:ea typeface="+mn-lt"/>
                <a:cs typeface="+mn-lt"/>
              </a:rPr>
              <a:t>sadece</a:t>
            </a:r>
            <a:r>
              <a:rPr lang="en-US" sz="2400" b="1" i="1" dirty="0">
                <a:ea typeface="+mn-lt"/>
                <a:cs typeface="+mn-lt"/>
              </a:rPr>
              <a:t> </a:t>
            </a:r>
            <a:r>
              <a:rPr lang="en-US" sz="2400" b="1" i="1" dirty="0" err="1">
                <a:ea typeface="+mn-lt"/>
                <a:cs typeface="+mn-lt"/>
              </a:rPr>
              <a:t>komşulara</a:t>
            </a:r>
            <a:r>
              <a:rPr lang="en-US" sz="2400" b="1" i="1" dirty="0">
                <a:ea typeface="+mn-lt"/>
                <a:cs typeface="+mn-lt"/>
              </a:rPr>
              <a:t> </a:t>
            </a:r>
            <a:r>
              <a:rPr lang="en-US" sz="2400" b="1" i="1" dirty="0" err="1">
                <a:ea typeface="+mn-lt"/>
                <a:cs typeface="+mn-lt"/>
              </a:rPr>
              <a:t>gönderilir</a:t>
            </a:r>
            <a:r>
              <a:rPr lang="en-US" sz="2400" b="1" i="1" dirty="0">
                <a:ea typeface="+mn-lt"/>
                <a:cs typeface="+mn-lt"/>
              </a:rPr>
              <a:t>.</a:t>
            </a:r>
            <a:endParaRPr lang="tr-TR" sz="2400"/>
          </a:p>
          <a:p>
            <a:r>
              <a:rPr lang="en-US" sz="2400" b="1" i="1" dirty="0" err="1">
                <a:ea typeface="+mn-lt"/>
                <a:cs typeface="+mn-lt"/>
              </a:rPr>
              <a:t>Bağlantı</a:t>
            </a:r>
            <a:r>
              <a:rPr lang="en-US" sz="2400" b="1" i="1" dirty="0">
                <a:ea typeface="+mn-lt"/>
                <a:cs typeface="+mn-lt"/>
              </a:rPr>
              <a:t> </a:t>
            </a:r>
            <a:r>
              <a:rPr lang="en-US" sz="2400" b="1" i="1" dirty="0" err="1">
                <a:ea typeface="+mn-lt"/>
                <a:cs typeface="+mn-lt"/>
              </a:rPr>
              <a:t>Durumunu</a:t>
            </a:r>
            <a:br>
              <a:rPr lang="en-US" sz="2400" b="1" i="1" dirty="0">
                <a:ea typeface="+mn-lt"/>
                <a:cs typeface="+mn-lt"/>
              </a:rPr>
            </a:br>
            <a:r>
              <a:rPr lang="en-US" sz="2400" b="1" i="1" dirty="0" err="1">
                <a:ea typeface="+mn-lt"/>
                <a:cs typeface="+mn-lt"/>
              </a:rPr>
              <a:t>Tüm</a:t>
            </a:r>
            <a:r>
              <a:rPr lang="en-US" sz="2400" b="1" i="1" dirty="0">
                <a:ea typeface="+mn-lt"/>
                <a:cs typeface="+mn-lt"/>
              </a:rPr>
              <a:t> </a:t>
            </a:r>
            <a:r>
              <a:rPr lang="en-US" sz="2400" b="1" i="1" dirty="0" err="1">
                <a:ea typeface="+mn-lt"/>
                <a:cs typeface="+mn-lt"/>
              </a:rPr>
              <a:t>ağın</a:t>
            </a:r>
            <a:r>
              <a:rPr lang="en-US" sz="2400" b="1" i="1" dirty="0">
                <a:ea typeface="+mn-lt"/>
                <a:cs typeface="+mn-lt"/>
              </a:rPr>
              <a:t> </a:t>
            </a:r>
            <a:r>
              <a:rPr lang="en-US" sz="2400" b="1" i="1" dirty="0" err="1">
                <a:ea typeface="+mn-lt"/>
                <a:cs typeface="+mn-lt"/>
              </a:rPr>
              <a:t>topolojisini</a:t>
            </a:r>
            <a:r>
              <a:rPr lang="en-US" sz="2400" b="1" i="1" dirty="0">
                <a:ea typeface="+mn-lt"/>
                <a:cs typeface="+mn-lt"/>
              </a:rPr>
              <a:t> </a:t>
            </a:r>
            <a:r>
              <a:rPr lang="en-US" sz="2400" b="1" i="1" dirty="0" err="1">
                <a:ea typeface="+mn-lt"/>
                <a:cs typeface="+mn-lt"/>
              </a:rPr>
              <a:t>elde</a:t>
            </a:r>
            <a:r>
              <a:rPr lang="en-US" sz="2400" b="1" i="1" dirty="0">
                <a:ea typeface="+mn-lt"/>
                <a:cs typeface="+mn-lt"/>
              </a:rPr>
              <a:t> </a:t>
            </a:r>
            <a:r>
              <a:rPr lang="en-US" sz="2400" b="1" i="1" dirty="0" err="1">
                <a:ea typeface="+mn-lt"/>
                <a:cs typeface="+mn-lt"/>
              </a:rPr>
              <a:t>edebilir</a:t>
            </a:r>
            <a:r>
              <a:rPr lang="en-US" sz="2400" b="1" i="1" dirty="0">
                <a:ea typeface="+mn-lt"/>
                <a:cs typeface="+mn-lt"/>
              </a:rPr>
              <a:t>.</a:t>
            </a:r>
            <a:br>
              <a:rPr lang="en-US" sz="2400" b="1" i="1" dirty="0">
                <a:ea typeface="+mn-lt"/>
                <a:cs typeface="+mn-lt"/>
              </a:rPr>
            </a:br>
            <a:r>
              <a:rPr lang="en-US" sz="2400" b="1" i="1" dirty="0" err="1">
                <a:ea typeface="+mn-lt"/>
                <a:cs typeface="+mn-lt"/>
              </a:rPr>
              <a:t>Diğer</a:t>
            </a:r>
            <a:r>
              <a:rPr lang="en-US" sz="2400" b="1" i="1" dirty="0">
                <a:ea typeface="+mn-lt"/>
                <a:cs typeface="+mn-lt"/>
              </a:rPr>
              <a:t> </a:t>
            </a:r>
            <a:r>
              <a:rPr lang="en-US" sz="2400" b="1" i="1" dirty="0" err="1">
                <a:ea typeface="+mn-lt"/>
                <a:cs typeface="+mn-lt"/>
              </a:rPr>
              <a:t>kalıntılara</a:t>
            </a:r>
            <a:r>
              <a:rPr lang="en-US" sz="2400" b="1" i="1" dirty="0">
                <a:ea typeface="+mn-lt"/>
                <a:cs typeface="+mn-lt"/>
              </a:rPr>
              <a:t> </a:t>
            </a:r>
            <a:r>
              <a:rPr lang="en-US" sz="2400" b="1" i="1" dirty="0" err="1">
                <a:ea typeface="+mn-lt"/>
                <a:cs typeface="+mn-lt"/>
              </a:rPr>
              <a:t>olan</a:t>
            </a:r>
            <a:r>
              <a:rPr lang="en-US" sz="2400" b="1" i="1" dirty="0">
                <a:ea typeface="+mn-lt"/>
                <a:cs typeface="+mn-lt"/>
              </a:rPr>
              <a:t> </a:t>
            </a:r>
            <a:r>
              <a:rPr lang="en-US" sz="2400" b="1" i="1" dirty="0" err="1">
                <a:ea typeface="+mn-lt"/>
                <a:cs typeface="+mn-lt"/>
              </a:rPr>
              <a:t>uzaklıklar</a:t>
            </a:r>
            <a:r>
              <a:rPr lang="en-US" sz="2400" b="1" i="1" dirty="0">
                <a:ea typeface="+mn-lt"/>
                <a:cs typeface="+mn-lt"/>
              </a:rPr>
              <a:t> her </a:t>
            </a:r>
            <a:r>
              <a:rPr lang="en-US" sz="2400" b="1" i="1" dirty="0" err="1">
                <a:ea typeface="+mn-lt"/>
                <a:cs typeface="+mn-lt"/>
              </a:rPr>
              <a:t>korumayı</a:t>
            </a:r>
            <a:r>
              <a:rPr lang="en-US" sz="2400" b="1" i="1" dirty="0">
                <a:ea typeface="+mn-lt"/>
                <a:cs typeface="+mn-lt"/>
              </a:rPr>
              <a:t> de </a:t>
            </a:r>
            <a:r>
              <a:rPr lang="en-US" sz="2400" b="1" i="1" dirty="0" err="1">
                <a:ea typeface="+mn-lt"/>
                <a:cs typeface="+mn-lt"/>
              </a:rPr>
              <a:t>ortadan</a:t>
            </a:r>
            <a:r>
              <a:rPr lang="en-US" sz="2400" b="1" i="1" dirty="0">
                <a:ea typeface="+mn-lt"/>
                <a:cs typeface="+mn-lt"/>
              </a:rPr>
              <a:t> </a:t>
            </a:r>
            <a:r>
              <a:rPr lang="en-US" sz="2400" b="1" i="1" dirty="0" err="1">
                <a:ea typeface="+mn-lt"/>
                <a:cs typeface="+mn-lt"/>
              </a:rPr>
              <a:t>kaldırır</a:t>
            </a:r>
            <a:r>
              <a:rPr lang="en-US" sz="2400" b="1" i="1" dirty="0">
                <a:ea typeface="+mn-lt"/>
                <a:cs typeface="+mn-lt"/>
              </a:rPr>
              <a:t>.</a:t>
            </a:r>
            <a:br>
              <a:rPr lang="en-US" sz="2400" b="1" i="1" dirty="0">
                <a:ea typeface="+mn-lt"/>
                <a:cs typeface="+mn-lt"/>
              </a:rPr>
            </a:br>
            <a:r>
              <a:rPr lang="en-US" sz="2400" b="1" i="1" dirty="0" err="1">
                <a:ea typeface="+mn-lt"/>
                <a:cs typeface="+mn-lt"/>
              </a:rPr>
              <a:t>Yönlendirme</a:t>
            </a:r>
            <a:r>
              <a:rPr lang="en-US" sz="2400" b="1" i="1" dirty="0">
                <a:ea typeface="+mn-lt"/>
                <a:cs typeface="+mn-lt"/>
              </a:rPr>
              <a:t> </a:t>
            </a:r>
            <a:r>
              <a:rPr lang="en-US" sz="2400" b="1" i="1" dirty="0" err="1">
                <a:ea typeface="+mn-lt"/>
                <a:cs typeface="+mn-lt"/>
              </a:rPr>
              <a:t>tabloları</a:t>
            </a:r>
            <a:r>
              <a:rPr lang="en-US" sz="2400" b="1" i="1" dirty="0">
                <a:ea typeface="+mn-lt"/>
                <a:cs typeface="+mn-lt"/>
              </a:rPr>
              <a:t> </a:t>
            </a:r>
            <a:r>
              <a:rPr lang="en-US" sz="2400" b="1" i="1" dirty="0" err="1">
                <a:ea typeface="+mn-lt"/>
                <a:cs typeface="+mn-lt"/>
              </a:rPr>
              <a:t>topoloji</a:t>
            </a:r>
            <a:r>
              <a:rPr lang="en-US" sz="2400" b="1" i="1" dirty="0">
                <a:ea typeface="+mn-lt"/>
                <a:cs typeface="+mn-lt"/>
              </a:rPr>
              <a:t> </a:t>
            </a:r>
            <a:r>
              <a:rPr lang="en-US" sz="2400" b="1" i="1" dirty="0" err="1">
                <a:ea typeface="+mn-lt"/>
                <a:cs typeface="+mn-lt"/>
              </a:rPr>
              <a:t>gözlemcilerinde</a:t>
            </a:r>
            <a:r>
              <a:rPr lang="en-US" sz="2400" b="1" i="1" dirty="0">
                <a:ea typeface="+mn-lt"/>
                <a:cs typeface="+mn-lt"/>
              </a:rPr>
              <a:t> </a:t>
            </a:r>
            <a:r>
              <a:rPr lang="en-US" sz="2400" b="1" i="1" dirty="0" err="1">
                <a:ea typeface="+mn-lt"/>
                <a:cs typeface="+mn-lt"/>
              </a:rPr>
              <a:t>güncellenir</a:t>
            </a:r>
            <a:r>
              <a:rPr lang="en-US" sz="2400" b="1" i="1" dirty="0">
                <a:ea typeface="+mn-lt"/>
                <a:cs typeface="+mn-lt"/>
              </a:rPr>
              <a:t>.</a:t>
            </a:r>
            <a:br>
              <a:rPr lang="en-US" sz="2400" b="1" i="1" dirty="0">
                <a:ea typeface="+mn-lt"/>
                <a:cs typeface="+mn-lt"/>
              </a:rPr>
            </a:br>
            <a:r>
              <a:rPr lang="en-US" sz="2400" b="1" i="1" dirty="0" err="1">
                <a:ea typeface="+mn-lt"/>
                <a:cs typeface="+mn-lt"/>
              </a:rPr>
              <a:t>Yönlendirme</a:t>
            </a:r>
            <a:r>
              <a:rPr lang="en-US" sz="2400" b="1" i="1" dirty="0">
                <a:ea typeface="+mn-lt"/>
                <a:cs typeface="+mn-lt"/>
              </a:rPr>
              <a:t> </a:t>
            </a:r>
            <a:r>
              <a:rPr lang="en-US" sz="2400" b="1" i="1" dirty="0" err="1">
                <a:ea typeface="+mn-lt"/>
                <a:cs typeface="+mn-lt"/>
              </a:rPr>
              <a:t>tabloları</a:t>
            </a:r>
            <a:r>
              <a:rPr lang="en-US" sz="2400" b="1" i="1" dirty="0">
                <a:ea typeface="+mn-lt"/>
                <a:cs typeface="+mn-lt"/>
              </a:rPr>
              <a:t> </a:t>
            </a:r>
            <a:r>
              <a:rPr lang="en-US" sz="2400" b="1" i="1" dirty="0" err="1">
                <a:ea typeface="+mn-lt"/>
                <a:cs typeface="+mn-lt"/>
              </a:rPr>
              <a:t>tüm</a:t>
            </a:r>
            <a:r>
              <a:rPr lang="en-US" sz="2400" b="1" i="1" dirty="0">
                <a:ea typeface="+mn-lt"/>
                <a:cs typeface="+mn-lt"/>
              </a:rPr>
              <a:t> </a:t>
            </a:r>
            <a:r>
              <a:rPr lang="en-US" sz="2400" b="1" i="1" dirty="0" err="1">
                <a:ea typeface="+mn-lt"/>
                <a:cs typeface="+mn-lt"/>
              </a:rPr>
              <a:t>masraflara</a:t>
            </a:r>
            <a:r>
              <a:rPr lang="en-US" sz="2400" b="1" i="1" dirty="0">
                <a:ea typeface="+mn-lt"/>
                <a:cs typeface="+mn-lt"/>
              </a:rPr>
              <a:t> </a:t>
            </a:r>
            <a:r>
              <a:rPr lang="en-US" sz="2400" b="1" i="1" dirty="0" err="1">
                <a:ea typeface="+mn-lt"/>
                <a:cs typeface="+mn-lt"/>
              </a:rPr>
              <a:t>gönderilir</a:t>
            </a:r>
            <a:r>
              <a:rPr lang="en-US" sz="2400" b="1" i="1" dirty="0">
                <a:ea typeface="+mn-lt"/>
                <a:cs typeface="+mn-lt"/>
              </a:rPr>
              <a:t>.</a:t>
            </a:r>
            <a:endParaRPr lang="en-US" sz="2400"/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55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EFB4455-4E17-5F66-592D-357DED60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/>
              <a:t>YÖNLENDİRME</a:t>
            </a:r>
            <a:br>
              <a:rPr lang="en-US" sz="6000" dirty="0"/>
            </a:br>
            <a:r>
              <a:rPr lang="en-US" sz="6000" dirty="0"/>
              <a:t>(ROUTER)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58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BEF6206-D005-F9B2-540E-6FB7720BE9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2" b="22213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A8433823-ABF0-644A-E62A-A8D853C37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5307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BİZİ DİNLEDİĞİNİZ İÇİN TEŞEKKÜR EDERİZ...</a:t>
            </a:r>
            <a:br>
              <a:rPr lang="en-US" sz="5400" dirty="0"/>
            </a:b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10214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535BE25-98D0-E68C-1788-464EFB8B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870024"/>
            <a:ext cx="9692640" cy="1224709"/>
          </a:xfrm>
        </p:spPr>
        <p:txBody>
          <a:bodyPr>
            <a:normAutofit fontScale="90000"/>
          </a:bodyPr>
          <a:lstStyle/>
          <a:p>
            <a:br>
              <a:rPr lang="tr-TR" dirty="0"/>
            </a:br>
            <a:r>
              <a:rPr lang="tr-TR" dirty="0"/>
              <a:t>YÖNLENDİRME(ROUTER) NEDİR?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E974B5-AE9E-9ABA-CF96-C741FF5EE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265829"/>
            <a:ext cx="8595360" cy="39143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sz="3200" b="1" dirty="0">
                <a:ea typeface="+mn-lt"/>
                <a:cs typeface="+mn-lt"/>
              </a:rPr>
              <a:t>Yönlendirme, veri paketinin kaynak sisteminden hedef sisteme iletimidir. </a:t>
            </a:r>
            <a:r>
              <a:rPr lang="tr-TR" sz="3200" dirty="0">
                <a:ea typeface="+mn-lt"/>
                <a:cs typeface="+mn-lt"/>
              </a:rPr>
              <a:t>Bu işlem Ağ iletişimini kullanan, ağlar gruplarından veri paketlerini Sağlayan </a:t>
            </a:r>
            <a:r>
              <a:rPr lang="tr-TR" sz="3200" b="1" i="1" dirty="0">
                <a:ea typeface="+mn-lt"/>
                <a:cs typeface="+mn-lt"/>
              </a:rPr>
              <a:t>Yönlendirici (</a:t>
            </a:r>
            <a:r>
              <a:rPr lang="tr-TR" sz="3200" b="1" i="1" dirty="0" err="1">
                <a:ea typeface="+mn-lt"/>
                <a:cs typeface="+mn-lt"/>
              </a:rPr>
              <a:t>Router</a:t>
            </a:r>
            <a:r>
              <a:rPr lang="tr-TR" sz="3200" b="1" i="1" dirty="0">
                <a:ea typeface="+mn-lt"/>
                <a:cs typeface="+mn-lt"/>
              </a:rPr>
              <a:t>)</a:t>
            </a:r>
            <a:r>
              <a:rPr lang="tr-TR" sz="3200" dirty="0">
                <a:ea typeface="+mn-lt"/>
                <a:cs typeface="+mn-lt"/>
              </a:rPr>
              <a:t> yapar.</a:t>
            </a:r>
            <a:endParaRPr lang="tr-TR" sz="3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430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FFE664-A3F2-4977-A6E3-C38CF57A1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5618" y="0"/>
            <a:ext cx="72872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5C471A-7EB8-45A1-901F-B4BBC499F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2"/>
            <a:ext cx="4059079" cy="6860812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A4BE6CC-88D4-D1F5-C00E-AD02E1EFA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3376" y="825800"/>
            <a:ext cx="6249520" cy="5324051"/>
          </a:xfr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endParaRPr lang="en-US" sz="2800" i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Router, </a:t>
            </a:r>
            <a:r>
              <a:rPr lang="en-US" sz="2800" i="1" dirty="0" err="1">
                <a:solidFill>
                  <a:schemeClr val="bg1"/>
                </a:solidFill>
                <a:ea typeface="+mn-lt"/>
                <a:cs typeface="+mn-lt"/>
              </a:rPr>
              <a:t>kendi</a:t>
            </a:r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ea typeface="+mn-lt"/>
                <a:cs typeface="+mn-lt"/>
              </a:rPr>
              <a:t>üzerinde</a:t>
            </a:r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ea typeface="+mn-lt"/>
                <a:cs typeface="+mn-lt"/>
              </a:rPr>
              <a:t>bir</a:t>
            </a:r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2800" i="1" dirty="0" err="1">
                <a:solidFill>
                  <a:schemeClr val="bg1"/>
                </a:solidFill>
                <a:ea typeface="+mn-lt"/>
                <a:cs typeface="+mn-lt"/>
              </a:rPr>
              <a:t>Yönlendirme</a:t>
            </a:r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ea typeface="+mn-lt"/>
                <a:cs typeface="+mn-lt"/>
              </a:rPr>
              <a:t>tablosu</a:t>
            </a:r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en-US" sz="2800" i="1" dirty="0" err="1">
                <a:solidFill>
                  <a:schemeClr val="bg1"/>
                </a:solidFill>
                <a:ea typeface="+mn-lt"/>
                <a:cs typeface="+mn-lt"/>
              </a:rPr>
              <a:t>Yönlendirme</a:t>
            </a:r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ea typeface="+mn-lt"/>
                <a:cs typeface="+mn-lt"/>
              </a:rPr>
              <a:t>Tablosu</a:t>
            </a:r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) </a:t>
            </a:r>
            <a:r>
              <a:rPr lang="en-US" sz="2800" i="1" dirty="0" err="1">
                <a:solidFill>
                  <a:schemeClr val="bg1"/>
                </a:solidFill>
                <a:ea typeface="+mn-lt"/>
                <a:cs typeface="+mn-lt"/>
              </a:rPr>
              <a:t>tutmaktadır</a:t>
            </a:r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. </a:t>
            </a:r>
            <a:r>
              <a:rPr lang="en-US" sz="2800" i="1" dirty="0" err="1">
                <a:solidFill>
                  <a:schemeClr val="bg1"/>
                </a:solidFill>
                <a:ea typeface="+mn-lt"/>
                <a:cs typeface="+mn-lt"/>
              </a:rPr>
              <a:t>Yönlendirme</a:t>
            </a:r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ea typeface="+mn-lt"/>
                <a:cs typeface="+mn-lt"/>
              </a:rPr>
              <a:t>genişletmeleri</a:t>
            </a:r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ea typeface="+mn-lt"/>
                <a:cs typeface="+mn-lt"/>
              </a:rPr>
              <a:t>bu</a:t>
            </a:r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ea typeface="+mn-lt"/>
                <a:cs typeface="+mn-lt"/>
              </a:rPr>
              <a:t>tablo</a:t>
            </a:r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ea typeface="+mn-lt"/>
                <a:cs typeface="+mn-lt"/>
              </a:rPr>
              <a:t>üzerinde</a:t>
            </a:r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ea typeface="+mn-lt"/>
                <a:cs typeface="+mn-lt"/>
              </a:rPr>
              <a:t>çalıştır</a:t>
            </a:r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tr-TR" sz="2800">
              <a:solidFill>
                <a:schemeClr val="bg1"/>
              </a:solidFill>
            </a:endParaRPr>
          </a:p>
          <a:p>
            <a:r>
              <a:rPr lang="en-US" sz="2800" i="1" dirty="0" err="1">
                <a:solidFill>
                  <a:schemeClr val="bg1"/>
                </a:solidFill>
                <a:ea typeface="+mn-lt"/>
                <a:cs typeface="+mn-lt"/>
              </a:rPr>
              <a:t>Router'ın</a:t>
            </a:r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 Temel </a:t>
            </a:r>
            <a:r>
              <a:rPr lang="en-US" sz="2800" i="1" dirty="0" err="1">
                <a:solidFill>
                  <a:schemeClr val="bg1"/>
                </a:solidFill>
                <a:ea typeface="+mn-lt"/>
                <a:cs typeface="+mn-lt"/>
              </a:rPr>
              <a:t>olarak</a:t>
            </a:r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 2 </a:t>
            </a:r>
            <a:r>
              <a:rPr lang="en-US" sz="2800" i="1" dirty="0" err="1">
                <a:solidFill>
                  <a:schemeClr val="bg1"/>
                </a:solidFill>
                <a:ea typeface="+mn-lt"/>
                <a:cs typeface="+mn-lt"/>
              </a:rPr>
              <a:t>görevi</a:t>
            </a:r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ea typeface="+mn-lt"/>
                <a:cs typeface="+mn-lt"/>
              </a:rPr>
              <a:t>vardır</a:t>
            </a:r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  <a:b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</a:br>
            <a:endParaRPr lang="en-US" sz="2800" i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457200" indent="-457200">
              <a:buFont typeface="Wingdings" pitchFamily="34" charset="0"/>
              <a:buChar char="Ø"/>
            </a:pPr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Kaynak </a:t>
            </a:r>
            <a:r>
              <a:rPr lang="en-US" sz="2800" i="1" dirty="0" err="1">
                <a:solidFill>
                  <a:schemeClr val="bg1"/>
                </a:solidFill>
                <a:ea typeface="+mn-lt"/>
                <a:cs typeface="+mn-lt"/>
              </a:rPr>
              <a:t>ve</a:t>
            </a:r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ea typeface="+mn-lt"/>
                <a:cs typeface="+mn-lt"/>
              </a:rPr>
              <a:t>hedef</a:t>
            </a:r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ea typeface="+mn-lt"/>
                <a:cs typeface="+mn-lt"/>
              </a:rPr>
              <a:t>sistem</a:t>
            </a:r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ea typeface="+mn-lt"/>
                <a:cs typeface="+mn-lt"/>
              </a:rPr>
              <a:t>arasında</a:t>
            </a:r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2800" i="1" dirty="0" err="1">
                <a:solidFill>
                  <a:schemeClr val="bg1"/>
                </a:solidFill>
                <a:ea typeface="+mn-lt"/>
                <a:cs typeface="+mn-lt"/>
              </a:rPr>
              <a:t>en</a:t>
            </a:r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ea typeface="+mn-lt"/>
                <a:cs typeface="+mn-lt"/>
              </a:rPr>
              <a:t>uygun</a:t>
            </a:r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ea typeface="+mn-lt"/>
                <a:cs typeface="+mn-lt"/>
              </a:rPr>
              <a:t>yolu</a:t>
            </a:r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ea typeface="+mn-lt"/>
                <a:cs typeface="+mn-lt"/>
              </a:rPr>
              <a:t>belirleme</a:t>
            </a:r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2800" dirty="0">
              <a:solidFill>
                <a:schemeClr val="bg1"/>
              </a:solidFill>
              <a:ea typeface="+mn-lt"/>
              <a:cs typeface="+mn-lt"/>
            </a:endParaRPr>
          </a:p>
          <a:p>
            <a:pPr marL="457200" indent="-457200">
              <a:buFont typeface="Wingdings" pitchFamily="34" charset="0"/>
              <a:buChar char="Ø"/>
            </a:pPr>
            <a:r>
              <a:rPr lang="en-US" sz="2800" i="1" dirty="0" err="1">
                <a:solidFill>
                  <a:schemeClr val="bg1"/>
                </a:solidFill>
                <a:ea typeface="+mn-lt"/>
                <a:cs typeface="+mn-lt"/>
              </a:rPr>
              <a:t>Kaynaktan</a:t>
            </a:r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ea typeface="+mn-lt"/>
                <a:cs typeface="+mn-lt"/>
              </a:rPr>
              <a:t>gelen</a:t>
            </a:r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ea typeface="+mn-lt"/>
                <a:cs typeface="+mn-lt"/>
              </a:rPr>
              <a:t>veri</a:t>
            </a:r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ea typeface="+mn-lt"/>
                <a:cs typeface="+mn-lt"/>
              </a:rPr>
              <a:t>paketlerini</a:t>
            </a:r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 Hedefe </a:t>
            </a:r>
            <a:r>
              <a:rPr lang="en-US" sz="2800" i="1" dirty="0" err="1">
                <a:solidFill>
                  <a:schemeClr val="bg1"/>
                </a:solidFill>
                <a:ea typeface="+mn-lt"/>
                <a:cs typeface="+mn-lt"/>
              </a:rPr>
              <a:t>doğru</a:t>
            </a:r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i="1" dirty="0" err="1">
                <a:solidFill>
                  <a:schemeClr val="bg1"/>
                </a:solidFill>
                <a:ea typeface="+mn-lt"/>
                <a:cs typeface="+mn-lt"/>
              </a:rPr>
              <a:t>iletmek</a:t>
            </a:r>
            <a:r>
              <a:rPr lang="en-US" sz="2800" i="1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2800">
              <a:solidFill>
                <a:schemeClr val="bg1"/>
              </a:solidFill>
            </a:endParaRPr>
          </a:p>
          <a:p>
            <a:pPr algn="r"/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6" name="Başlık 5">
            <a:extLst>
              <a:ext uri="{FF2B5EF4-FFF2-40B4-BE49-F238E27FC236}">
                <a16:creationId xmlns:a16="http://schemas.microsoft.com/office/drawing/2014/main" id="{4FC16B14-7688-DB51-B606-36EC26DE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37" y="823347"/>
            <a:ext cx="3064743" cy="5458322"/>
          </a:xfrm>
        </p:spPr>
        <p:txBody>
          <a:bodyPr>
            <a:normAutofit fontScale="90000"/>
          </a:bodyPr>
          <a:lstStyle/>
          <a:p>
            <a:pPr algn="ctr"/>
            <a:br>
              <a:rPr lang="tr-TR" sz="4400" dirty="0">
                <a:solidFill>
                  <a:srgbClr val="FFFFFF"/>
                </a:solidFill>
              </a:rPr>
            </a:br>
            <a:br>
              <a:rPr lang="tr-TR" sz="4400" dirty="0">
                <a:solidFill>
                  <a:srgbClr val="FFFFFF"/>
                </a:solidFill>
              </a:rPr>
            </a:br>
            <a:br>
              <a:rPr lang="tr-TR" sz="4400" dirty="0">
                <a:solidFill>
                  <a:srgbClr val="FFFFFF"/>
                </a:solidFill>
              </a:rPr>
            </a:br>
            <a:br>
              <a:rPr lang="tr-TR" sz="4400" dirty="0">
                <a:solidFill>
                  <a:srgbClr val="FFFFFF"/>
                </a:solidFill>
              </a:rPr>
            </a:br>
            <a:br>
              <a:rPr lang="tr-TR" sz="3600" dirty="0">
                <a:solidFill>
                  <a:srgbClr val="FFFFFF"/>
                </a:solidFill>
              </a:rPr>
            </a:br>
            <a:r>
              <a:rPr lang="tr-TR" sz="4800" dirty="0">
                <a:solidFill>
                  <a:srgbClr val="FFFFFF"/>
                </a:solidFill>
              </a:rPr>
              <a:t>AMACI</a:t>
            </a:r>
            <a:br>
              <a:rPr lang="tr-TR" sz="4800" dirty="0"/>
            </a:br>
            <a:r>
              <a:rPr lang="tr-TR" sz="4800" dirty="0">
                <a:solidFill>
                  <a:srgbClr val="FFFFFF"/>
                </a:solidFill>
              </a:rPr>
              <a:t>NEDİR?</a:t>
            </a:r>
            <a:br>
              <a:rPr lang="tr-TR" sz="4800" dirty="0">
                <a:solidFill>
                  <a:srgbClr val="FFFFFF"/>
                </a:solidFill>
              </a:rPr>
            </a:br>
            <a:br>
              <a:rPr lang="tr-TR" sz="4400" dirty="0">
                <a:solidFill>
                  <a:srgbClr val="FFFFFF"/>
                </a:solidFill>
              </a:rPr>
            </a:br>
            <a:br>
              <a:rPr lang="tr-TR" sz="4400" dirty="0"/>
            </a:br>
            <a:br>
              <a:rPr lang="tr-TR" sz="4400" dirty="0"/>
            </a:br>
            <a:endParaRPr lang="tr-TR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7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3FC43A-F2E5-409E-8C82-7DC3B69E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405908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EBFF7B-A218-4767-9A82-7ADFE8C9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723290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801C91D-6981-8215-473A-4E68945F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7302" y="295836"/>
            <a:ext cx="6092244" cy="643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Yönlendirmenin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temel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amacı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; 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iki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nokta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arasındaki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duruma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göre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en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uygun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yolu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bulma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ve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konteynerler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o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yol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üzerinden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taşıma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olacaktır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tr-TR" sz="2400">
              <a:solidFill>
                <a:schemeClr val="bg1"/>
              </a:solidFill>
            </a:endParaRPr>
          </a:p>
          <a:p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Yönlendirmeyi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Router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dedik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yapar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, Router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bu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yönlendirmeyi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yapabilmesi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için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kendi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içinde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paketlerin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hangi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sonucu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üzerinden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geçeceğine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dair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bir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tablo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tutmaktadır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b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Ve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tablolarda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“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Statik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”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ve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“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Dinamik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”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olmak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üzere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iki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ayrı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tablo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yapısı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içeriyor</a:t>
            </a:r>
            <a:endParaRPr lang="en-US" sz="240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pPr algn="r"/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4" name="Resim 5">
            <a:extLst>
              <a:ext uri="{FF2B5EF4-FFF2-40B4-BE49-F238E27FC236}">
                <a16:creationId xmlns:a16="http://schemas.microsoft.com/office/drawing/2014/main" id="{A8A42F25-BA3A-A0F5-7B6D-AAD91E785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5" y="644801"/>
            <a:ext cx="3460375" cy="552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1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B8E8-DF34-46B4-8697-0D8C8DB6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37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17EB8-D7CD-427B-B5E9-9A88C85B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B4B243-B5D9-4B56-B29F-6356B903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3761" y="-2812"/>
            <a:ext cx="4059079" cy="68608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42FBD95-07C1-5070-1A34-7F1795947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8692" y="1122362"/>
            <a:ext cx="5902531" cy="508793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 err="1">
                <a:ea typeface="+mn-lt"/>
                <a:cs typeface="+mn-lt"/>
              </a:rPr>
              <a:t>Ağ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içindeki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bütün</a:t>
            </a:r>
            <a:r>
              <a:rPr lang="en-US" sz="2000" b="1" dirty="0">
                <a:ea typeface="+mn-lt"/>
                <a:cs typeface="+mn-lt"/>
              </a:rPr>
              <a:t> alt </a:t>
            </a:r>
            <a:r>
              <a:rPr lang="en-US" sz="2000" b="1" dirty="0" err="1">
                <a:ea typeface="+mn-lt"/>
                <a:cs typeface="+mn-lt"/>
              </a:rPr>
              <a:t>ağları</a:t>
            </a:r>
            <a:r>
              <a:rPr lang="en-US" sz="2000" b="1" dirty="0">
                <a:ea typeface="+mn-lt"/>
                <a:cs typeface="+mn-lt"/>
              </a:rPr>
              <a:t>, </a:t>
            </a:r>
            <a:r>
              <a:rPr lang="en-US" sz="2000" b="1" dirty="0" err="1">
                <a:ea typeface="+mn-lt"/>
                <a:cs typeface="+mn-lt"/>
              </a:rPr>
              <a:t>Yönlendiriciye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uygun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bir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şekilde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Yönlendirme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tablosunu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belirli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bir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dikkatle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ile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veya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el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ile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yapılandırma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Statik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Yönlendirme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yapısıdır</a:t>
            </a:r>
            <a:r>
              <a:rPr lang="en-US" sz="2000" b="1" dirty="0">
                <a:ea typeface="+mn-lt"/>
                <a:cs typeface="+mn-lt"/>
              </a:rPr>
              <a:t>.</a:t>
            </a:r>
            <a:endParaRPr lang="tr-TR" b="1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 Tabi </a:t>
            </a:r>
            <a:r>
              <a:rPr lang="en-US" sz="2000" b="1" dirty="0" err="1">
                <a:ea typeface="+mn-lt"/>
                <a:cs typeface="+mn-lt"/>
              </a:rPr>
              <a:t>bu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durumda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Ağ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topolojisi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üzerinde</a:t>
            </a:r>
            <a:r>
              <a:rPr lang="en-US" sz="2000" b="1" dirty="0">
                <a:ea typeface="+mn-lt"/>
                <a:cs typeface="+mn-lt"/>
              </a:rPr>
              <a:t> her </a:t>
            </a:r>
            <a:r>
              <a:rPr lang="en-US" sz="2000" b="1" dirty="0" err="1">
                <a:ea typeface="+mn-lt"/>
                <a:cs typeface="+mn-lt"/>
              </a:rPr>
              <a:t>bir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değişiklikte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Yönlendirme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Tablosundaki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Statik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değerlerin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silinmesi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ve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tekrar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yapılandırması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gerekir.Yani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yapı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bir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düğümden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b="1" dirty="0" err="1">
                <a:ea typeface="+mn-lt"/>
                <a:cs typeface="+mn-lt"/>
              </a:rPr>
              <a:t>Yönlendirici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b="1" dirty="0" err="1">
                <a:ea typeface="+mn-lt"/>
                <a:cs typeface="+mn-lt"/>
              </a:rPr>
              <a:t>Yönlendirici</a:t>
            </a:r>
            <a:r>
              <a:rPr lang="en-US" sz="2000" b="1" dirty="0">
                <a:ea typeface="+mn-lt"/>
                <a:cs typeface="+mn-lt"/>
              </a:rPr>
              <a:t>) </a:t>
            </a:r>
            <a:r>
              <a:rPr lang="en-US" sz="2000" b="1" dirty="0" err="1">
                <a:ea typeface="+mn-lt"/>
                <a:cs typeface="+mn-lt"/>
              </a:rPr>
              <a:t>diğer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düğüme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ulaşmak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için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kullanılan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yol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yöntemiyle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tasarlanmış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ve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yönergelerin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değişiminden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etkilenmez</a:t>
            </a:r>
            <a:r>
              <a:rPr lang="en-US" sz="2000" b="1" dirty="0">
                <a:ea typeface="+mn-lt"/>
                <a:cs typeface="+mn-lt"/>
              </a:rPr>
              <a:t>.</a:t>
            </a:r>
            <a:endParaRPr lang="tr-TR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DFD47B-FB81-4F2F-9AEA-CBCF1667A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-2812"/>
            <a:ext cx="914400" cy="686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aşlık 16">
            <a:extLst>
              <a:ext uri="{FF2B5EF4-FFF2-40B4-BE49-F238E27FC236}">
                <a16:creationId xmlns:a16="http://schemas.microsoft.com/office/drawing/2014/main" id="{7B8D8360-3780-5487-BB85-15706B92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89" y="758952"/>
            <a:ext cx="2907703" cy="5464795"/>
          </a:xfrm>
        </p:spPr>
        <p:txBody>
          <a:bodyPr/>
          <a:lstStyle/>
          <a:p>
            <a:pPr algn="ctr"/>
            <a:r>
              <a:rPr lang="tr-TR" sz="2400" b="1" dirty="0">
                <a:solidFill>
                  <a:schemeClr val="bg1"/>
                </a:solidFill>
              </a:rPr>
              <a:t>STATİK</a:t>
            </a:r>
            <a:br>
              <a:rPr lang="tr-TR" sz="2400" b="1" dirty="0">
                <a:solidFill>
                  <a:schemeClr val="bg1"/>
                </a:solidFill>
              </a:rPr>
            </a:br>
            <a:r>
              <a:rPr lang="tr-TR" sz="2400" b="1" dirty="0">
                <a:solidFill>
                  <a:schemeClr val="bg1"/>
                </a:solidFill>
              </a:rPr>
              <a:t>YÖNLENDİRME</a:t>
            </a:r>
            <a:br>
              <a:rPr lang="tr-TR" sz="2400" b="1" dirty="0">
                <a:solidFill>
                  <a:schemeClr val="bg1"/>
                </a:solidFill>
              </a:rPr>
            </a:br>
            <a:r>
              <a:rPr lang="tr-TR" sz="2400" b="1" dirty="0">
                <a:solidFill>
                  <a:schemeClr val="bg1"/>
                </a:solidFill>
              </a:rPr>
              <a:t>TABLOSU</a:t>
            </a:r>
            <a:br>
              <a:rPr lang="tr-TR" sz="2400" dirty="0"/>
            </a:br>
            <a:br>
              <a:rPr lang="tr-TR" sz="2400" dirty="0"/>
            </a:br>
            <a:br>
              <a:rPr lang="tr-TR" sz="2400" dirty="0"/>
            </a:br>
            <a:br>
              <a:rPr lang="tr-TR" sz="2400" dirty="0"/>
            </a:br>
            <a:br>
              <a:rPr lang="tr-TR" sz="2400" dirty="0"/>
            </a:br>
            <a:br>
              <a:rPr lang="tr-TR" sz="2400" dirty="0"/>
            </a:br>
            <a:br>
              <a:rPr lang="tr-TR" sz="2400" dirty="0"/>
            </a:b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97627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B847258-DEB0-D30F-74BC-83995218D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5822" y="1083664"/>
            <a:ext cx="9026153" cy="522832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Daha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çok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küçük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ağlarda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yol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alma ideal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bir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çözüm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olabilir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çünkü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;</a:t>
            </a:r>
            <a:br>
              <a:rPr lang="en-US" sz="2400" b="1" i="1" dirty="0">
                <a:ea typeface="+mn-lt"/>
                <a:cs typeface="+mn-lt"/>
              </a:rPr>
            </a:br>
            <a:endParaRPr lang="en-US" sz="2400" b="1" i="1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marL="457200" indent="-457200">
              <a:buFont typeface="Wingdings" pitchFamily="34" charset="0"/>
              <a:buChar char="v"/>
            </a:pP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Yönlendirici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daha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az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işlemci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kullanır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 </a:t>
            </a:r>
            <a:endParaRPr lang="tr-TR" sz="2400" b="1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marL="457200" indent="-457200">
              <a:buFont typeface="Wingdings" pitchFamily="34" charset="0"/>
              <a:buChar char="v"/>
            </a:pP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Döngü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bulunma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riski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yoktur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 </a:t>
            </a:r>
            <a:endParaRPr lang="tr-TR" sz="2400" b="1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marL="457200" indent="-457200">
              <a:buFont typeface="Wingdings" pitchFamily="34" charset="0"/>
              <a:buChar char="v"/>
            </a:pP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Basit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güncelleme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işlemi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 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Ancak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zaman belli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noktalarda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oluşan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tıkanıklıklar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durumda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farklı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yollara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yönlendirilmediğinde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ağ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geldiğinde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düşmesine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neden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olacaktır.Ya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da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bazı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hatların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kopması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durumunda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önceden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atanmış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yollar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farklı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yollara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yönlendirdiğinden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bazı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düğümler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arası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bağlantı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kurulamaya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bilir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</a:t>
            </a:r>
            <a:endParaRPr lang="tr-TR" sz="2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B8E8-DF34-46B4-8697-0D8C8DB6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37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17EB8-D7CD-427B-B5E9-9A88C85B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B4B243-B5D9-4B56-B29F-6356B903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3761" y="-2812"/>
            <a:ext cx="4059079" cy="68608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8F7EBE3-CA89-7FE9-B32D-70279BC61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868" y="651715"/>
            <a:ext cx="5712031" cy="5737879"/>
          </a:xfrm>
          <a:noFill/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000" b="1" dirty="0" err="1">
                <a:ea typeface="+mn-lt"/>
                <a:cs typeface="+mn-lt"/>
              </a:rPr>
              <a:t>Dinamik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Yönlendirme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Tablolarında</a:t>
            </a:r>
            <a:r>
              <a:rPr lang="en-US" sz="2000" b="1" dirty="0">
                <a:ea typeface="+mn-lt"/>
                <a:cs typeface="+mn-lt"/>
              </a:rPr>
              <a:t> zaman </a:t>
            </a:r>
            <a:r>
              <a:rPr lang="en-US" sz="2000" b="1" dirty="0" err="1">
                <a:ea typeface="+mn-lt"/>
                <a:cs typeface="+mn-lt"/>
              </a:rPr>
              <a:t>içinde</a:t>
            </a:r>
            <a:r>
              <a:rPr lang="en-US" sz="2000" b="1" dirty="0">
                <a:ea typeface="+mn-lt"/>
                <a:cs typeface="+mn-lt"/>
              </a:rPr>
              <a:t>, </a:t>
            </a:r>
            <a:r>
              <a:rPr lang="en-US" sz="2000" b="1" dirty="0" err="1">
                <a:ea typeface="+mn-lt"/>
                <a:cs typeface="+mn-lt"/>
              </a:rPr>
              <a:t>ağ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topolojisinde</a:t>
            </a:r>
            <a:r>
              <a:rPr lang="en-US" sz="2000" b="1" dirty="0">
                <a:ea typeface="+mn-lt"/>
                <a:cs typeface="+mn-lt"/>
              </a:rPr>
              <a:t>, </a:t>
            </a:r>
            <a:r>
              <a:rPr lang="en-US" sz="2000" b="1" dirty="0" err="1">
                <a:ea typeface="+mn-lt"/>
                <a:cs typeface="+mn-lt"/>
              </a:rPr>
              <a:t>ağ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hattında</a:t>
            </a:r>
            <a:r>
              <a:rPr lang="en-US" sz="2000" b="1" dirty="0">
                <a:ea typeface="+mn-lt"/>
                <a:cs typeface="+mn-lt"/>
              </a:rPr>
              <a:t> yada </a:t>
            </a:r>
            <a:r>
              <a:rPr lang="en-US" sz="2000" b="1" dirty="0" err="1">
                <a:ea typeface="+mn-lt"/>
                <a:cs typeface="+mn-lt"/>
              </a:rPr>
              <a:t>bağlantılarda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meydana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gelen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gelen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değişimlerle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Yönlendirme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Tablosu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güncellenmektedir</a:t>
            </a:r>
            <a:r>
              <a:rPr lang="en-US" sz="2000" b="1" dirty="0">
                <a:ea typeface="+mn-lt"/>
                <a:cs typeface="+mn-lt"/>
              </a:rPr>
              <a:t>. Elle </a:t>
            </a:r>
            <a:r>
              <a:rPr lang="en-US" sz="2000" b="1" dirty="0" err="1">
                <a:ea typeface="+mn-lt"/>
                <a:cs typeface="+mn-lt"/>
              </a:rPr>
              <a:t>çıktıları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Yönlendirme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tablosunda</a:t>
            </a:r>
            <a:r>
              <a:rPr lang="en-US" sz="2000" b="1" dirty="0">
                <a:ea typeface="+mn-lt"/>
                <a:cs typeface="+mn-lt"/>
              </a:rPr>
              <a:t>, </a:t>
            </a:r>
            <a:r>
              <a:rPr lang="en-US" sz="2000" b="1" dirty="0" err="1">
                <a:ea typeface="+mn-lt"/>
                <a:cs typeface="+mn-lt"/>
              </a:rPr>
              <a:t>ağ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üzerinde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meydana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gelen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değişikliklerde</a:t>
            </a:r>
            <a:r>
              <a:rPr lang="en-US" sz="2000" b="1" dirty="0">
                <a:ea typeface="+mn-lt"/>
                <a:cs typeface="+mn-lt"/>
              </a:rPr>
              <a:t>, </a:t>
            </a:r>
            <a:r>
              <a:rPr lang="en-US" sz="2000" b="1" dirty="0" err="1">
                <a:ea typeface="+mn-lt"/>
                <a:cs typeface="+mn-lt"/>
              </a:rPr>
              <a:t>ağ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yöneticisi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olmadan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değişikliklere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göre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ayarlanabilmektedir</a:t>
            </a:r>
            <a:r>
              <a:rPr lang="en-US" sz="2000" b="1" dirty="0">
                <a:ea typeface="+mn-lt"/>
                <a:cs typeface="+mn-lt"/>
              </a:rPr>
              <a:t>. </a:t>
            </a:r>
            <a:r>
              <a:rPr lang="en-US" sz="2000" b="1" dirty="0" err="1">
                <a:ea typeface="+mn-lt"/>
                <a:cs typeface="+mn-lt"/>
              </a:rPr>
              <a:t>Dinamik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yönlendirme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hareketlerinde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düğümler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üzerinde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trafik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yükünleri</a:t>
            </a:r>
            <a:r>
              <a:rPr lang="en-US" sz="2000" b="1" dirty="0">
                <a:ea typeface="+mn-lt"/>
                <a:cs typeface="+mn-lt"/>
              </a:rPr>
              <a:t>, </a:t>
            </a:r>
            <a:r>
              <a:rPr lang="en-US" sz="2000" b="1" dirty="0" err="1">
                <a:ea typeface="+mn-lt"/>
                <a:cs typeface="+mn-lt"/>
              </a:rPr>
              <a:t>tıkanmalar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ya</a:t>
            </a:r>
            <a:r>
              <a:rPr lang="en-US" sz="2000" b="1" dirty="0">
                <a:ea typeface="+mn-lt"/>
                <a:cs typeface="+mn-lt"/>
              </a:rPr>
              <a:t> da </a:t>
            </a:r>
            <a:r>
              <a:rPr lang="en-US" sz="2000" b="1" dirty="0" err="1">
                <a:ea typeface="+mn-lt"/>
                <a:cs typeface="+mn-lt"/>
              </a:rPr>
              <a:t>bağlantıların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kopması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sonucu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alternatif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yollar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oluşturur</a:t>
            </a:r>
            <a:r>
              <a:rPr lang="en-US" sz="2000" b="1" dirty="0">
                <a:ea typeface="+mn-lt"/>
                <a:cs typeface="+mn-lt"/>
              </a:rPr>
              <a:t>.</a:t>
            </a:r>
            <a:endParaRPr lang="tr-TR" b="1" dirty="0"/>
          </a:p>
          <a:p>
            <a:r>
              <a:rPr lang="en-US" sz="2000" b="1" i="1" dirty="0" err="1">
                <a:ea typeface="+mn-lt"/>
                <a:cs typeface="+mn-lt"/>
              </a:rPr>
              <a:t>Dinamik</a:t>
            </a:r>
            <a:r>
              <a:rPr lang="en-US" sz="2000" b="1" i="1" dirty="0">
                <a:ea typeface="+mn-lt"/>
                <a:cs typeface="+mn-lt"/>
              </a:rPr>
              <a:t> </a:t>
            </a:r>
            <a:r>
              <a:rPr lang="en-US" sz="2000" b="1" i="1" dirty="0" err="1">
                <a:ea typeface="+mn-lt"/>
                <a:cs typeface="+mn-lt"/>
              </a:rPr>
              <a:t>Yönlendirme'de</a:t>
            </a:r>
            <a:r>
              <a:rPr lang="en-US" sz="2000" b="1" i="1" dirty="0">
                <a:ea typeface="+mn-lt"/>
                <a:cs typeface="+mn-lt"/>
              </a:rPr>
              <a:t> ;</a:t>
            </a:r>
            <a:br>
              <a:rPr lang="en-US" sz="2000" b="1" i="1" dirty="0">
                <a:ea typeface="+mn-lt"/>
                <a:cs typeface="+mn-lt"/>
              </a:rPr>
            </a:br>
            <a:r>
              <a:rPr lang="en-US" sz="2000" b="1" i="1" dirty="0" err="1">
                <a:ea typeface="+mn-lt"/>
                <a:cs typeface="+mn-lt"/>
              </a:rPr>
              <a:t>Yönlendirme</a:t>
            </a:r>
            <a:r>
              <a:rPr lang="en-US" sz="2000" b="1" i="1" dirty="0">
                <a:ea typeface="+mn-lt"/>
                <a:cs typeface="+mn-lt"/>
              </a:rPr>
              <a:t> </a:t>
            </a:r>
            <a:r>
              <a:rPr lang="en-US" sz="2000" b="1" i="1" dirty="0" err="1">
                <a:ea typeface="+mn-lt"/>
                <a:cs typeface="+mn-lt"/>
              </a:rPr>
              <a:t>Protokolü</a:t>
            </a:r>
            <a:r>
              <a:rPr lang="en-US" sz="2000" b="1" i="1" dirty="0">
                <a:ea typeface="+mn-lt"/>
                <a:cs typeface="+mn-lt"/>
              </a:rPr>
              <a:t> </a:t>
            </a:r>
            <a:r>
              <a:rPr lang="en-US" sz="2000" b="1" i="1" dirty="0" err="1">
                <a:ea typeface="+mn-lt"/>
                <a:cs typeface="+mn-lt"/>
              </a:rPr>
              <a:t>kullanılabilir</a:t>
            </a:r>
            <a:r>
              <a:rPr lang="en-US" sz="2000" b="1" i="1" dirty="0">
                <a:ea typeface="+mn-lt"/>
                <a:cs typeface="+mn-lt"/>
              </a:rPr>
              <a:t> </a:t>
            </a:r>
            <a:r>
              <a:rPr lang="en-US" sz="2000" b="1" i="1" dirty="0" err="1">
                <a:ea typeface="+mn-lt"/>
                <a:cs typeface="+mn-lt"/>
              </a:rPr>
              <a:t>ve</a:t>
            </a:r>
            <a:r>
              <a:rPr lang="en-US" sz="2000" b="1" i="1" dirty="0">
                <a:ea typeface="+mn-lt"/>
                <a:cs typeface="+mn-lt"/>
              </a:rPr>
              <a:t> </a:t>
            </a:r>
            <a:r>
              <a:rPr lang="en-US" sz="2000" b="1" i="1" dirty="0" err="1">
                <a:ea typeface="+mn-lt"/>
                <a:cs typeface="+mn-lt"/>
              </a:rPr>
              <a:t>tüm</a:t>
            </a:r>
            <a:r>
              <a:rPr lang="en-US" sz="2000" b="1" i="1" dirty="0">
                <a:ea typeface="+mn-lt"/>
                <a:cs typeface="+mn-lt"/>
              </a:rPr>
              <a:t> </a:t>
            </a:r>
            <a:r>
              <a:rPr lang="en-US" sz="2000" b="1" i="1" dirty="0" err="1">
                <a:ea typeface="+mn-lt"/>
                <a:cs typeface="+mn-lt"/>
              </a:rPr>
              <a:t>yollar</a:t>
            </a:r>
            <a:r>
              <a:rPr lang="en-US" sz="2000" b="1" i="1" dirty="0">
                <a:ea typeface="+mn-lt"/>
                <a:cs typeface="+mn-lt"/>
              </a:rPr>
              <a:t> </a:t>
            </a:r>
            <a:r>
              <a:rPr lang="en-US" sz="2000" b="1" i="1" dirty="0" err="1">
                <a:ea typeface="+mn-lt"/>
                <a:cs typeface="+mn-lt"/>
              </a:rPr>
              <a:t>öğrenilir</a:t>
            </a:r>
            <a:r>
              <a:rPr lang="en-US" sz="2000" b="1" i="1" dirty="0">
                <a:ea typeface="+mn-lt"/>
                <a:cs typeface="+mn-lt"/>
              </a:rPr>
              <a:t>, </a:t>
            </a:r>
            <a:r>
              <a:rPr lang="en-US" sz="2000" b="1" i="1" dirty="0" err="1">
                <a:ea typeface="+mn-lt"/>
                <a:cs typeface="+mn-lt"/>
              </a:rPr>
              <a:t>en</a:t>
            </a:r>
            <a:r>
              <a:rPr lang="en-US" sz="2000" b="1" i="1" dirty="0">
                <a:ea typeface="+mn-lt"/>
                <a:cs typeface="+mn-lt"/>
              </a:rPr>
              <a:t> iyi </a:t>
            </a:r>
            <a:r>
              <a:rPr lang="en-US" sz="2000" b="1" i="1" dirty="0" err="1">
                <a:ea typeface="+mn-lt"/>
                <a:cs typeface="+mn-lt"/>
              </a:rPr>
              <a:t>yolu</a:t>
            </a:r>
            <a:r>
              <a:rPr lang="en-US" sz="2000" b="1" i="1" dirty="0">
                <a:ea typeface="+mn-lt"/>
                <a:cs typeface="+mn-lt"/>
              </a:rPr>
              <a:t> </a:t>
            </a:r>
            <a:r>
              <a:rPr lang="en-US" sz="2000" b="1" i="1" dirty="0" err="1">
                <a:ea typeface="+mn-lt"/>
                <a:cs typeface="+mn-lt"/>
              </a:rPr>
              <a:t>yönlendirme</a:t>
            </a:r>
            <a:r>
              <a:rPr lang="en-US" sz="2000" b="1" i="1" dirty="0">
                <a:ea typeface="+mn-lt"/>
                <a:cs typeface="+mn-lt"/>
              </a:rPr>
              <a:t> </a:t>
            </a:r>
            <a:r>
              <a:rPr lang="en-US" sz="2000" b="1" i="1" dirty="0" err="1">
                <a:ea typeface="+mn-lt"/>
                <a:cs typeface="+mn-lt"/>
              </a:rPr>
              <a:t>tablosuna</a:t>
            </a:r>
            <a:r>
              <a:rPr lang="en-US" sz="2000" b="1" i="1" dirty="0">
                <a:ea typeface="+mn-lt"/>
                <a:cs typeface="+mn-lt"/>
              </a:rPr>
              <a:t> </a:t>
            </a:r>
            <a:r>
              <a:rPr lang="en-US" sz="2000" b="1" i="1" dirty="0" err="1">
                <a:ea typeface="+mn-lt"/>
                <a:cs typeface="+mn-lt"/>
              </a:rPr>
              <a:t>yerleştirir</a:t>
            </a:r>
            <a:r>
              <a:rPr lang="en-US" sz="2000" b="1" i="1" dirty="0">
                <a:ea typeface="+mn-lt"/>
                <a:cs typeface="+mn-lt"/>
              </a:rPr>
              <a:t>, </a:t>
            </a:r>
            <a:r>
              <a:rPr lang="en-US" sz="2000" b="1" i="1" dirty="0" err="1">
                <a:ea typeface="+mn-lt"/>
                <a:cs typeface="+mn-lt"/>
              </a:rPr>
              <a:t>artık</a:t>
            </a:r>
            <a:r>
              <a:rPr lang="en-US" sz="2000" b="1" i="1" dirty="0">
                <a:ea typeface="+mn-lt"/>
                <a:cs typeface="+mn-lt"/>
              </a:rPr>
              <a:t> </a:t>
            </a:r>
            <a:r>
              <a:rPr lang="en-US" sz="2000" b="1" i="1" dirty="0" err="1">
                <a:ea typeface="+mn-lt"/>
                <a:cs typeface="+mn-lt"/>
              </a:rPr>
              <a:t>geçerli</a:t>
            </a:r>
            <a:r>
              <a:rPr lang="en-US" sz="2000" b="1" i="1" dirty="0">
                <a:ea typeface="+mn-lt"/>
                <a:cs typeface="+mn-lt"/>
              </a:rPr>
              <a:t> </a:t>
            </a:r>
            <a:r>
              <a:rPr lang="en-US" sz="2000" b="1" i="1" dirty="0" err="1">
                <a:ea typeface="+mn-lt"/>
                <a:cs typeface="+mn-lt"/>
              </a:rPr>
              <a:t>olmayan</a:t>
            </a:r>
            <a:r>
              <a:rPr lang="en-US" sz="2000" b="1" i="1" dirty="0">
                <a:ea typeface="+mn-lt"/>
                <a:cs typeface="+mn-lt"/>
              </a:rPr>
              <a:t> </a:t>
            </a:r>
            <a:r>
              <a:rPr lang="en-US" sz="2000" b="1" i="1" dirty="0" err="1">
                <a:ea typeface="+mn-lt"/>
                <a:cs typeface="+mn-lt"/>
              </a:rPr>
              <a:t>yolları</a:t>
            </a:r>
            <a:r>
              <a:rPr lang="en-US" sz="2000" b="1" i="1" dirty="0">
                <a:ea typeface="+mn-lt"/>
                <a:cs typeface="+mn-lt"/>
              </a:rPr>
              <a:t> </a:t>
            </a:r>
            <a:r>
              <a:rPr lang="en-US" sz="2000" b="1" i="1" dirty="0" err="1">
                <a:ea typeface="+mn-lt"/>
                <a:cs typeface="+mn-lt"/>
              </a:rPr>
              <a:t>kaldırır</a:t>
            </a:r>
            <a:r>
              <a:rPr lang="en-US" sz="2000" b="1" i="1" dirty="0">
                <a:ea typeface="+mn-lt"/>
                <a:cs typeface="+mn-lt"/>
              </a:rPr>
              <a:t>.</a:t>
            </a:r>
            <a:endParaRPr lang="en-US" b="1" dirty="0"/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DFD47B-FB81-4F2F-9AEA-CBCF1667A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-2812"/>
            <a:ext cx="914400" cy="686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B4C945F1-A083-C92F-4462-0BFC9A9E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313" y="1039099"/>
            <a:ext cx="2862879" cy="5532030"/>
          </a:xfrm>
        </p:spPr>
        <p:txBody>
          <a:bodyPr/>
          <a:lstStyle/>
          <a:p>
            <a:pPr algn="ctr"/>
            <a:r>
              <a:rPr lang="tr-TR" sz="2400" dirty="0">
                <a:solidFill>
                  <a:schemeClr val="bg1">
                    <a:lumMod val="95000"/>
                  </a:schemeClr>
                </a:solidFill>
              </a:rPr>
              <a:t>DİNAMİK </a:t>
            </a:r>
            <a:br>
              <a:rPr lang="tr-TR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tr-TR" sz="2400" dirty="0">
                <a:solidFill>
                  <a:schemeClr val="bg1">
                    <a:lumMod val="95000"/>
                  </a:schemeClr>
                </a:solidFill>
              </a:rPr>
              <a:t>YÖNLENDİRME</a:t>
            </a:r>
            <a:br>
              <a:rPr lang="tr-TR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tr-TR" sz="2400" dirty="0">
                <a:solidFill>
                  <a:schemeClr val="bg1">
                    <a:lumMod val="95000"/>
                  </a:schemeClr>
                </a:solidFill>
              </a:rPr>
              <a:t>TABLOSU</a:t>
            </a:r>
            <a:br>
              <a:rPr lang="tr-TR" sz="2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tr-TR" sz="2400" dirty="0">
                <a:solidFill>
                  <a:srgbClr val="F2F2F2"/>
                </a:solidFill>
              </a:rPr>
            </a:br>
            <a:br>
              <a:rPr lang="tr-TR" sz="2400" dirty="0">
                <a:solidFill>
                  <a:srgbClr val="F2F2F2"/>
                </a:solidFill>
              </a:rPr>
            </a:br>
            <a:br>
              <a:rPr lang="tr-TR" sz="2400" dirty="0">
                <a:solidFill>
                  <a:srgbClr val="F2F2F2"/>
                </a:solidFill>
              </a:rPr>
            </a:br>
            <a:br>
              <a:rPr lang="tr-TR" sz="2400" dirty="0"/>
            </a:br>
            <a:br>
              <a:rPr lang="tr-TR" sz="2400" dirty="0"/>
            </a:br>
            <a:br>
              <a:rPr lang="tr-TR" sz="2400" dirty="0"/>
            </a:br>
            <a:endParaRPr lang="tr-TR" sz="24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92277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1" baseType="lpstr">
      <vt:lpstr>View</vt:lpstr>
      <vt:lpstr>BİLGİSAYAR  AĞLARI</vt:lpstr>
      <vt:lpstr>Başarı kolay elde edilir. Zor olan başarıyı hak etmektir.  –  Albert Camus  –</vt:lpstr>
      <vt:lpstr>YÖNLENDİRME (ROUTER)</vt:lpstr>
      <vt:lpstr> YÖNLENDİRME(ROUTER) NEDİR? </vt:lpstr>
      <vt:lpstr>     AMACI NEDİR?    </vt:lpstr>
      <vt:lpstr>PowerPoint Sunusu</vt:lpstr>
      <vt:lpstr>STATİK YÖNLENDİRME TABLOSU       </vt:lpstr>
      <vt:lpstr>PowerPoint Sunusu</vt:lpstr>
      <vt:lpstr>DİNAMİK  YÖNLENDİRME TABLOSU       </vt:lpstr>
      <vt:lpstr>PowerPoint Sunusu</vt:lpstr>
      <vt:lpstr>METRİK DEĞERLER  </vt:lpstr>
      <vt:lpstr>YÖNLENDİRME (ROUTER) ALGORİTMALARI</vt:lpstr>
      <vt:lpstr>YÖNLENDİRME  ALGORİTMASI     </vt:lpstr>
      <vt:lpstr>YÖNLENDİRME   ALGORİTMASI     </vt:lpstr>
      <vt:lpstr>ADAPTİF OLMAYAN YÖNLENDIRME ALGORİTMALARI (UYARLANAMAYAN 'STATİK YÖNLENDİRME' ALGORİTMALARI)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UYARLANABİLİR YÖNLENDİRME ALGORİTMALAR  ( UYARLANABİLİR 'DİNAMİK YÖNLENDİRME' ALGORİTMALARI )  </vt:lpstr>
      <vt:lpstr>PowerPoint Sunusu</vt:lpstr>
      <vt:lpstr>PowerPoint Sunusu</vt:lpstr>
      <vt:lpstr>PowerPoint Sunusu</vt:lpstr>
      <vt:lpstr>PowerPoint Sunusu</vt:lpstr>
      <vt:lpstr>PowerPoint Sunusu</vt:lpstr>
      <vt:lpstr>BİZİ DİNLEDİĞİNİZ İÇİN TEŞEKKÜR EDERİZ...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675</cp:revision>
  <dcterms:created xsi:type="dcterms:W3CDTF">2022-12-14T14:03:59Z</dcterms:created>
  <dcterms:modified xsi:type="dcterms:W3CDTF">2022-12-14T19:59:59Z</dcterms:modified>
</cp:coreProperties>
</file>