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Public Sans" charset="1" panose="00000000000000000000"/>
      <p:regular r:id="rId32"/>
    </p:embeddedFont>
    <p:embeddedFont>
      <p:font typeface="Public Sans Bold" charset="1" panose="00000000000000000000"/>
      <p:regular r:id="rId33"/>
    </p:embeddedFont>
    <p:embeddedFont>
      <p:font typeface="TT Commons Pro" charset="1" panose="020B0103030102020204"/>
      <p:regular r:id="rId34"/>
    </p:embeddedFont>
    <p:embeddedFont>
      <p:font typeface="Rasputin Light" charset="1" panose="000000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4102" y="2730612"/>
            <a:ext cx="13485779" cy="4825776"/>
            <a:chOff x="0" y="0"/>
            <a:chExt cx="17981039" cy="64343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3825"/>
              <a:ext cx="17981039" cy="4922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99"/>
                </a:lnSpc>
              </a:pPr>
              <a:r>
                <a:rPr lang="en-US" sz="129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TechCareer Bitirme Sunumu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544408"/>
              <a:ext cx="17981039" cy="890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36211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MSSQL, Nortwind Veri Seti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-2659134" y="-90002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44102" y="7772475"/>
            <a:ext cx="13485779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Buse Nur Yıldırım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9591" y="564238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43839">
            <a:off x="-2596254" y="4920069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8194" y="5143500"/>
            <a:ext cx="7464773" cy="1662323"/>
          </a:xfrm>
          <a:custGeom>
            <a:avLst/>
            <a:gdLst/>
            <a:ahLst/>
            <a:cxnLst/>
            <a:rect r="r" b="b" t="t" l="l"/>
            <a:pathLst>
              <a:path h="1662323" w="7464773">
                <a:moveTo>
                  <a:pt x="0" y="0"/>
                </a:moveTo>
                <a:lnTo>
                  <a:pt x="7464772" y="0"/>
                </a:lnTo>
                <a:lnTo>
                  <a:pt x="7464772" y="1662323"/>
                </a:lnTo>
                <a:lnTo>
                  <a:pt x="0" y="1662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8779" y="952500"/>
            <a:ext cx="15163603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9) En çok sipariş verilen ürünün adını ve sipariş adedini (adet bazında) bulun.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top 1 p.ProductName, sum(od.Quantity) 'Toplam Sipariş Adedi' from [Order Details] as od join Products as p on od.ProductID=p.ProductID group by p.ProductName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2383" y="1076409"/>
            <a:ext cx="15280218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10) Ürünler ve kategoriler bilgilerini birleştiren bir görünüm (view) oluşturun.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HAS_PERMS_BY_NAME('dbo.vw_ProductsWithCategories', 'OBJECT', 'ALTER');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Create View UrunlerveKategorileri As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p.ProductID,p.ProductName,c.CategoryID,c.CategoryName from nortwind.dbo.Products as p join nortwind.dbo.Categories as c on p.CategoryID=c.CategoryID;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* from UrunlerveKategorileri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890667" y="4921459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12992700" y="-353734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88254"/>
            <a:ext cx="14315580" cy="945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2"/>
              </a:lnSpc>
              <a:spcBef>
                <a:spcPct val="0"/>
              </a:spcBef>
            </a:pPr>
            <a:r>
              <a:rPr lang="en-US" sz="2844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11) Ürün silindiğinde log tablosuna kayıt yapan bir trigger yazınız.</a:t>
            </a:r>
          </a:p>
          <a:p>
            <a:pPr algn="l">
              <a:lnSpc>
                <a:spcPts val="3982"/>
              </a:lnSpc>
              <a:spcBef>
                <a:spcPct val="0"/>
              </a:spcBef>
            </a:pP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 table ProductDeleteLogRec(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LogID int identity(1,1) primary Key,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ProductID int,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ProductName nvarchar(150),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DeletedDate Datetime default getdate(),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Deletedby nvarchar(100));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 trigger TriggerProductDelete 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on products after delete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 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begin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insert into ProductDeleteLogRec(ProductID,ProductName,DeletedDate,Deletedby)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ProductID, ProductName,GETDATE(),USER_NAME()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from deleted 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end;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insert into Products (ProductName) values ('deneme');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delete from [Products Above Average Price] where ProductName='deneme';</a:t>
            </a:r>
          </a:p>
          <a:p>
            <a:pPr algn="l">
              <a:lnSpc>
                <a:spcPts val="3717"/>
              </a:lnSpc>
              <a:spcBef>
                <a:spcPct val="0"/>
              </a:spcBef>
            </a:pPr>
            <a:r>
              <a:rPr lang="en-US" sz="2655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select* from ProductDeleteLogRec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90147"/>
            <a:ext cx="15251797" cy="533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12)Belirli bir ülkeye ait müşterileri listeleyen bir stored procedure yazınız.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 procedure UlkelereGoreMusteri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@ulke nvarchar(20)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begin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c.CustomerID,c.ContactName,c.Country from Customers as c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where c.Country=@ulke order by c.CompanyName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end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exec UlkelereGoreMusteri 'France';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9591" y="564238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43839">
            <a:off x="-2596254" y="4920069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8194" y="4302337"/>
            <a:ext cx="7367532" cy="5602854"/>
          </a:xfrm>
          <a:custGeom>
            <a:avLst/>
            <a:gdLst/>
            <a:ahLst/>
            <a:cxnLst/>
            <a:rect r="r" b="b" t="t" l="l"/>
            <a:pathLst>
              <a:path h="5602854" w="7367532">
                <a:moveTo>
                  <a:pt x="0" y="0"/>
                </a:moveTo>
                <a:lnTo>
                  <a:pt x="7367532" y="0"/>
                </a:lnTo>
                <a:lnTo>
                  <a:pt x="7367532" y="5602853"/>
                </a:lnTo>
                <a:lnTo>
                  <a:pt x="0" y="56028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63441"/>
            <a:ext cx="15038879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13)Tüm ürünlerin tedarikçileriyle (suppliers) birlikte listesini yapın. Tedarikçisi olmayan ürünler de listelensin.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p.ProductID,p.ProductName,s.SupplierID,s.CompanyName from nortwind.dbo.Products as p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left join nortwind.dbo.Suppliers as s on p.SupplierID=s.SupplierID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5901" y="620570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90819">
            <a:off x="8900004" y="559910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90"/>
                </a:lnTo>
                <a:lnTo>
                  <a:pt x="0" y="9375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9382" y="3715468"/>
            <a:ext cx="8065554" cy="6202387"/>
          </a:xfrm>
          <a:custGeom>
            <a:avLst/>
            <a:gdLst/>
            <a:ahLst/>
            <a:cxnLst/>
            <a:rect r="r" b="b" t="t" l="l"/>
            <a:pathLst>
              <a:path h="6202387" w="8065554">
                <a:moveTo>
                  <a:pt x="0" y="0"/>
                </a:moveTo>
                <a:lnTo>
                  <a:pt x="8065554" y="0"/>
                </a:lnTo>
                <a:lnTo>
                  <a:pt x="8065554" y="6202387"/>
                </a:lnTo>
                <a:lnTo>
                  <a:pt x="0" y="62023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74960"/>
            <a:ext cx="1477444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14)Fiyatı ortalama fiyatın üzerinde olan ürünleri listeleyin.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p.ProductID,p.ProductName,p.UnitPrice from Products as p where p.UnitPrice &gt; (select AVG(p.UnitPrice) from Products as p)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00991" y="6043178"/>
            <a:ext cx="7690421" cy="1478103"/>
          </a:xfrm>
          <a:custGeom>
            <a:avLst/>
            <a:gdLst/>
            <a:ahLst/>
            <a:cxnLst/>
            <a:rect r="r" b="b" t="t" l="l"/>
            <a:pathLst>
              <a:path h="1478103" w="7690421">
                <a:moveTo>
                  <a:pt x="0" y="0"/>
                </a:moveTo>
                <a:lnTo>
                  <a:pt x="7690421" y="0"/>
                </a:lnTo>
                <a:lnTo>
                  <a:pt x="7690421" y="1478103"/>
                </a:lnTo>
                <a:lnTo>
                  <a:pt x="0" y="14781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7258" y="628354"/>
            <a:ext cx="16072216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15)Sipariş detaylarına göre en çok ürün satan çalışan kimdir?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top 1 e.EmployeeID, e.FirstName, e.LastName, SUM(od.Quantity) 'Toplam Satılan Ürün' from Employees as e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join Orders as o on e.EmployeeID=o.EmployeeID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join [Order Details] as od on o.OrderID=o.OrderID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group by e.EmployeeID, e.FirstName, e.LastName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95009">
            <a:off x="11667807" y="-2491199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79" y="0"/>
                </a:lnTo>
                <a:lnTo>
                  <a:pt x="10836479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21556">
            <a:off x="-3704253" y="588112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7"/>
                </a:lnTo>
                <a:lnTo>
                  <a:pt x="0" y="739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3137" y="3577792"/>
            <a:ext cx="7861726" cy="6221857"/>
          </a:xfrm>
          <a:custGeom>
            <a:avLst/>
            <a:gdLst/>
            <a:ahLst/>
            <a:cxnLst/>
            <a:rect r="r" b="b" t="t" l="l"/>
            <a:pathLst>
              <a:path h="6221857" w="7861726">
                <a:moveTo>
                  <a:pt x="0" y="0"/>
                </a:moveTo>
                <a:lnTo>
                  <a:pt x="7861726" y="0"/>
                </a:lnTo>
                <a:lnTo>
                  <a:pt x="7861726" y="6221857"/>
                </a:lnTo>
                <a:lnTo>
                  <a:pt x="0" y="6221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518255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16)Stok miktarı 10’un altında olan ürünleri listeleyiniz.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ProductID,ProductName, UnitsInStock from Products where UnitsInStock&lt;10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46227" y="4484428"/>
            <a:ext cx="8995547" cy="5461582"/>
          </a:xfrm>
          <a:custGeom>
            <a:avLst/>
            <a:gdLst/>
            <a:ahLst/>
            <a:cxnLst/>
            <a:rect r="r" b="b" t="t" l="l"/>
            <a:pathLst>
              <a:path h="5461582" w="8995547">
                <a:moveTo>
                  <a:pt x="0" y="0"/>
                </a:moveTo>
                <a:lnTo>
                  <a:pt x="8995546" y="0"/>
                </a:lnTo>
                <a:lnTo>
                  <a:pt x="8995546" y="5461582"/>
                </a:lnTo>
                <a:lnTo>
                  <a:pt x="0" y="5461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27991"/>
            <a:ext cx="16355915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17)Her müşteri şirketinin yaptığı sipariş sayısını ve toplam harcamasını bulun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c.CustomerID,c.ContactName,c.CompanyName, COUNT(o.OrderID) 'Sipariş Sayısı', SUM(od.UnitPrice*od.Quantity) 'Toplam Harcama' from Customers as c join orders as o on c.CustomerID=o.CustomerID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join [Order Details] as od on o.OrderID=od.OrderID group by c.CustomerID,c.ContactName, c.CompanyName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75407" y="-363688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3551">
            <a:off x="6526536" y="479488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44298" y="5143500"/>
            <a:ext cx="5799405" cy="1691493"/>
          </a:xfrm>
          <a:custGeom>
            <a:avLst/>
            <a:gdLst/>
            <a:ahLst/>
            <a:cxnLst/>
            <a:rect r="r" b="b" t="t" l="l"/>
            <a:pathLst>
              <a:path h="1691493" w="5799405">
                <a:moveTo>
                  <a:pt x="0" y="0"/>
                </a:moveTo>
                <a:lnTo>
                  <a:pt x="5799404" y="0"/>
                </a:lnTo>
                <a:lnTo>
                  <a:pt x="5799404" y="1691493"/>
                </a:lnTo>
                <a:lnTo>
                  <a:pt x="0" y="16914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8680" y="1417883"/>
            <a:ext cx="15118842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18) Hangi ülkede en fazla müşteri var?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top 1 c.Country, COUNT(c.CustomerID) MusteriSayısı from customers as c group by c.Country order by MusteriSayısı desc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1299416" y="4741980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11443547" y="-3756415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25815" y="8733755"/>
            <a:ext cx="663637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94" u="sng">
                <a:solidFill>
                  <a:srgbClr val="142414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GÜNDEM SAYFASINA DÖN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113960" y="4265423"/>
            <a:ext cx="6060080" cy="5129284"/>
          </a:xfrm>
          <a:custGeom>
            <a:avLst/>
            <a:gdLst/>
            <a:ahLst/>
            <a:cxnLst/>
            <a:rect r="r" b="b" t="t" l="l"/>
            <a:pathLst>
              <a:path h="5129284" w="6060080">
                <a:moveTo>
                  <a:pt x="0" y="0"/>
                </a:moveTo>
                <a:lnTo>
                  <a:pt x="6060080" y="0"/>
                </a:lnTo>
                <a:lnTo>
                  <a:pt x="6060080" y="5129284"/>
                </a:lnTo>
                <a:lnTo>
                  <a:pt x="0" y="5129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7180" y="600075"/>
            <a:ext cx="1458495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</a:t>
            </a: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 Northwind veritabanında toplam kaç tablo vardır? Bu tabloların isimlerini listeleyiniz.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7180" y="1944799"/>
            <a:ext cx="1513725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COUNT(*) AS TableCount FROM INFORMATION_SCHEMA.TABLES WHERE TABLE_TYPE = 'BASE TABLE'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7180" y="3041988"/>
            <a:ext cx="16191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TABLE_NAME FROM INFORMATION_SCHEMA.TABLES WHERE TABLE_TYPE = 'BASE TABLE';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75407" y="-363688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3551">
            <a:off x="6526536" y="479488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47637" y="4888730"/>
            <a:ext cx="5992726" cy="2577876"/>
          </a:xfrm>
          <a:custGeom>
            <a:avLst/>
            <a:gdLst/>
            <a:ahLst/>
            <a:cxnLst/>
            <a:rect r="r" b="b" t="t" l="l"/>
            <a:pathLst>
              <a:path h="2577876" w="5992726">
                <a:moveTo>
                  <a:pt x="0" y="0"/>
                </a:moveTo>
                <a:lnTo>
                  <a:pt x="5992726" y="0"/>
                </a:lnTo>
                <a:lnTo>
                  <a:pt x="5992726" y="2577876"/>
                </a:lnTo>
                <a:lnTo>
                  <a:pt x="0" y="2577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1337" y="1592994"/>
            <a:ext cx="1473458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19) Siparişlerde kaç farklı ürün olduğu bilgisini listeleyin.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COUNT (distinct od.productID) FarklıUrunSayısı from [Order Details] as od;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9591" y="564238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43839">
            <a:off x="-2596254" y="4920069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02684" y="4361103"/>
            <a:ext cx="6682633" cy="4897197"/>
          </a:xfrm>
          <a:custGeom>
            <a:avLst/>
            <a:gdLst/>
            <a:ahLst/>
            <a:cxnLst/>
            <a:rect r="r" b="b" t="t" l="l"/>
            <a:pathLst>
              <a:path h="4897197" w="6682633">
                <a:moveTo>
                  <a:pt x="0" y="0"/>
                </a:moveTo>
                <a:lnTo>
                  <a:pt x="6682632" y="0"/>
                </a:lnTo>
                <a:lnTo>
                  <a:pt x="6682632" y="4897197"/>
                </a:lnTo>
                <a:lnTo>
                  <a:pt x="0" y="48971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4729159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20) Her kategoriye göre ortalama ürün fiyatını bulun.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c.CategoryID,c.CategoryName, AVG(p.UnitPrice) Ortalama from Products as p join Categories as c on p.CategoryID=c.CategoryID group by c.CategoryID,c.CategoryName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9591" y="564238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43839">
            <a:off x="-2596254" y="4920069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01282" y="4068492"/>
            <a:ext cx="3459872" cy="5189808"/>
          </a:xfrm>
          <a:custGeom>
            <a:avLst/>
            <a:gdLst/>
            <a:ahLst/>
            <a:cxnLst/>
            <a:rect r="r" b="b" t="t" l="l"/>
            <a:pathLst>
              <a:path h="5189808" w="3459872">
                <a:moveTo>
                  <a:pt x="0" y="0"/>
                </a:moveTo>
                <a:lnTo>
                  <a:pt x="3459872" y="0"/>
                </a:lnTo>
                <a:lnTo>
                  <a:pt x="3459872" y="5189808"/>
                </a:lnTo>
                <a:lnTo>
                  <a:pt x="0" y="5189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3755127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21) Siparişleri ay ay gruplayarak kaç sipariş olduğunu listeleyin.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DATENAME(month,OrderDate) Ay, COUNT(*) 'Sipariş Sayısı' from Orders group by DATENAME(month,OrderDate)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53687">
            <a:off x="10236339" y="4577021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8"/>
                </a:lnTo>
                <a:lnTo>
                  <a:pt x="0" y="8663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26396">
            <a:off x="1565829" y="-4872346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045464">
            <a:off x="10741788" y="6820337"/>
            <a:ext cx="5489002" cy="8700148"/>
          </a:xfrm>
          <a:custGeom>
            <a:avLst/>
            <a:gdLst/>
            <a:ahLst/>
            <a:cxnLst/>
            <a:rect r="r" b="b" t="t" l="l"/>
            <a:pathLst>
              <a:path h="8700148" w="5489002">
                <a:moveTo>
                  <a:pt x="0" y="0"/>
                </a:moveTo>
                <a:lnTo>
                  <a:pt x="5489002" y="0"/>
                </a:lnTo>
                <a:lnTo>
                  <a:pt x="5489002" y="8700148"/>
                </a:lnTo>
                <a:lnTo>
                  <a:pt x="0" y="8700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10538" y="5056315"/>
            <a:ext cx="7732500" cy="4649135"/>
          </a:xfrm>
          <a:custGeom>
            <a:avLst/>
            <a:gdLst/>
            <a:ahLst/>
            <a:cxnLst/>
            <a:rect r="r" b="b" t="t" l="l"/>
            <a:pathLst>
              <a:path h="4649135" w="7732500">
                <a:moveTo>
                  <a:pt x="0" y="0"/>
                </a:moveTo>
                <a:lnTo>
                  <a:pt x="7732500" y="0"/>
                </a:lnTo>
                <a:lnTo>
                  <a:pt x="7732500" y="4649135"/>
                </a:lnTo>
                <a:lnTo>
                  <a:pt x="0" y="46491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6756" y="1399650"/>
            <a:ext cx="15120064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22) Her çalışanın ilgilendiği müşteri sayısını listeleyin.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o.EmployeeID,e.FirstName,e.LastName, COUNT(distinct o.CustomerID) 'Müşteri Sayısı' from Orders o join Employees e on o.EmployeeID=e.EmployeeID group by o.EmployeeID,e.FirstName,e.LastName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5901" y="620570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90819">
            <a:off x="8900004" y="559910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90"/>
                </a:lnTo>
                <a:lnTo>
                  <a:pt x="0" y="9375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73489" y="5474916"/>
            <a:ext cx="6470197" cy="2683492"/>
          </a:xfrm>
          <a:custGeom>
            <a:avLst/>
            <a:gdLst/>
            <a:ahLst/>
            <a:cxnLst/>
            <a:rect r="r" b="b" t="t" l="l"/>
            <a:pathLst>
              <a:path h="2683492" w="6470197">
                <a:moveTo>
                  <a:pt x="0" y="0"/>
                </a:moveTo>
                <a:lnTo>
                  <a:pt x="6470197" y="0"/>
                </a:lnTo>
                <a:lnTo>
                  <a:pt x="6470197" y="2683492"/>
                </a:lnTo>
                <a:lnTo>
                  <a:pt x="0" y="2683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6019" y="1234066"/>
            <a:ext cx="14985137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23) Hiç siparişi olmayan müşterileri listeleyin.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cus.CustomerID,cus.ContactName from Customers cus left join orders ord on cus.CustomerID=ord.CustomerID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where ord.CustomerID IS NULL;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31187" y="732682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61" y="4186066"/>
            <a:ext cx="18022279" cy="1914867"/>
          </a:xfrm>
          <a:custGeom>
            <a:avLst/>
            <a:gdLst/>
            <a:ahLst/>
            <a:cxnLst/>
            <a:rect r="r" b="b" t="t" l="l"/>
            <a:pathLst>
              <a:path h="1914867" w="18022279">
                <a:moveTo>
                  <a:pt x="0" y="0"/>
                </a:moveTo>
                <a:lnTo>
                  <a:pt x="18022278" y="0"/>
                </a:lnTo>
                <a:lnTo>
                  <a:pt x="18022278" y="1914868"/>
                </a:lnTo>
                <a:lnTo>
                  <a:pt x="0" y="1914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6810" y="952500"/>
            <a:ext cx="12974367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24) Nakliye maliyetine göre en pahalı 5 siparişi listeleyin.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true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Top 5 * from Orders order by Freight desc;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2669" y="3998129"/>
            <a:ext cx="12002662" cy="3247696"/>
            <a:chOff x="0" y="0"/>
            <a:chExt cx="16003549" cy="433026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717595" y="3320810"/>
              <a:ext cx="12867463" cy="1009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23825"/>
              <a:ext cx="16003549" cy="2509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99"/>
                </a:lnSpc>
              </a:pPr>
              <a:r>
                <a:rPr lang="en-US" sz="12999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Teşekkürler!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1565829" y="-404527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045464">
            <a:off x="10463264" y="6473304"/>
            <a:ext cx="5489002" cy="8700148"/>
          </a:xfrm>
          <a:custGeom>
            <a:avLst/>
            <a:gdLst/>
            <a:ahLst/>
            <a:cxnLst/>
            <a:rect r="r" b="b" t="t" l="l"/>
            <a:pathLst>
              <a:path h="8700148" w="5489002">
                <a:moveTo>
                  <a:pt x="0" y="0"/>
                </a:moveTo>
                <a:lnTo>
                  <a:pt x="5489003" y="0"/>
                </a:lnTo>
                <a:lnTo>
                  <a:pt x="5489003" y="8700148"/>
                </a:lnTo>
                <a:lnTo>
                  <a:pt x="0" y="8700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890667" y="4921459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12992700" y="-353734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01476" y="4212685"/>
            <a:ext cx="9085048" cy="5767182"/>
          </a:xfrm>
          <a:custGeom>
            <a:avLst/>
            <a:gdLst/>
            <a:ahLst/>
            <a:cxnLst/>
            <a:rect r="r" b="b" t="t" l="l"/>
            <a:pathLst>
              <a:path h="5767182" w="9085048">
                <a:moveTo>
                  <a:pt x="0" y="0"/>
                </a:moveTo>
                <a:lnTo>
                  <a:pt x="9085048" y="0"/>
                </a:lnTo>
                <a:lnTo>
                  <a:pt x="9085048" y="5767182"/>
                </a:lnTo>
                <a:lnTo>
                  <a:pt x="0" y="57671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8536" y="470223"/>
            <a:ext cx="16645161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2) </a:t>
            </a: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Her sipariş (Orders) için, Şirket adı (CompanyName), çalışan adı (Employee Full Name), sipariş tarihi ve gönderici şirketin adı (Shipper) ile birlikte bir liste çıkarın.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c.CompanyName,e.FirstName,e.FirstName,o.OrderDate,s.CompanyName from Orders   as o 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join Employees as e on o.EmployeeID=e.EmployeeID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join Shippers as s on o.ShipVia=s.ShipperID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2E3D2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join Customers as c on o.CustomerID=c.CustomerID;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21248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01471" y="3421874"/>
            <a:ext cx="7819384" cy="6549569"/>
          </a:xfrm>
          <a:custGeom>
            <a:avLst/>
            <a:gdLst/>
            <a:ahLst/>
            <a:cxnLst/>
            <a:rect r="r" b="b" t="t" l="l"/>
            <a:pathLst>
              <a:path h="6549569" w="7819384">
                <a:moveTo>
                  <a:pt x="0" y="0"/>
                </a:moveTo>
                <a:lnTo>
                  <a:pt x="7819384" y="0"/>
                </a:lnTo>
                <a:lnTo>
                  <a:pt x="7819384" y="6549569"/>
                </a:lnTo>
                <a:lnTo>
                  <a:pt x="0" y="65495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00075"/>
            <a:ext cx="15236572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3) Tüm siparişlerin toplam tutarını bulun. (Order Details tablosundaki Quantity UnitPrice üzerinden hesaplayınız)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89705"/>
            <a:ext cx="1472521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3000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* from nortwind.dbo.[Order Details]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SUM(od.UnitPrice*od.Quantity) 'Toplam Sipariş Tutarı' from nortwind.dbo.[Order   Details] as od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77966"/>
            <a:ext cx="14283635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4) Hangi ülkeden kaç müşteri vardır?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cus.Country, count(cus.CustomerID) 'Müşteri Sayısı' from nortwind.dbo.Customers as cus group by cus.Country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433678" y="2890071"/>
            <a:ext cx="3476335" cy="7011926"/>
          </a:xfrm>
          <a:custGeom>
            <a:avLst/>
            <a:gdLst/>
            <a:ahLst/>
            <a:cxnLst/>
            <a:rect r="r" b="b" t="t" l="l"/>
            <a:pathLst>
              <a:path h="7011926" w="3476335">
                <a:moveTo>
                  <a:pt x="0" y="0"/>
                </a:moveTo>
                <a:lnTo>
                  <a:pt x="3476336" y="0"/>
                </a:lnTo>
                <a:lnTo>
                  <a:pt x="3476336" y="7011926"/>
                </a:lnTo>
                <a:lnTo>
                  <a:pt x="0" y="70119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9661" y="4515098"/>
            <a:ext cx="6898985" cy="4042545"/>
          </a:xfrm>
          <a:custGeom>
            <a:avLst/>
            <a:gdLst/>
            <a:ahLst/>
            <a:cxnLst/>
            <a:rect r="r" b="b" t="t" l="l"/>
            <a:pathLst>
              <a:path h="4042545" w="6898985">
                <a:moveTo>
                  <a:pt x="0" y="0"/>
                </a:moveTo>
                <a:lnTo>
                  <a:pt x="6898985" y="0"/>
                </a:lnTo>
                <a:lnTo>
                  <a:pt x="6898985" y="4042545"/>
                </a:lnTo>
                <a:lnTo>
                  <a:pt x="0" y="40425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596" t="0" r="-859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395" y="1047750"/>
            <a:ext cx="15880270" cy="196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b="true" sz="35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5)En pahalı ürünün adını ve fiyatını listeleyiniz</a:t>
            </a:r>
          </a:p>
          <a:p>
            <a:pPr algn="l">
              <a:lnSpc>
                <a:spcPts val="3850"/>
              </a:lnSpc>
              <a:spcBef>
                <a:spcPct val="0"/>
              </a:spcBef>
            </a:pPr>
          </a:p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b="true" sz="3500">
                <a:solidFill>
                  <a:srgbClr val="14241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select p.ProductName, p.UnitPrice  from nortwind.dbo.products as p where p.UnitPrice = (select max(p.UnitPrice) from nortwind.dbo.Products as p)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28026" y="4087122"/>
            <a:ext cx="7394847" cy="5684789"/>
          </a:xfrm>
          <a:custGeom>
            <a:avLst/>
            <a:gdLst/>
            <a:ahLst/>
            <a:cxnLst/>
            <a:rect r="r" b="b" t="t" l="l"/>
            <a:pathLst>
              <a:path h="5684789" w="7394847">
                <a:moveTo>
                  <a:pt x="0" y="0"/>
                </a:moveTo>
                <a:lnTo>
                  <a:pt x="7394847" y="0"/>
                </a:lnTo>
                <a:lnTo>
                  <a:pt x="7394847" y="5684788"/>
                </a:lnTo>
                <a:lnTo>
                  <a:pt x="0" y="56847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15252"/>
            <a:ext cx="14824538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6) Çalışan başına düşen sipariş sayısını gösteren bir liste çıkarınız.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D9D9D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3000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e.EmployeeID,e.FirstName,e.LastName,COUNT(o.orderID) 'Sipariş Sayısı' from Employees as e </a:t>
            </a:r>
          </a:p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b="true" sz="3000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join orders as o on e.EmployeeID=o.EmployeeID group by e.EmployeeID,e.FirstName,e.LastName 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542" y="3861391"/>
            <a:ext cx="16828916" cy="4564843"/>
          </a:xfrm>
          <a:custGeom>
            <a:avLst/>
            <a:gdLst/>
            <a:ahLst/>
            <a:cxnLst/>
            <a:rect r="r" b="b" t="t" l="l"/>
            <a:pathLst>
              <a:path h="4564843" w="16828916">
                <a:moveTo>
                  <a:pt x="0" y="0"/>
                </a:moveTo>
                <a:lnTo>
                  <a:pt x="16828916" y="0"/>
                </a:lnTo>
                <a:lnTo>
                  <a:pt x="16828916" y="4564843"/>
                </a:lnTo>
                <a:lnTo>
                  <a:pt x="0" y="456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58918"/>
            <a:ext cx="13741271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7)1997 yılında verilen siparişleri listeleyin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* from nortwind.dbo.Orders as o where DATENAME(year, o.OrderDate) = 1997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3255" y="4773352"/>
            <a:ext cx="2624997" cy="5310109"/>
          </a:xfrm>
          <a:custGeom>
            <a:avLst/>
            <a:gdLst/>
            <a:ahLst/>
            <a:cxnLst/>
            <a:rect r="r" b="b" t="t" l="l"/>
            <a:pathLst>
              <a:path h="5310109" w="2624997">
                <a:moveTo>
                  <a:pt x="0" y="0"/>
                </a:moveTo>
                <a:lnTo>
                  <a:pt x="2624998" y="0"/>
                </a:lnTo>
                <a:lnTo>
                  <a:pt x="2624998" y="5310109"/>
                </a:lnTo>
                <a:lnTo>
                  <a:pt x="0" y="5310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06152"/>
            <a:ext cx="14026032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36211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8) Ürünleri fiyat aralıklarına göre kategorilere ayırarak listeleyin: 020 → Ucuz, 2050 → Orta, 50+ → Pahalı.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select case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when p.UnitPrice between 0 and 20 then 'Ucuz'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when p.UnitPrice between 20 and 50 then 'Orta'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when p.UnitPrice &gt; 50 then 'Pahalı' end as 'Fiyat Kategorileri'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F1E5D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from nortwind.dbo.Products as p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DAGi__7J4K8</dc:identifier>
  <dcterms:modified xsi:type="dcterms:W3CDTF">2011-08-01T06:04:30Z</dcterms:modified>
  <cp:revision>1</cp:revision>
  <dc:title>--3)Tüm siparişlerin toplam tutarını bulun. (Order Details tablosundaki Quantity UnitPrice üzerinden hesaplayınız)</dc:title>
</cp:coreProperties>
</file>