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60" r:id="rId6"/>
    <p:sldId id="276" r:id="rId7"/>
    <p:sldId id="267" r:id="rId8"/>
    <p:sldId id="265" r:id="rId9"/>
    <p:sldId id="277" r:id="rId10"/>
    <p:sldId id="278" r:id="rId11"/>
    <p:sldId id="268" r:id="rId12"/>
    <p:sldId id="279" r:id="rId13"/>
    <p:sldId id="269" r:id="rId14"/>
    <p:sldId id="270" r:id="rId15"/>
    <p:sldId id="271" r:id="rId16"/>
    <p:sldId id="272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24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B2E8-FF31-4C02-B956-DA4FFF34F39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9F4C6-B9FF-43E7-A263-5FFF95E0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Sub Bytes – a non-linear substitution where each byte is replaced by another using a LUT based on finite field polynomials</a:t>
            </a:r>
          </a:p>
          <a:p>
            <a:pPr lvl="1"/>
            <a:r>
              <a:rPr lang="en-US" dirty="0" smtClean="0"/>
              <a:t>Shift Rows – a transposition step where the last three rows of the state are shifted cyclically</a:t>
            </a:r>
          </a:p>
          <a:p>
            <a:pPr lvl="1"/>
            <a:r>
              <a:rPr lang="en-US" dirty="0" smtClean="0"/>
              <a:t>Mix Columns – a mixing operation where the 4 bytes of each column are combined</a:t>
            </a:r>
          </a:p>
          <a:p>
            <a:pPr lvl="1"/>
            <a:r>
              <a:rPr lang="en-US" dirty="0" smtClean="0"/>
              <a:t>Add Round Key – a step when the round key is </a:t>
            </a:r>
            <a:r>
              <a:rPr lang="en-US" dirty="0" err="1" smtClean="0"/>
              <a:t>XOR’d</a:t>
            </a:r>
            <a:r>
              <a:rPr lang="en-US" dirty="0" smtClean="0"/>
              <a:t> with the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Nk</a:t>
            </a:r>
            <a:r>
              <a:rPr lang="en-US" dirty="0" smtClean="0"/>
              <a:t> = 4,</a:t>
            </a:r>
            <a:r>
              <a:rPr lang="en-US" baseline="0" dirty="0" smtClean="0"/>
              <a:t> 6, or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AES design: Can combine </a:t>
            </a:r>
            <a:r>
              <a:rPr lang="en-US" dirty="0" err="1" smtClean="0"/>
              <a:t>subbytes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mixcolumns</a:t>
            </a:r>
            <a:r>
              <a:rPr lang="en-US" baseline="0" dirty="0" smtClean="0"/>
              <a:t> steps, look for other tricks</a:t>
            </a:r>
          </a:p>
          <a:p>
            <a:r>
              <a:rPr lang="en-US" baseline="0" dirty="0" smtClean="0"/>
              <a:t>Output check: eliminate the time it takes to transfer the data back</a:t>
            </a:r>
          </a:p>
          <a:p>
            <a:r>
              <a:rPr lang="en-US" baseline="0" dirty="0" smtClean="0"/>
              <a:t>Anything else here guys?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4C6-B9FF-43E7-A263-5FFF95E0A9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01A7C3-F790-450B-A0DC-B2BBAF6633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33C185-EF83-4388-AE4E-F9EBC20A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Compilation Time Configurable Pipelined AES Encoder and Decoder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Pearson</a:t>
            </a:r>
          </a:p>
          <a:p>
            <a:r>
              <a:rPr lang="en-US" dirty="0" smtClean="0"/>
              <a:t>Daniel Collins</a:t>
            </a:r>
          </a:p>
          <a:p>
            <a:r>
              <a:rPr lang="en-US" dirty="0" smtClean="0"/>
              <a:t>Scott Lawson</a:t>
            </a:r>
          </a:p>
        </p:txBody>
      </p:sp>
    </p:spTree>
    <p:extLst>
      <p:ext uri="{BB962C8B-B14F-4D97-AF65-F5344CB8AC3E}">
        <p14:creationId xmlns:p14="http://schemas.microsoft.com/office/powerpoint/2010/main" val="31104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r="110"/>
          <a:stretch/>
        </p:blipFill>
        <p:spPr>
          <a:xfrm>
            <a:off x="1634307" y="0"/>
            <a:ext cx="457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r="-1960"/>
          <a:stretch/>
        </p:blipFill>
        <p:spPr>
          <a:xfrm>
            <a:off x="7315200" y="0"/>
            <a:ext cx="466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SystemVerilog</a:t>
            </a:r>
            <a:r>
              <a:rPr lang="en-US" dirty="0" smtClean="0"/>
              <a:t> Implementation</a:t>
            </a:r>
            <a:br>
              <a:rPr lang="en-US" dirty="0" smtClean="0"/>
            </a:br>
            <a:r>
              <a:rPr lang="en-US" dirty="0" smtClean="0"/>
              <a:t>Design and Verification Methodology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35866" y="2814748"/>
            <a:ext cx="3144252" cy="351322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80118" y="2814747"/>
            <a:ext cx="3144252" cy="351322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19656" y="3730752"/>
            <a:ext cx="94183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9656" y="2898171"/>
            <a:ext cx="15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Level Black Box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9656" y="4000426"/>
            <a:ext cx="18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ExpandKey</a:t>
            </a:r>
            <a:r>
              <a:rPr lang="en-US" dirty="0" smtClean="0"/>
              <a:t> and Round Definition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9656" y="4916424"/>
            <a:ext cx="94183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19655" y="5292774"/>
            <a:ext cx="332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MixColumns</a:t>
            </a:r>
            <a:r>
              <a:rPr lang="en-US" dirty="0" smtClean="0"/>
              <a:t>, </a:t>
            </a:r>
            <a:r>
              <a:rPr lang="en-US" dirty="0" err="1" smtClean="0"/>
              <a:t>AddRoundKey</a:t>
            </a:r>
            <a:r>
              <a:rPr lang="en-US" dirty="0" smtClean="0"/>
              <a:t>, </a:t>
            </a:r>
            <a:r>
              <a:rPr lang="en-US" dirty="0" err="1" smtClean="0"/>
              <a:t>SubBytes</a:t>
            </a:r>
            <a:r>
              <a:rPr lang="en-US" dirty="0" smtClean="0"/>
              <a:t>, </a:t>
            </a:r>
            <a:r>
              <a:rPr lang="en-US" dirty="0" err="1" smtClean="0"/>
              <a:t>ShiftRows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12126" y="5292774"/>
            <a:ext cx="332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Individual Sub-module </a:t>
            </a:r>
            <a:r>
              <a:rPr lang="en-US" dirty="0" err="1" smtClean="0"/>
              <a:t>TestBenchs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12127" y="4049069"/>
            <a:ext cx="332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ExpandKey</a:t>
            </a:r>
            <a:r>
              <a:rPr lang="en-US" dirty="0" smtClean="0"/>
              <a:t> and Round Testbenches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79992" y="2898171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Top Level </a:t>
            </a:r>
            <a:r>
              <a:rPr lang="en-US" dirty="0" err="1" smtClean="0"/>
              <a:t>Testbench</a:t>
            </a:r>
            <a:r>
              <a:rPr lang="en-US" dirty="0" smtClean="0"/>
              <a:t> using SECMI Pipes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959013">
            <a:off x="3974031" y="399226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 rot="18722212">
            <a:off x="6732294" y="4080598"/>
            <a:ext cx="164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6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136" r="2944" b="2472"/>
          <a:stretch/>
        </p:blipFill>
        <p:spPr>
          <a:xfrm>
            <a:off x="3299328" y="297611"/>
            <a:ext cx="7959222" cy="62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2880"/>
            <a:ext cx="10018713" cy="1752599"/>
          </a:xfrm>
        </p:spPr>
        <p:txBody>
          <a:bodyPr/>
          <a:lstStyle/>
          <a:p>
            <a:r>
              <a:rPr lang="en-US" dirty="0" err="1" smtClean="0"/>
              <a:t>SystemVerilog</a:t>
            </a:r>
            <a:r>
              <a:rPr lang="en-US" dirty="0" smtClean="0"/>
              <a:t> Implementation</a:t>
            </a:r>
            <a:br>
              <a:rPr lang="en-US" dirty="0" smtClean="0"/>
            </a:br>
            <a:r>
              <a:rPr lang="en-US" dirty="0" smtClean="0"/>
              <a:t>Pertinent Features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5478"/>
            <a:ext cx="10018713" cy="42092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u="sng" dirty="0" smtClean="0">
                <a:solidFill>
                  <a:schemeClr val="accent1"/>
                </a:solidFill>
              </a:rPr>
              <a:t>classes</a:t>
            </a:r>
            <a:r>
              <a:rPr lang="en-US" dirty="0" smtClean="0"/>
              <a:t> to implement our test methodology and allow code reuse between testbenches with the same or similar requirements</a:t>
            </a:r>
          </a:p>
          <a:p>
            <a:r>
              <a:rPr lang="en-US" dirty="0" smtClean="0"/>
              <a:t>Used </a:t>
            </a:r>
            <a:r>
              <a:rPr lang="en-US" u="sng" dirty="0" smtClean="0">
                <a:solidFill>
                  <a:schemeClr val="accent1"/>
                </a:solidFill>
              </a:rPr>
              <a:t>queues</a:t>
            </a:r>
            <a:r>
              <a:rPr lang="en-US" dirty="0" smtClean="0"/>
              <a:t> to create variable length storage that we could use as FIFO input from our testbenches</a:t>
            </a:r>
          </a:p>
          <a:p>
            <a:r>
              <a:rPr lang="en-US" dirty="0" smtClean="0"/>
              <a:t>Used </a:t>
            </a:r>
            <a:r>
              <a:rPr lang="en-US" u="sng" dirty="0" err="1" smtClean="0">
                <a:solidFill>
                  <a:schemeClr val="accent1"/>
                </a:solidFill>
              </a:rPr>
              <a:t>always_comb</a:t>
            </a:r>
            <a:r>
              <a:rPr lang="en-US" dirty="0" smtClean="0"/>
              <a:t> and </a:t>
            </a:r>
            <a:r>
              <a:rPr lang="en-US" u="sng" dirty="0" err="1" smtClean="0">
                <a:solidFill>
                  <a:schemeClr val="accent1"/>
                </a:solidFill>
              </a:rPr>
              <a:t>always_ff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blocks for our logic</a:t>
            </a:r>
          </a:p>
          <a:p>
            <a:r>
              <a:rPr lang="en-US" dirty="0" smtClean="0"/>
              <a:t>Used </a:t>
            </a:r>
            <a:r>
              <a:rPr lang="en-US" u="sng" dirty="0" err="1" smtClean="0">
                <a:solidFill>
                  <a:schemeClr val="accent1"/>
                </a:solidFill>
              </a:rPr>
              <a:t>typedefs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for all of our signals, which greatly aided in implementing compile-time configurability of our project</a:t>
            </a:r>
          </a:p>
          <a:p>
            <a:r>
              <a:rPr lang="en-US" dirty="0" smtClean="0"/>
              <a:t>Used </a:t>
            </a:r>
            <a:r>
              <a:rPr lang="en-US" u="sng" dirty="0" smtClean="0">
                <a:solidFill>
                  <a:schemeClr val="accent1"/>
                </a:solidFill>
              </a:rPr>
              <a:t>packed </a:t>
            </a:r>
            <a:r>
              <a:rPr lang="en-US" u="sng" dirty="0" err="1" smtClean="0">
                <a:solidFill>
                  <a:schemeClr val="accent1"/>
                </a:solidFill>
              </a:rPr>
              <a:t>structs</a:t>
            </a:r>
            <a:r>
              <a:rPr lang="en-US" dirty="0" smtClean="0"/>
              <a:t> to organize groups of signals</a:t>
            </a:r>
          </a:p>
          <a:p>
            <a:r>
              <a:rPr lang="en-US" dirty="0" smtClean="0"/>
              <a:t>Used </a:t>
            </a:r>
            <a:r>
              <a:rPr lang="en-US" u="sng" dirty="0" smtClean="0">
                <a:solidFill>
                  <a:schemeClr val="accent1"/>
                </a:solidFill>
              </a:rPr>
              <a:t>packages</a:t>
            </a:r>
            <a:r>
              <a:rPr lang="en-US" dirty="0" smtClean="0"/>
              <a:t> to organize our code and share definition and functionality among modules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u="sng" dirty="0" smtClean="0">
                <a:solidFill>
                  <a:schemeClr val="accent1"/>
                </a:solidFill>
              </a:rPr>
              <a:t>parameterized types</a:t>
            </a:r>
            <a:r>
              <a:rPr lang="en-US" dirty="0"/>
              <a:t> to create </a:t>
            </a:r>
            <a:r>
              <a:rPr lang="en-US" dirty="0" smtClean="0"/>
              <a:t>generic modules that could be instantiated to operate on different types of data</a:t>
            </a:r>
          </a:p>
          <a:p>
            <a:r>
              <a:rPr lang="en-US" dirty="0" smtClean="0"/>
              <a:t>Used </a:t>
            </a:r>
            <a:r>
              <a:rPr lang="en-US" u="sng" dirty="0" smtClean="0">
                <a:solidFill>
                  <a:schemeClr val="accent1"/>
                </a:solidFill>
              </a:rPr>
              <a:t>byte streaming operators</a:t>
            </a:r>
            <a:r>
              <a:rPr lang="en-US" dirty="0" smtClean="0"/>
              <a:t> to send and receive data through the SCEMI pipes, transforming it from an unpacked to packed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Emulation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Emulation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top level testing we had a single </a:t>
            </a:r>
            <a:r>
              <a:rPr lang="en-US" dirty="0" err="1" smtClean="0"/>
              <a:t>testbench</a:t>
            </a:r>
            <a:r>
              <a:rPr lang="en-US" dirty="0" smtClean="0"/>
              <a:t> split across a HVL file written in SystemVerilog (but containing non-synthesizable constructs) and a SystemVerilog “</a:t>
            </a:r>
            <a:r>
              <a:rPr lang="en-US" dirty="0" err="1" smtClean="0"/>
              <a:t>Transactor</a:t>
            </a:r>
            <a:r>
              <a:rPr lang="en-US" dirty="0" smtClean="0"/>
              <a:t>” only containing synthesizable constructs that can run on the emulator in TBX mode using SCEMI pipes</a:t>
            </a:r>
          </a:p>
          <a:p>
            <a:r>
              <a:rPr lang="en-US" dirty="0" smtClean="0"/>
              <a:t>Our </a:t>
            </a:r>
            <a:r>
              <a:rPr lang="en-US" dirty="0" err="1" smtClean="0"/>
              <a:t>testbench</a:t>
            </a:r>
            <a:r>
              <a:rPr lang="en-US" dirty="0" smtClean="0"/>
              <a:t> is able to run in “</a:t>
            </a:r>
            <a:r>
              <a:rPr lang="en-US" dirty="0" err="1" smtClean="0"/>
              <a:t>puresim</a:t>
            </a:r>
            <a:r>
              <a:rPr lang="en-US" dirty="0" smtClean="0"/>
              <a:t>” mode solely on the simulator or in “</a:t>
            </a:r>
            <a:r>
              <a:rPr lang="en-US" dirty="0" err="1" smtClean="0"/>
              <a:t>veloce</a:t>
            </a:r>
            <a:r>
              <a:rPr lang="en-US" dirty="0" smtClean="0"/>
              <a:t>” mode, splitting the </a:t>
            </a:r>
            <a:r>
              <a:rPr lang="en-US" dirty="0" err="1" smtClean="0"/>
              <a:t>tesbench</a:t>
            </a:r>
            <a:r>
              <a:rPr lang="en-US" dirty="0" smtClean="0"/>
              <a:t> with the HVL code running in Questa and the </a:t>
            </a:r>
            <a:r>
              <a:rPr lang="en-US" dirty="0" err="1" smtClean="0"/>
              <a:t>Transactor</a:t>
            </a:r>
            <a:r>
              <a:rPr lang="en-US" dirty="0" smtClean="0"/>
              <a:t> code running on </a:t>
            </a:r>
            <a:r>
              <a:rPr lang="en-US" dirty="0" err="1" smtClean="0"/>
              <a:t>Veloce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Emulation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8131"/>
            <a:ext cx="10018713" cy="4403034"/>
          </a:xfrm>
        </p:spPr>
        <p:txBody>
          <a:bodyPr>
            <a:normAutofit/>
          </a:bodyPr>
          <a:lstStyle/>
          <a:p>
            <a:r>
              <a:rPr lang="en-US" dirty="0" smtClean="0"/>
              <a:t>10,000,000 randomly generated vectors for each key size</a:t>
            </a:r>
          </a:p>
          <a:p>
            <a:r>
              <a:rPr lang="en-US" dirty="0" smtClean="0"/>
              <a:t>All key sizes performed similarly</a:t>
            </a:r>
          </a:p>
          <a:p>
            <a:pPr lvl="1"/>
            <a:r>
              <a:rPr lang="en-US" dirty="0" smtClean="0"/>
              <a:t>Simulation</a:t>
            </a:r>
          </a:p>
          <a:p>
            <a:pPr lvl="2"/>
            <a:r>
              <a:rPr lang="en-US" dirty="0"/>
              <a:t>Compile / load time: </a:t>
            </a:r>
            <a:r>
              <a:rPr lang="en-US" dirty="0" smtClean="0"/>
              <a:t>&lt; 1 minute</a:t>
            </a:r>
          </a:p>
          <a:p>
            <a:pPr lvl="2"/>
            <a:r>
              <a:rPr lang="en-US" dirty="0" smtClean="0"/>
              <a:t>Execution time: ~42 minutes</a:t>
            </a:r>
          </a:p>
          <a:p>
            <a:pPr lvl="1"/>
            <a:r>
              <a:rPr lang="en-US" dirty="0" smtClean="0"/>
              <a:t>Emulation</a:t>
            </a:r>
            <a:endParaRPr lang="en-US" dirty="0"/>
          </a:p>
          <a:p>
            <a:pPr lvl="2"/>
            <a:r>
              <a:rPr lang="en-US" dirty="0" smtClean="0"/>
              <a:t>Compile / load time: ~4 minutes</a:t>
            </a:r>
          </a:p>
          <a:p>
            <a:pPr lvl="2"/>
            <a:r>
              <a:rPr lang="en-US" dirty="0" smtClean="0"/>
              <a:t>Execution time: ~38.45 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7" y="3021215"/>
            <a:ext cx="5560955" cy="29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AES design</a:t>
            </a:r>
          </a:p>
          <a:p>
            <a:pPr lvl="1"/>
            <a:r>
              <a:rPr lang="en-US" dirty="0" smtClean="0"/>
              <a:t>Investigate methods for combining multiple stages in a round</a:t>
            </a:r>
          </a:p>
          <a:p>
            <a:pPr lvl="1"/>
            <a:r>
              <a:rPr lang="en-US" dirty="0" smtClean="0"/>
              <a:t>Add intermediate pipelining for key expansion module</a:t>
            </a:r>
          </a:p>
          <a:p>
            <a:pPr lvl="1"/>
            <a:r>
              <a:rPr lang="en-US" dirty="0" smtClean="0"/>
              <a:t>Reduce the amount of expanded key data being buffered between each round</a:t>
            </a:r>
          </a:p>
          <a:p>
            <a:r>
              <a:rPr lang="en-US" dirty="0" smtClean="0"/>
              <a:t>Encrypted/Decrypted output check on emulator via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175259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052"/>
            <a:ext cx="10018713" cy="4347411"/>
          </a:xfrm>
        </p:spPr>
        <p:txBody>
          <a:bodyPr>
            <a:normAutofit/>
          </a:bodyPr>
          <a:lstStyle/>
          <a:p>
            <a:r>
              <a:rPr lang="en-US" dirty="0" smtClean="0"/>
              <a:t>AES Overview</a:t>
            </a:r>
          </a:p>
          <a:p>
            <a:pPr lvl="1"/>
            <a:r>
              <a:rPr lang="en-US" dirty="0" smtClean="0"/>
              <a:t>Round Overview</a:t>
            </a:r>
          </a:p>
          <a:p>
            <a:pPr lvl="1"/>
            <a:r>
              <a:rPr lang="en-US" dirty="0" smtClean="0"/>
              <a:t>Key Schedule</a:t>
            </a:r>
          </a:p>
          <a:p>
            <a:r>
              <a:rPr lang="en-US" dirty="0" smtClean="0"/>
              <a:t>SystemVerilog Implementation</a:t>
            </a:r>
          </a:p>
          <a:p>
            <a:pPr lvl="1"/>
            <a:r>
              <a:rPr lang="en-US" dirty="0" smtClean="0"/>
              <a:t>Block Diagram</a:t>
            </a:r>
          </a:p>
          <a:p>
            <a:pPr lvl="1"/>
            <a:r>
              <a:rPr lang="en-US" dirty="0" smtClean="0"/>
              <a:t>Design/Verification Methodology</a:t>
            </a:r>
          </a:p>
          <a:p>
            <a:pPr lvl="1"/>
            <a:r>
              <a:rPr lang="en-US" dirty="0" smtClean="0"/>
              <a:t>Pertinent Features Used</a:t>
            </a:r>
          </a:p>
          <a:p>
            <a:r>
              <a:rPr lang="en-US" dirty="0" smtClean="0"/>
              <a:t>Simulation and Emulation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796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Overview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1752599"/>
          </a:xfrm>
        </p:spPr>
        <p:txBody>
          <a:bodyPr/>
          <a:lstStyle/>
          <a:p>
            <a:r>
              <a:rPr lang="en-US" dirty="0" smtClean="0"/>
              <a:t>AES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052"/>
            <a:ext cx="10018713" cy="4347411"/>
          </a:xfrm>
        </p:spPr>
        <p:txBody>
          <a:bodyPr>
            <a:normAutofit/>
          </a:bodyPr>
          <a:lstStyle/>
          <a:p>
            <a:r>
              <a:rPr lang="en-US" dirty="0" smtClean="0"/>
              <a:t>The AES standard is based on the </a:t>
            </a:r>
            <a:r>
              <a:rPr lang="en-US" dirty="0" err="1" smtClean="0"/>
              <a:t>Rijndael</a:t>
            </a:r>
            <a:r>
              <a:rPr lang="en-US" dirty="0" smtClean="0"/>
              <a:t> Cipher but only supports a block size of 128bits and 3 key sizes of 128, 192, and 256 bits termed AES-128, AES-192, and AES-256 respectively.</a:t>
            </a:r>
          </a:p>
          <a:p>
            <a:r>
              <a:rPr lang="en-US" dirty="0"/>
              <a:t>Algorithm consists of multiple rounds of input manipulation to produce </a:t>
            </a:r>
            <a:r>
              <a:rPr lang="en-US" dirty="0" smtClean="0"/>
              <a:t>output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59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1752599"/>
          </a:xfrm>
        </p:spPr>
        <p:txBody>
          <a:bodyPr/>
          <a:lstStyle/>
          <a:p>
            <a:r>
              <a:rPr lang="en-US" dirty="0" smtClean="0"/>
              <a:t>AES Overview – Round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052"/>
            <a:ext cx="10018713" cy="4347411"/>
          </a:xfrm>
        </p:spPr>
        <p:txBody>
          <a:bodyPr>
            <a:normAutofit/>
          </a:bodyPr>
          <a:lstStyle/>
          <a:p>
            <a:r>
              <a:rPr lang="en-US" dirty="0" smtClean="0"/>
              <a:t>The encryption is performed by applying a round consisting of 4 stages (the final stage omits </a:t>
            </a:r>
            <a:r>
              <a:rPr lang="en-US" dirty="0" err="1" smtClean="0"/>
              <a:t>MixColumns</a:t>
            </a:r>
            <a:r>
              <a:rPr lang="en-US" dirty="0" smtClean="0"/>
              <a:t>) repeatedly on the state (initial state is the plain text input) and using the derived round keys.</a:t>
            </a:r>
          </a:p>
          <a:p>
            <a:r>
              <a:rPr lang="en-US" dirty="0" smtClean="0"/>
              <a:t>The number of rounds differs across the 3 AES standards with AES-128 requiring 10 rounds, AES-192 requiring 12 rounds, and AES-256 requiring 14 rounds.</a:t>
            </a:r>
          </a:p>
          <a:p>
            <a:r>
              <a:rPr lang="en-US" dirty="0" smtClean="0"/>
              <a:t>The 4 stages are: </a:t>
            </a:r>
            <a:r>
              <a:rPr lang="en-US" dirty="0" err="1" smtClean="0"/>
              <a:t>SubBytes</a:t>
            </a:r>
            <a:r>
              <a:rPr lang="en-US" dirty="0" smtClean="0"/>
              <a:t>, </a:t>
            </a:r>
            <a:r>
              <a:rPr lang="en-US" dirty="0" err="1" smtClean="0"/>
              <a:t>ShiftRows</a:t>
            </a:r>
            <a:r>
              <a:rPr lang="en-US" dirty="0" smtClean="0"/>
              <a:t>, </a:t>
            </a:r>
            <a:r>
              <a:rPr lang="en-US" dirty="0" err="1" smtClean="0"/>
              <a:t>MixColumns</a:t>
            </a:r>
            <a:r>
              <a:rPr lang="en-US" dirty="0" smtClean="0"/>
              <a:t>, </a:t>
            </a:r>
            <a:r>
              <a:rPr lang="en-US" dirty="0" err="1" smtClean="0"/>
              <a:t>AddRoundKey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1752599"/>
          </a:xfrm>
        </p:spPr>
        <p:txBody>
          <a:bodyPr/>
          <a:lstStyle/>
          <a:p>
            <a:r>
              <a:rPr lang="en-US" dirty="0" smtClean="0"/>
              <a:t>AES Overview – Key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25052"/>
            <a:ext cx="10018713" cy="1649691"/>
          </a:xfrm>
        </p:spPr>
        <p:txBody>
          <a:bodyPr>
            <a:normAutofit/>
          </a:bodyPr>
          <a:lstStyle/>
          <a:p>
            <a:r>
              <a:rPr lang="en-US" dirty="0" smtClean="0"/>
              <a:t>The AES cipher requires the use a Key Expansion module based on the </a:t>
            </a:r>
            <a:r>
              <a:rPr lang="en-US" dirty="0" err="1" smtClean="0"/>
              <a:t>Rijndael’s</a:t>
            </a:r>
            <a:r>
              <a:rPr lang="en-US" dirty="0" smtClean="0"/>
              <a:t> key schedule to generate a 128-bit round key for each round (plus an additional round key added as a first step)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0074" y="3920864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65041" y="3920864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86568" y="3920864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56102" y="4195679"/>
            <a:ext cx="72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07450" y="3461332"/>
            <a:ext cx="150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Key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52371" y="3461332"/>
            <a:ext cx="350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Computed Blocks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22953" y="3920864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3335265" y="4764911"/>
            <a:ext cx="5894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{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801382" y="4764911"/>
            <a:ext cx="5894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{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23957" y="4764911"/>
            <a:ext cx="5894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{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733615" y="4764911"/>
            <a:ext cx="5894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{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6102" y="5251472"/>
            <a:ext cx="72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266821" y="5990650"/>
            <a:ext cx="989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Round </a:t>
            </a:r>
            <a:r>
              <a:rPr lang="en-US" sz="2000" dirty="0" smtClean="0"/>
              <a:t>0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1642" y="5990650"/>
            <a:ext cx="989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Round </a:t>
            </a:r>
            <a:r>
              <a:rPr lang="en-US" sz="2000" dirty="0" smtClean="0"/>
              <a:t>1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07759" y="5990650"/>
            <a:ext cx="989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Round </a:t>
            </a:r>
            <a:r>
              <a:rPr lang="en-US" sz="2000" dirty="0" smtClean="0"/>
              <a:t>2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72716" y="5990650"/>
            <a:ext cx="989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Round </a:t>
            </a:r>
            <a:r>
              <a:rPr lang="en-US" sz="2000" dirty="0" smtClean="0"/>
              <a:t>3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SystemVerilog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SystemVerilog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based on the Federal Information Processing Standard Publication 197 that describes the Advanced Encryption Standard (AES)</a:t>
            </a:r>
          </a:p>
          <a:p>
            <a:r>
              <a:rPr lang="en-US" dirty="0" smtClean="0"/>
              <a:t>We didn’t start with any existing hardware level description of an AES encoder or decoder</a:t>
            </a:r>
          </a:p>
          <a:p>
            <a:r>
              <a:rPr lang="en-US" dirty="0" smtClean="0"/>
              <a:t>We also utilized a paper (An AES crypto chip using a high-speed parallel pipelined architecture by </a:t>
            </a:r>
            <a:r>
              <a:rPr lang="en-US" dirty="0" err="1" smtClean="0"/>
              <a:t>Yoo</a:t>
            </a:r>
            <a:r>
              <a:rPr lang="en-US" dirty="0" smtClean="0"/>
              <a:t>, et. al) that shows one method for pipelining the AES cipher that we based our pipelined methodology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31531"/>
            <a:ext cx="10018713" cy="1752599"/>
          </a:xfrm>
        </p:spPr>
        <p:txBody>
          <a:bodyPr/>
          <a:lstStyle/>
          <a:p>
            <a:r>
              <a:rPr lang="en-US" dirty="0" err="1" smtClean="0"/>
              <a:t>SystemVerilog</a:t>
            </a:r>
            <a:r>
              <a:rPr lang="en-US" dirty="0" smtClean="0"/>
              <a:t> Implementation </a:t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55" y="1784130"/>
            <a:ext cx="7839987" cy="49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299</TotalTime>
  <Words>767</Words>
  <Application>Microsoft Office PowerPoint</Application>
  <PresentationFormat>Widescreen</PresentationFormat>
  <Paragraphs>95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Parallax</vt:lpstr>
      <vt:lpstr>Compilation Time Configurable Pipelined AES Encoder and Decoder</vt:lpstr>
      <vt:lpstr>Outline</vt:lpstr>
      <vt:lpstr>AES Overview</vt:lpstr>
      <vt:lpstr>AES Overview</vt:lpstr>
      <vt:lpstr>AES Overview – Round Overview</vt:lpstr>
      <vt:lpstr>AES Overview – Key Schedule</vt:lpstr>
      <vt:lpstr>SystemVerilog Implementation</vt:lpstr>
      <vt:lpstr>SystemVerilog Implementation</vt:lpstr>
      <vt:lpstr>SystemVerilog Implementation  Block Diagram</vt:lpstr>
      <vt:lpstr>PowerPoint Presentation</vt:lpstr>
      <vt:lpstr>SystemVerilog Implementation Design and Verification Methodology</vt:lpstr>
      <vt:lpstr>PowerPoint Presentation</vt:lpstr>
      <vt:lpstr>SystemVerilog Implementation Pertinent Features Used</vt:lpstr>
      <vt:lpstr>Simulation and Emulation Results</vt:lpstr>
      <vt:lpstr>Simulation and Emulation Results</vt:lpstr>
      <vt:lpstr>Simulation and Emulation Results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 Time Configurable Pipelined AES Encoder and Decoder</dc:title>
  <dc:creator>Alex Pearson</dc:creator>
  <cp:lastModifiedBy>Alex Pearson</cp:lastModifiedBy>
  <cp:revision>25</cp:revision>
  <dcterms:created xsi:type="dcterms:W3CDTF">2016-05-28T22:30:28Z</dcterms:created>
  <dcterms:modified xsi:type="dcterms:W3CDTF">2016-05-31T17:13:28Z</dcterms:modified>
</cp:coreProperties>
</file>