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60" r:id="rId6"/>
    <p:sldId id="276" r:id="rId7"/>
    <p:sldId id="267" r:id="rId8"/>
    <p:sldId id="278" r:id="rId9"/>
    <p:sldId id="268" r:id="rId10"/>
    <p:sldId id="279" r:id="rId11"/>
    <p:sldId id="270" r:id="rId12"/>
    <p:sldId id="280" r:id="rId13"/>
    <p:sldId id="281" r:id="rId14"/>
    <p:sldId id="275" r:id="rId15"/>
    <p:sldId id="28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24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B2E8-FF31-4C02-B956-DA4FFF34F39E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9F4C6-B9FF-43E7-A263-5FFF95E0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 of the </a:t>
            </a:r>
            <a:r>
              <a:rPr lang="en-US" dirty="0" err="1" smtClean="0"/>
              <a:t>Rijndael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Sub Bytes – a non-linear substitution where each byte is replaced by another using a LUT based on finite field polynomials</a:t>
            </a:r>
          </a:p>
          <a:p>
            <a:pPr lvl="1"/>
            <a:r>
              <a:rPr lang="en-US" dirty="0" smtClean="0"/>
              <a:t>Shift Rows – a transposition step where the last three rows of the state are shifted cyclically</a:t>
            </a:r>
          </a:p>
          <a:p>
            <a:pPr lvl="1"/>
            <a:r>
              <a:rPr lang="en-US" dirty="0" smtClean="0"/>
              <a:t>Mix Columns – a mixing operation where the 4 bytes of each column are combined</a:t>
            </a:r>
          </a:p>
          <a:p>
            <a:pPr lvl="1"/>
            <a:r>
              <a:rPr lang="en-US" dirty="0" smtClean="0"/>
              <a:t>Add Round Key – a step when the round key is </a:t>
            </a:r>
            <a:r>
              <a:rPr lang="en-US" dirty="0" err="1" smtClean="0"/>
              <a:t>XOR’d</a:t>
            </a:r>
            <a:r>
              <a:rPr lang="en-US" dirty="0" smtClean="0"/>
              <a:t> with the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Round</a:t>
            </a:r>
            <a:r>
              <a:rPr lang="en-US" baseline="0" dirty="0" smtClean="0"/>
              <a:t> Keys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Round keys are always 128 bits, regardless of the key size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Some shifting involved at key sizes other than 128-bit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attempted to pipeline the key expansion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Works for encoder, impossible for decoder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Decoder requires keys in reverse order – the last computed key is needed first (data dependency)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Emulator clock speed</a:t>
            </a:r>
            <a:r>
              <a:rPr lang="en-US" baseline="0" dirty="0" smtClean="0"/>
              <a:t> is limited by our critical path – tried to improve but not possible for decoder due to data dependency.</a:t>
            </a:r>
          </a:p>
          <a:p>
            <a:r>
              <a:rPr lang="en-US" baseline="0" dirty="0" smtClean="0"/>
              <a:t>Presumably the RAM access limited the clock speed the emulator could run at – multiple accesses in different parts of the code for each emulated </a:t>
            </a:r>
            <a:r>
              <a:rPr lang="en-US" baseline="0" smtClean="0"/>
              <a:t>clock cycle.</a:t>
            </a:r>
            <a:endParaRPr lang="en-US" baseline="0" dirty="0" smtClean="0"/>
          </a:p>
          <a:p>
            <a:r>
              <a:rPr lang="en-US" baseline="0" dirty="0" smtClean="0"/>
              <a:t>Compile time is better for RAMs because not as much logic is routed, memory files are created and uploaded at runtime to the emulator.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01A7C3-F790-450B-A0DC-B2BBAF66331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033211"/>
            <a:ext cx="8574622" cy="2616199"/>
          </a:xfrm>
        </p:spPr>
        <p:txBody>
          <a:bodyPr>
            <a:noAutofit/>
          </a:bodyPr>
          <a:lstStyle/>
          <a:p>
            <a:r>
              <a:rPr lang="en-US" sz="4800" dirty="0"/>
              <a:t>Efficient Verification of an Elaboration-Time, Key Size Configurable, Pipelined AES Encoder and Decoder using a Mentor Veloce Emulator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649410"/>
            <a:ext cx="6987645" cy="13885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Alex Pearson</a:t>
            </a:r>
          </a:p>
          <a:p>
            <a:r>
              <a:rPr lang="en-US" sz="2800" dirty="0" smtClean="0"/>
              <a:t>Daniel Collins</a:t>
            </a:r>
          </a:p>
        </p:txBody>
      </p:sp>
    </p:spTree>
    <p:extLst>
      <p:ext uri="{BB962C8B-B14F-4D97-AF65-F5344CB8AC3E}">
        <p14:creationId xmlns:p14="http://schemas.microsoft.com/office/powerpoint/2010/main" val="31104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es_hvl_di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0" y="0"/>
            <a:ext cx="5546770" cy="686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7" y="0"/>
            <a:ext cx="5410199" cy="68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Emulation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Emulation Execution Times with and without inferred RAMs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212990"/>
              </p:ext>
            </p:extLst>
          </p:nvPr>
        </p:nvGraphicFramePr>
        <p:xfrm>
          <a:off x="1446750" y="2614490"/>
          <a:ext cx="10093833" cy="3755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5108"/>
                <a:gridCol w="3320143"/>
                <a:gridCol w="3698582"/>
              </a:tblGrid>
              <a:tr h="765277">
                <a:tc gridSpan="3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Simulation and Emulation Execution Time with and without inferred RAMs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2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</a:tr>
              <a:tr h="3122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128-bit Key w/ Inferred RAMs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128-bit Key w/out Inferred RAMs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</a:tr>
              <a:tr h="31227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Simulation Runtime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3,174 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3,192 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</a:tr>
              <a:tr h="31227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Emulation Runtime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 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 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</a:tr>
              <a:tr h="56209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Emulation Speedup over Simulation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118x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</a:tr>
              <a:tr h="56209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Emulator HDL Time Advance (Throughput)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87.59%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75.70%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 anchor="ctr"/>
                </a:tc>
              </a:tr>
              <a:tr h="31227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Emulator Clock Speed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207 kHz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740 kHz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0047" marR="120047" marT="0" marB="0"/>
                </a:tc>
              </a:tr>
              <a:tr h="281047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Veloce Compilation Time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minutes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47" marR="120047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minutes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47" marR="1200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5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05" y="267920"/>
            <a:ext cx="8768352" cy="6369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1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More carefully tune the performance tradeoff of logic vs RAM for look up tables.</a:t>
            </a:r>
          </a:p>
          <a:p>
            <a:pPr lvl="0"/>
            <a:r>
              <a:rPr lang="en-US" dirty="0"/>
              <a:t>Investigate advanced concurrent strategies for inbound and outbound streaming of data.</a:t>
            </a:r>
          </a:p>
          <a:p>
            <a:pPr lvl="0"/>
            <a:r>
              <a:rPr lang="en-US" dirty="0"/>
              <a:t>Increase compiled frequency of the emulator by reducing the design critical path or finding additional compilation options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596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[1] Advanced Encryption Standard.  (2016, October 12). In </a:t>
            </a:r>
            <a:r>
              <a:rPr lang="en-US" i="1" dirty="0"/>
              <a:t>Wikipedia, The Free Encyclopedia.</a:t>
            </a:r>
            <a:r>
              <a:rPr lang="en-US" dirty="0"/>
              <a:t> Retrieved 13:29, October 12, 2016</a:t>
            </a:r>
            <a:r>
              <a:rPr lang="en-US" dirty="0" smtClean="0"/>
              <a:t>. (</a:t>
            </a:r>
            <a:r>
              <a:rPr lang="en-US" dirty="0"/>
              <a:t>http://en.wikipedia.org/w/index.php?title=Advanced_Encryption_Standard&amp;oldid=743995771)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 Pub, NIST FIPS. "197: Advanced encryption standard (AES)." Federal Information Processing Standards Publication 197 (2001): 441-0311</a:t>
            </a:r>
            <a:r>
              <a:rPr lang="en-US" dirty="0" smtClean="0"/>
              <a:t>. (</a:t>
            </a:r>
            <a:r>
              <a:rPr lang="en-US" dirty="0"/>
              <a:t>http://csrc.nist.gov/publications/fips/fips197/fips-197.pdf)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S.-M. </a:t>
            </a:r>
            <a:r>
              <a:rPr lang="en-US" dirty="0" err="1"/>
              <a:t>Yoo</a:t>
            </a:r>
            <a:r>
              <a:rPr lang="en-US" dirty="0"/>
              <a:t>, D. </a:t>
            </a:r>
            <a:r>
              <a:rPr lang="en-US" dirty="0" err="1"/>
              <a:t>Kotturi</a:t>
            </a:r>
            <a:r>
              <a:rPr lang="en-US" dirty="0"/>
              <a:t>, D.W. Pan, J. Blizzard, An AES crypto chip using a high-speed parallel pipelined architecture, Microprocessors and Microsystems, Volume 29, Issue 7, 1 September 2005, Pages 317-326, ISSN 0141-9331, http://dx.doi.org/10.1016/j.micpro.2004.12.001</a:t>
            </a:r>
            <a:r>
              <a:rPr lang="en-US" dirty="0" smtClean="0"/>
              <a:t>. (</a:t>
            </a:r>
            <a:r>
              <a:rPr lang="en-US" dirty="0"/>
              <a:t>http://www.sciencedirect.com/science/article/pii/S0141933104001632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[4]</a:t>
            </a:r>
            <a:r>
              <a:rPr lang="en-US" dirty="0"/>
              <a:t> </a:t>
            </a:r>
            <a:r>
              <a:rPr lang="en-US" dirty="0" smtClean="0"/>
              <a:t>A. Pearson, D. Collins, S. </a:t>
            </a:r>
            <a:r>
              <a:rPr lang="en-US" dirty="0"/>
              <a:t>Lawson, Compilation </a:t>
            </a:r>
            <a:r>
              <a:rPr lang="en-US" dirty="0" smtClean="0"/>
              <a:t>Time Configurable </a:t>
            </a:r>
            <a:r>
              <a:rPr lang="en-US" dirty="0"/>
              <a:t>Pipelined </a:t>
            </a:r>
            <a:r>
              <a:rPr lang="en-US" dirty="0" smtClean="0"/>
              <a:t>AES Encoder </a:t>
            </a:r>
            <a:r>
              <a:rPr lang="en-US" dirty="0"/>
              <a:t>and </a:t>
            </a:r>
            <a:r>
              <a:rPr lang="en-US" dirty="0" smtClean="0"/>
              <a:t>Decoder</a:t>
            </a:r>
          </a:p>
          <a:p>
            <a:pPr marL="0" indent="0">
              <a:buNone/>
            </a:pPr>
            <a:r>
              <a:rPr lang="en-US" dirty="0" smtClean="0"/>
              <a:t>PSU ECE571, 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7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https://github.com/kinap/AES-Processor/ </a:t>
            </a:r>
          </a:p>
        </p:txBody>
      </p:sp>
    </p:spTree>
    <p:extLst>
      <p:ext uri="{BB962C8B-B14F-4D97-AF65-F5344CB8AC3E}">
        <p14:creationId xmlns:p14="http://schemas.microsoft.com/office/powerpoint/2010/main" val="23000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175259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052"/>
            <a:ext cx="10018713" cy="4347411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Overview</a:t>
            </a:r>
          </a:p>
          <a:p>
            <a:pPr lvl="1"/>
            <a:r>
              <a:rPr lang="en-US" dirty="0" smtClean="0"/>
              <a:t>Round Computation</a:t>
            </a:r>
          </a:p>
          <a:p>
            <a:pPr lvl="1"/>
            <a:r>
              <a:rPr lang="en-US" dirty="0" smtClean="0"/>
              <a:t>Key Schedule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Block Diagram</a:t>
            </a:r>
          </a:p>
          <a:p>
            <a:pPr lvl="1"/>
            <a:r>
              <a:rPr lang="en-US" dirty="0" smtClean="0"/>
              <a:t>Design/Verification Methodology</a:t>
            </a:r>
          </a:p>
          <a:p>
            <a:r>
              <a:rPr lang="en-US" dirty="0" smtClean="0"/>
              <a:t>Simulation and Emulation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796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70454" y="2666999"/>
            <a:ext cx="10032573" cy="2110382"/>
          </a:xfrm>
        </p:spPr>
        <p:txBody>
          <a:bodyPr/>
          <a:lstStyle/>
          <a:p>
            <a:r>
              <a:rPr lang="en-US" dirty="0"/>
              <a:t>Advanced Encryption Standard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1752599"/>
          </a:xfrm>
        </p:spPr>
        <p:txBody>
          <a:bodyPr/>
          <a:lstStyle/>
          <a:p>
            <a:r>
              <a:rPr lang="en-US" dirty="0" smtClean="0"/>
              <a:t>AES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052"/>
            <a:ext cx="10018713" cy="4347411"/>
          </a:xfrm>
        </p:spPr>
        <p:txBody>
          <a:bodyPr>
            <a:normAutofit/>
          </a:bodyPr>
          <a:lstStyle/>
          <a:p>
            <a:r>
              <a:rPr lang="en-US" dirty="0" smtClean="0"/>
              <a:t>AES is a symmetric-key block cipher used to encrypt electronic data</a:t>
            </a:r>
          </a:p>
          <a:p>
            <a:pPr lvl="1"/>
            <a:r>
              <a:rPr lang="en-US" dirty="0" smtClean="0"/>
              <a:t>Specified in the FIPS 197 document published by NIST in 2001</a:t>
            </a:r>
            <a:endParaRPr lang="en-US" dirty="0"/>
          </a:p>
          <a:p>
            <a:pPr lvl="1"/>
            <a:r>
              <a:rPr lang="en-US" dirty="0" smtClean="0"/>
              <a:t>Operates on 128-bit blocks of data</a:t>
            </a:r>
          </a:p>
          <a:p>
            <a:pPr lvl="1"/>
            <a:r>
              <a:rPr lang="en-US" dirty="0" smtClean="0"/>
              <a:t>Supports three key sizes: 128, 192, and 256 bits</a:t>
            </a:r>
          </a:p>
          <a:p>
            <a:pPr lvl="1"/>
            <a:r>
              <a:rPr lang="en-US" dirty="0" smtClean="0"/>
              <a:t>Widely adopted, designed with hardware implementations in mind</a:t>
            </a:r>
          </a:p>
          <a:p>
            <a:r>
              <a:rPr lang="en-US" dirty="0" smtClean="0"/>
              <a:t>Performs multiple </a:t>
            </a:r>
            <a:r>
              <a:rPr lang="en-US" dirty="0"/>
              <a:t>rounds of </a:t>
            </a:r>
            <a:r>
              <a:rPr lang="en-US" dirty="0" smtClean="0"/>
              <a:t>state transformation on the input block to </a:t>
            </a:r>
            <a:r>
              <a:rPr lang="en-US" dirty="0"/>
              <a:t>produce </a:t>
            </a:r>
            <a:r>
              <a:rPr lang="en-US" dirty="0" smtClean="0"/>
              <a:t>the output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59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1752599"/>
          </a:xfrm>
        </p:spPr>
        <p:txBody>
          <a:bodyPr/>
          <a:lstStyle/>
          <a:p>
            <a:r>
              <a:rPr lang="en-US" dirty="0" smtClean="0"/>
              <a:t>AES Overview </a:t>
            </a:r>
            <a:br>
              <a:rPr lang="en-US" dirty="0" smtClean="0"/>
            </a:br>
            <a:r>
              <a:rPr lang="en-US" dirty="0" smtClean="0"/>
              <a:t>Round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052"/>
            <a:ext cx="10018713" cy="4347411"/>
          </a:xfrm>
        </p:spPr>
        <p:txBody>
          <a:bodyPr>
            <a:normAutofit/>
          </a:bodyPr>
          <a:lstStyle/>
          <a:p>
            <a:r>
              <a:rPr lang="en-US" dirty="0" smtClean="0"/>
              <a:t>Each AES variant performs a fixed number of </a:t>
            </a:r>
            <a:r>
              <a:rPr lang="en-US" i="1" dirty="0" smtClean="0"/>
              <a:t>rounds</a:t>
            </a:r>
            <a:endParaRPr lang="en-US" dirty="0" smtClean="0"/>
          </a:p>
          <a:p>
            <a:pPr lvl="1"/>
            <a:r>
              <a:rPr lang="en-US" dirty="0" smtClean="0"/>
              <a:t>AES-128: 10 rounds</a:t>
            </a:r>
          </a:p>
          <a:p>
            <a:pPr lvl="1"/>
            <a:r>
              <a:rPr lang="en-US" dirty="0" smtClean="0"/>
              <a:t>AES-192 12 rounds</a:t>
            </a:r>
          </a:p>
          <a:p>
            <a:pPr lvl="1"/>
            <a:r>
              <a:rPr lang="en-US" dirty="0" smtClean="0"/>
              <a:t>AES-256: 14 rounds</a:t>
            </a:r>
          </a:p>
          <a:p>
            <a:r>
              <a:rPr lang="en-US" dirty="0" smtClean="0"/>
              <a:t>Each round applies four </a:t>
            </a:r>
            <a:r>
              <a:rPr lang="en-US" i="1" dirty="0" smtClean="0"/>
              <a:t>transformations</a:t>
            </a:r>
            <a:r>
              <a:rPr lang="en-US" dirty="0" smtClean="0"/>
              <a:t> to the state</a:t>
            </a:r>
            <a:endParaRPr lang="en-US" i="1" dirty="0" smtClean="0"/>
          </a:p>
          <a:p>
            <a:pPr lvl="1"/>
            <a:r>
              <a:rPr lang="en-US" dirty="0" err="1" smtClean="0"/>
              <a:t>SubBytes</a:t>
            </a:r>
            <a:endParaRPr lang="en-US" dirty="0" smtClean="0"/>
          </a:p>
          <a:p>
            <a:pPr lvl="1"/>
            <a:r>
              <a:rPr lang="en-US" dirty="0" err="1" smtClean="0"/>
              <a:t>ShiftRows</a:t>
            </a:r>
            <a:endParaRPr lang="en-US" dirty="0" smtClean="0"/>
          </a:p>
          <a:p>
            <a:pPr lvl="1"/>
            <a:r>
              <a:rPr lang="en-US" dirty="0" err="1" smtClean="0"/>
              <a:t>MixColumns</a:t>
            </a:r>
            <a:r>
              <a:rPr lang="en-US" dirty="0" smtClean="0"/>
              <a:t> (omitted on the final round)</a:t>
            </a:r>
          </a:p>
          <a:p>
            <a:pPr lvl="1"/>
            <a:r>
              <a:rPr lang="en-US" dirty="0" err="1" smtClean="0"/>
              <a:t>AddRoundKey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1752599"/>
          </a:xfrm>
        </p:spPr>
        <p:txBody>
          <a:bodyPr/>
          <a:lstStyle/>
          <a:p>
            <a:r>
              <a:rPr lang="en-US" dirty="0" smtClean="0"/>
              <a:t>AES Overview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Key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25052"/>
            <a:ext cx="10018713" cy="227129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initial input key is expanded into separate 128-bit </a:t>
            </a:r>
            <a:r>
              <a:rPr lang="en-US" i="1" dirty="0" smtClean="0"/>
              <a:t>round keys</a:t>
            </a:r>
          </a:p>
          <a:p>
            <a:r>
              <a:rPr lang="en-US" dirty="0"/>
              <a:t>Copy last 4B of previous key block, perform </a:t>
            </a:r>
            <a:r>
              <a:rPr lang="en-US" i="1" dirty="0"/>
              <a:t>schedule core </a:t>
            </a:r>
            <a:r>
              <a:rPr lang="en-US" dirty="0"/>
              <a:t>on it</a:t>
            </a:r>
          </a:p>
          <a:p>
            <a:pPr lvl="1"/>
            <a:r>
              <a:rPr lang="en-US" dirty="0"/>
              <a:t>Rotate </a:t>
            </a:r>
            <a:r>
              <a:rPr lang="en-US" dirty="0" smtClean="0"/>
              <a:t>word, </a:t>
            </a:r>
            <a:r>
              <a:rPr lang="en-US" dirty="0" err="1" smtClean="0"/>
              <a:t>Sbox</a:t>
            </a:r>
            <a:r>
              <a:rPr lang="en-US" dirty="0" smtClean="0"/>
              <a:t> substitution, </a:t>
            </a:r>
            <a:r>
              <a:rPr lang="en-US" dirty="0" err="1" smtClean="0"/>
              <a:t>Rcon</a:t>
            </a:r>
            <a:r>
              <a:rPr lang="en-US" dirty="0" smtClean="0"/>
              <a:t> </a:t>
            </a:r>
            <a:r>
              <a:rPr lang="en-US" dirty="0"/>
              <a:t>operation on leftmost </a:t>
            </a:r>
            <a:r>
              <a:rPr lang="en-US" dirty="0" smtClean="0"/>
              <a:t>byte, XOR </a:t>
            </a:r>
            <a:r>
              <a:rPr lang="en-US" dirty="0"/>
              <a:t>with corresponding column of previous block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30980"/>
              </p:ext>
            </p:extLst>
          </p:nvPr>
        </p:nvGraphicFramePr>
        <p:xfrm>
          <a:off x="3217393" y="4161190"/>
          <a:ext cx="1226292" cy="122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"/>
                <a:gridCol w="306573"/>
                <a:gridCol w="306573"/>
                <a:gridCol w="306573"/>
              </a:tblGrid>
              <a:tr h="303248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48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48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48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643" marR="76643" marT="38322" marB="38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01656"/>
              </p:ext>
            </p:extLst>
          </p:nvPr>
        </p:nvGraphicFramePr>
        <p:xfrm>
          <a:off x="4443685" y="4161191"/>
          <a:ext cx="1183084" cy="1210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771"/>
                <a:gridCol w="295771"/>
                <a:gridCol w="295771"/>
                <a:gridCol w="295771"/>
              </a:tblGrid>
              <a:tr h="300179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0179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0179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0179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42" marR="73942" marT="36971" marB="3697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16353"/>
              </p:ext>
            </p:extLst>
          </p:nvPr>
        </p:nvGraphicFramePr>
        <p:xfrm>
          <a:off x="6822823" y="4161191"/>
          <a:ext cx="1188224" cy="121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56"/>
                <a:gridCol w="297056"/>
                <a:gridCol w="297056"/>
                <a:gridCol w="297056"/>
              </a:tblGrid>
              <a:tr h="29705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705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705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7056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63383" y="4341560"/>
            <a:ext cx="72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217393" y="3747883"/>
            <a:ext cx="150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Key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66311" y="3734686"/>
            <a:ext cx="350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Computed Blocks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11781"/>
              </p:ext>
            </p:extLst>
          </p:nvPr>
        </p:nvGraphicFramePr>
        <p:xfrm>
          <a:off x="5630684" y="4161191"/>
          <a:ext cx="1188224" cy="121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56"/>
                <a:gridCol w="297056"/>
                <a:gridCol w="297056"/>
                <a:gridCol w="297056"/>
              </a:tblGrid>
              <a:tr h="29705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705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705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7056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64" marR="74264" marT="37132" marB="3713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3406567" y="4784219"/>
            <a:ext cx="5313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{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53047" y="4784219"/>
            <a:ext cx="5313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{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51168" y="4789055"/>
            <a:ext cx="5313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{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049290" y="4784219"/>
            <a:ext cx="5313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{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234878" y="5334599"/>
            <a:ext cx="65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15546" y="5894173"/>
            <a:ext cx="89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Round </a:t>
            </a:r>
            <a:r>
              <a:rPr lang="en-US" sz="2000" dirty="0" smtClean="0"/>
              <a:t>0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5609" y="5894173"/>
            <a:ext cx="89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Round </a:t>
            </a:r>
            <a:r>
              <a:rPr lang="en-US" sz="2000" dirty="0" smtClean="0"/>
              <a:t>1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49547" y="5903893"/>
            <a:ext cx="89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Round </a:t>
            </a:r>
            <a:r>
              <a:rPr lang="en-US" sz="2000" dirty="0" smtClean="0"/>
              <a:t>2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65959" y="5903893"/>
            <a:ext cx="89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Round </a:t>
            </a:r>
            <a:r>
              <a:rPr lang="en-US" sz="2000" dirty="0" smtClean="0"/>
              <a:t>3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r="110"/>
          <a:stretch/>
        </p:blipFill>
        <p:spPr>
          <a:xfrm>
            <a:off x="1634307" y="0"/>
            <a:ext cx="457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r="-1960"/>
          <a:stretch/>
        </p:blipFill>
        <p:spPr>
          <a:xfrm>
            <a:off x="7315200" y="0"/>
            <a:ext cx="466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Design and Verification Methodology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35866" y="2814748"/>
            <a:ext cx="3144252" cy="351322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80118" y="2814747"/>
            <a:ext cx="3144252" cy="351322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19656" y="3730752"/>
            <a:ext cx="94183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9656" y="2898171"/>
            <a:ext cx="15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Level Black Box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9656" y="4000426"/>
            <a:ext cx="18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ExpandKey</a:t>
            </a:r>
            <a:r>
              <a:rPr lang="en-US" dirty="0" smtClean="0"/>
              <a:t> and Round Definition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9656" y="4916424"/>
            <a:ext cx="94183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19655" y="5292774"/>
            <a:ext cx="332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MixColumns</a:t>
            </a:r>
            <a:r>
              <a:rPr lang="en-US" dirty="0" smtClean="0"/>
              <a:t>, </a:t>
            </a:r>
            <a:r>
              <a:rPr lang="en-US" dirty="0" err="1" smtClean="0"/>
              <a:t>AddRoundKey</a:t>
            </a:r>
            <a:r>
              <a:rPr lang="en-US" dirty="0" smtClean="0"/>
              <a:t>, </a:t>
            </a:r>
            <a:r>
              <a:rPr lang="en-US" dirty="0" err="1" smtClean="0"/>
              <a:t>SubBytes</a:t>
            </a:r>
            <a:r>
              <a:rPr lang="en-US" dirty="0" smtClean="0"/>
              <a:t>, </a:t>
            </a:r>
            <a:r>
              <a:rPr lang="en-US" dirty="0" err="1" smtClean="0"/>
              <a:t>ShiftRows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12126" y="5292774"/>
            <a:ext cx="332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Individual Sub-module Testbenches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12127" y="4049069"/>
            <a:ext cx="332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ExpandKey</a:t>
            </a:r>
            <a:r>
              <a:rPr lang="en-US" dirty="0" smtClean="0"/>
              <a:t> and Round Testbenches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79992" y="2898171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Top Level Testbench using SCEMI Pipes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959013">
            <a:off x="3974031" y="399226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 rot="18722212">
            <a:off x="6732294" y="4080598"/>
            <a:ext cx="164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6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446</TotalTime>
  <Words>753</Words>
  <Application>Microsoft Office PowerPoint</Application>
  <PresentationFormat>Widescreen</PresentationFormat>
  <Paragraphs>125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Parallax</vt:lpstr>
      <vt:lpstr>Efficient Verification of an Elaboration-Time, Key Size Configurable, Pipelined AES Encoder and Decoder using a Mentor Veloce Emulator</vt:lpstr>
      <vt:lpstr>Outline</vt:lpstr>
      <vt:lpstr>Advanced Encryption Standard Overview</vt:lpstr>
      <vt:lpstr>AES Overview</vt:lpstr>
      <vt:lpstr>AES Overview  Round Computation</vt:lpstr>
      <vt:lpstr>AES Overview  Key Schedule</vt:lpstr>
      <vt:lpstr>Implementation</vt:lpstr>
      <vt:lpstr>PowerPoint Presentation</vt:lpstr>
      <vt:lpstr>Implementation Design and Verification Methodology</vt:lpstr>
      <vt:lpstr>PowerPoint Presentation</vt:lpstr>
      <vt:lpstr>Simulation and Emulation Results</vt:lpstr>
      <vt:lpstr>Simulation and Emulation Execution Times with and without inferred RAMs</vt:lpstr>
      <vt:lpstr>PowerPoint Presentation</vt:lpstr>
      <vt:lpstr>Future Work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 Time Configurable Pipelined AES Encoder and Decoder</dc:title>
  <dc:creator>Alex Pearson</dc:creator>
  <cp:lastModifiedBy>Alex Pearson</cp:lastModifiedBy>
  <cp:revision>80</cp:revision>
  <dcterms:created xsi:type="dcterms:W3CDTF">2016-05-28T22:30:28Z</dcterms:created>
  <dcterms:modified xsi:type="dcterms:W3CDTF">2016-11-16T05:03:49Z</dcterms:modified>
</cp:coreProperties>
</file>