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3ae6d2ef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3ae6d2ef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6bbd54e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6bbd54e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6bbd54ec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6bbd54ec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bbd54e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bbd54e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bbd54ec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bbd54ec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6bbd54e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6bbd54e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6bbd54ec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6bbd54ec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6bbd54ec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bbd54ec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6bbd54ec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6bbd54ec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3ae6d2ef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3ae6d2ef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3ae6d2ef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3ae6d2ef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3ae6d2ef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3ae6d2ef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3ae6d2ef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3ae6d2ef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3ae6d2ef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3ae6d2ef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ae6d2ef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3ae6d2ef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3ae6d2ef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3ae6d2ef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ae6d2ef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ae6d2ef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Пользовательский макет 2">
  <p:cSld name="AUTOLAYOUT_3">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3"/>
          <p:cNvPicPr preferRelativeResize="0"/>
          <p:nvPr/>
        </p:nvPicPr>
        <p:blipFill rotWithShape="1">
          <a:blip r:embed="rId2">
            <a:alphaModFix/>
          </a:blip>
          <a:srcRect b="0" l="38684" r="0" t="0"/>
          <a:stretch/>
        </p:blipFill>
        <p:spPr>
          <a:xfrm>
            <a:off x="2291" y="343975"/>
            <a:ext cx="1272100" cy="3128806"/>
          </a:xfrm>
          <a:prstGeom prst="rect">
            <a:avLst/>
          </a:prstGeom>
          <a:noFill/>
          <a:ln>
            <a:noFill/>
          </a:ln>
        </p:spPr>
      </p:pic>
      <p:pic>
        <p:nvPicPr>
          <p:cNvPr id="85" name="Google Shape;85;p13"/>
          <p:cNvPicPr preferRelativeResize="0"/>
          <p:nvPr/>
        </p:nvPicPr>
        <p:blipFill rotWithShape="1">
          <a:blip r:embed="rId2">
            <a:alphaModFix/>
          </a:blip>
          <a:srcRect b="0" l="38684" r="0" t="0"/>
          <a:stretch/>
        </p:blipFill>
        <p:spPr>
          <a:xfrm>
            <a:off x="2291" y="1670719"/>
            <a:ext cx="1272100" cy="3128806"/>
          </a:xfrm>
          <a:prstGeom prst="rect">
            <a:avLst/>
          </a:prstGeom>
          <a:noFill/>
          <a:ln>
            <a:noFill/>
          </a:ln>
        </p:spPr>
      </p:pic>
      <p:sp>
        <p:nvSpPr>
          <p:cNvPr id="86" name="Google Shape;86;p13"/>
          <p:cNvSpPr txBox="1"/>
          <p:nvPr>
            <p:ph type="ctrTitle"/>
          </p:nvPr>
        </p:nvSpPr>
        <p:spPr>
          <a:xfrm>
            <a:off x="1884750" y="959700"/>
            <a:ext cx="5374500" cy="3128700"/>
          </a:xfrm>
          <a:prstGeom prst="rect">
            <a:avLst/>
          </a:prstGeom>
          <a:noFill/>
        </p:spPr>
        <p:txBody>
          <a:bodyPr anchorCtr="0" anchor="ctr" bIns="91425" lIns="91425" spcFirstLastPara="1" rIns="91425" wrap="square" tIns="91425"/>
          <a:lstStyle>
            <a:lvl1pPr lvl="0" rtl="0" algn="l">
              <a:lnSpc>
                <a:spcPct val="100000"/>
              </a:lnSpc>
              <a:spcBef>
                <a:spcPts val="0"/>
              </a:spcBef>
              <a:spcAft>
                <a:spcPts val="0"/>
              </a:spcAft>
              <a:buClr>
                <a:srgbClr val="FFFFFF"/>
              </a:buClr>
              <a:buSzPts val="4200"/>
              <a:buNone/>
              <a:defRPr sz="4200">
                <a:solidFill>
                  <a:srgbClr val="FFFFFF"/>
                </a:solidFill>
              </a:defRPr>
            </a:lvl1pPr>
            <a:lvl2pPr lvl="1" rtl="0" algn="l">
              <a:lnSpc>
                <a:spcPct val="100000"/>
              </a:lnSpc>
              <a:spcBef>
                <a:spcPts val="0"/>
              </a:spcBef>
              <a:spcAft>
                <a:spcPts val="0"/>
              </a:spcAft>
              <a:buClr>
                <a:srgbClr val="FFFFFF"/>
              </a:buClr>
              <a:buSzPts val="4200"/>
              <a:buNone/>
              <a:defRPr sz="4200">
                <a:solidFill>
                  <a:srgbClr val="FFFFFF"/>
                </a:solidFill>
              </a:defRPr>
            </a:lvl2pPr>
            <a:lvl3pPr lvl="2" rtl="0" algn="l">
              <a:lnSpc>
                <a:spcPct val="100000"/>
              </a:lnSpc>
              <a:spcBef>
                <a:spcPts val="0"/>
              </a:spcBef>
              <a:spcAft>
                <a:spcPts val="0"/>
              </a:spcAft>
              <a:buClr>
                <a:srgbClr val="FFFFFF"/>
              </a:buClr>
              <a:buSzPts val="4200"/>
              <a:buNone/>
              <a:defRPr sz="4200">
                <a:solidFill>
                  <a:srgbClr val="FFFFFF"/>
                </a:solidFill>
              </a:defRPr>
            </a:lvl3pPr>
            <a:lvl4pPr lvl="3" rtl="0" algn="l">
              <a:lnSpc>
                <a:spcPct val="100000"/>
              </a:lnSpc>
              <a:spcBef>
                <a:spcPts val="0"/>
              </a:spcBef>
              <a:spcAft>
                <a:spcPts val="0"/>
              </a:spcAft>
              <a:buClr>
                <a:srgbClr val="FFFFFF"/>
              </a:buClr>
              <a:buSzPts val="4200"/>
              <a:buNone/>
              <a:defRPr sz="4200">
                <a:solidFill>
                  <a:srgbClr val="FFFFFF"/>
                </a:solidFill>
              </a:defRPr>
            </a:lvl4pPr>
            <a:lvl5pPr lvl="4" rtl="0" algn="l">
              <a:lnSpc>
                <a:spcPct val="100000"/>
              </a:lnSpc>
              <a:spcBef>
                <a:spcPts val="0"/>
              </a:spcBef>
              <a:spcAft>
                <a:spcPts val="0"/>
              </a:spcAft>
              <a:buClr>
                <a:srgbClr val="FFFFFF"/>
              </a:buClr>
              <a:buSzPts val="4200"/>
              <a:buNone/>
              <a:defRPr sz="4200">
                <a:solidFill>
                  <a:srgbClr val="FFFFFF"/>
                </a:solidFill>
              </a:defRPr>
            </a:lvl5pPr>
            <a:lvl6pPr lvl="5" rtl="0" algn="l">
              <a:lnSpc>
                <a:spcPct val="100000"/>
              </a:lnSpc>
              <a:spcBef>
                <a:spcPts val="0"/>
              </a:spcBef>
              <a:spcAft>
                <a:spcPts val="0"/>
              </a:spcAft>
              <a:buClr>
                <a:srgbClr val="FFFFFF"/>
              </a:buClr>
              <a:buSzPts val="4200"/>
              <a:buNone/>
              <a:defRPr sz="4200">
                <a:solidFill>
                  <a:srgbClr val="FFFFFF"/>
                </a:solidFill>
              </a:defRPr>
            </a:lvl6pPr>
            <a:lvl7pPr lvl="6" rtl="0" algn="l">
              <a:lnSpc>
                <a:spcPct val="100000"/>
              </a:lnSpc>
              <a:spcBef>
                <a:spcPts val="0"/>
              </a:spcBef>
              <a:spcAft>
                <a:spcPts val="0"/>
              </a:spcAft>
              <a:buClr>
                <a:srgbClr val="FFFFFF"/>
              </a:buClr>
              <a:buSzPts val="4200"/>
              <a:buNone/>
              <a:defRPr sz="4200">
                <a:solidFill>
                  <a:srgbClr val="FFFFFF"/>
                </a:solidFill>
              </a:defRPr>
            </a:lvl7pPr>
            <a:lvl8pPr lvl="7" rtl="0" algn="l">
              <a:lnSpc>
                <a:spcPct val="100000"/>
              </a:lnSpc>
              <a:spcBef>
                <a:spcPts val="0"/>
              </a:spcBef>
              <a:spcAft>
                <a:spcPts val="0"/>
              </a:spcAft>
              <a:buClr>
                <a:srgbClr val="FFFFFF"/>
              </a:buClr>
              <a:buSzPts val="4200"/>
              <a:buNone/>
              <a:defRPr sz="4200">
                <a:solidFill>
                  <a:srgbClr val="FFFFFF"/>
                </a:solidFill>
              </a:defRPr>
            </a:lvl8pPr>
            <a:lvl9pPr lvl="8" rtl="0" algn="l">
              <a:lnSpc>
                <a:spcPct val="100000"/>
              </a:lnSpc>
              <a:spcBef>
                <a:spcPts val="0"/>
              </a:spcBef>
              <a:spcAft>
                <a:spcPts val="0"/>
              </a:spcAft>
              <a:buClr>
                <a:srgbClr val="FFFFFF"/>
              </a:buClr>
              <a:buSzPts val="4200"/>
              <a:buNone/>
              <a:defRPr sz="4200">
                <a:solidFill>
                  <a:srgbClr val="FFFFFF"/>
                </a:solidFill>
              </a:defRPr>
            </a:lvl9pPr>
          </a:lstStyle>
          <a:p/>
        </p:txBody>
      </p:sp>
      <p:sp>
        <p:nvSpPr>
          <p:cNvPr id="87" name="Google Shape;8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680025" y="2380175"/>
            <a:ext cx="7688100" cy="110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Arial"/>
                <a:ea typeface="Arial"/>
                <a:cs typeface="Arial"/>
                <a:sym typeface="Arial"/>
              </a:rPr>
              <a:t>BASIC OF THREADS</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77775" y="1318650"/>
            <a:ext cx="8140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Race condition and happen-before...</a:t>
            </a:r>
            <a:endParaRPr>
              <a:latin typeface="Arial"/>
              <a:ea typeface="Arial"/>
              <a:cs typeface="Arial"/>
              <a:sym typeface="Arial"/>
            </a:endParaRPr>
          </a:p>
        </p:txBody>
      </p:sp>
      <p:sp>
        <p:nvSpPr>
          <p:cNvPr id="149" name="Google Shape;149;p23"/>
          <p:cNvSpPr txBox="1"/>
          <p:nvPr>
            <p:ph idx="1" type="body"/>
          </p:nvPr>
        </p:nvSpPr>
        <p:spPr>
          <a:xfrm>
            <a:off x="277775" y="1915800"/>
            <a:ext cx="3946200" cy="295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latin typeface="Arial"/>
                <a:ea typeface="Arial"/>
                <a:cs typeface="Arial"/>
                <a:sym typeface="Arial"/>
              </a:rPr>
              <a:t>T</a:t>
            </a:r>
            <a:r>
              <a:rPr lang="ru">
                <a:latin typeface="Arial"/>
                <a:ea typeface="Arial"/>
                <a:cs typeface="Arial"/>
                <a:sym typeface="Arial"/>
              </a:rPr>
              <a:t>he situation where two threads compete for the same resource, where the sequence in which the resource is accessed is significant, is called race conditions. A code section that leads to race conditions is called a critical section.  In the absence of a happens-before ordering between two operations, the JVM is free to reorder them as it wants. Happens-before is not just reordering of actions in 'time' but also a guarantee of ordering of read and write to memory . </a:t>
            </a:r>
            <a:endParaRPr>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4673250" y="2006250"/>
            <a:ext cx="4318350" cy="286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7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555555"/>
                </a:solidFill>
                <a:latin typeface="Arial"/>
                <a:ea typeface="Arial"/>
                <a:cs typeface="Arial"/>
                <a:sym typeface="Arial"/>
              </a:rPr>
              <a:t>Single thread rule</a:t>
            </a:r>
            <a:r>
              <a:rPr b="0" lang="ru" sz="2400">
                <a:solidFill>
                  <a:srgbClr val="333333"/>
                </a:solidFill>
                <a:latin typeface="Arial"/>
                <a:ea typeface="Arial"/>
                <a:cs typeface="Arial"/>
                <a:sym typeface="Arial"/>
              </a:rPr>
              <a:t>:</a:t>
            </a:r>
            <a:r>
              <a:rPr b="0" lang="ru" sz="1200">
                <a:solidFill>
                  <a:srgbClr val="333333"/>
                </a:solidFill>
                <a:latin typeface="Arial"/>
                <a:ea typeface="Arial"/>
                <a:cs typeface="Arial"/>
                <a:sym typeface="Arial"/>
              </a:rPr>
              <a:t> </a:t>
            </a:r>
            <a:r>
              <a:rPr b="0" lang="ru" sz="1400">
                <a:solidFill>
                  <a:srgbClr val="333333"/>
                </a:solidFill>
                <a:latin typeface="Arial"/>
                <a:ea typeface="Arial"/>
                <a:cs typeface="Arial"/>
                <a:sym typeface="Arial"/>
              </a:rPr>
              <a:t>Each action in a single thread happens-before every action in that thread that comes later in the program order.</a:t>
            </a:r>
            <a:endParaRPr sz="1400">
              <a:latin typeface="Arial"/>
              <a:ea typeface="Arial"/>
              <a:cs typeface="Arial"/>
              <a:sym typeface="Arial"/>
            </a:endParaRPr>
          </a:p>
        </p:txBody>
      </p:sp>
      <p:pic>
        <p:nvPicPr>
          <p:cNvPr id="156" name="Google Shape;156;p24"/>
          <p:cNvPicPr preferRelativeResize="0"/>
          <p:nvPr/>
        </p:nvPicPr>
        <p:blipFill>
          <a:blip r:embed="rId3">
            <a:alphaModFix/>
          </a:blip>
          <a:stretch>
            <a:fillRect/>
          </a:stretch>
        </p:blipFill>
        <p:spPr>
          <a:xfrm>
            <a:off x="2945075" y="2027850"/>
            <a:ext cx="3257425" cy="2896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8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555555"/>
                </a:solidFill>
                <a:latin typeface="Arial"/>
                <a:ea typeface="Arial"/>
                <a:cs typeface="Arial"/>
                <a:sym typeface="Arial"/>
              </a:rPr>
              <a:t>Monitor lock rule:</a:t>
            </a:r>
            <a:r>
              <a:rPr b="0" lang="ru" sz="1200">
                <a:solidFill>
                  <a:srgbClr val="333333"/>
                </a:solidFill>
                <a:latin typeface="Arial"/>
                <a:ea typeface="Arial"/>
                <a:cs typeface="Arial"/>
                <a:sym typeface="Arial"/>
              </a:rPr>
              <a:t> </a:t>
            </a:r>
            <a:r>
              <a:rPr b="0" lang="ru" sz="1400">
                <a:solidFill>
                  <a:srgbClr val="333333"/>
                </a:solidFill>
                <a:latin typeface="Arial"/>
                <a:ea typeface="Arial"/>
                <a:cs typeface="Arial"/>
                <a:sym typeface="Arial"/>
              </a:rPr>
              <a:t>An unlock on a monitor lock (exiting synchronized method/block) happens-before every subsequent acquiring on the same monitor lock. </a:t>
            </a:r>
            <a:endParaRPr sz="1400">
              <a:latin typeface="Arial"/>
              <a:ea typeface="Arial"/>
              <a:cs typeface="Arial"/>
              <a:sym typeface="Arial"/>
            </a:endParaRPr>
          </a:p>
        </p:txBody>
      </p:sp>
      <p:pic>
        <p:nvPicPr>
          <p:cNvPr id="162" name="Google Shape;162;p25"/>
          <p:cNvPicPr preferRelativeResize="0"/>
          <p:nvPr/>
        </p:nvPicPr>
        <p:blipFill>
          <a:blip r:embed="rId3">
            <a:alphaModFix/>
          </a:blip>
          <a:stretch>
            <a:fillRect/>
          </a:stretch>
        </p:blipFill>
        <p:spPr>
          <a:xfrm>
            <a:off x="1522950" y="2063700"/>
            <a:ext cx="6101700" cy="293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7650" y="1300750"/>
            <a:ext cx="7688700" cy="11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555555"/>
                </a:solidFill>
                <a:latin typeface="Arial"/>
                <a:ea typeface="Arial"/>
                <a:cs typeface="Arial"/>
                <a:sym typeface="Arial"/>
              </a:rPr>
              <a:t>Volatile variable rule:</a:t>
            </a:r>
            <a:r>
              <a:rPr b="0" lang="ru" sz="1200">
                <a:solidFill>
                  <a:srgbClr val="333333"/>
                </a:solidFill>
                <a:latin typeface="Arial"/>
                <a:ea typeface="Arial"/>
                <a:cs typeface="Arial"/>
                <a:sym typeface="Arial"/>
              </a:rPr>
              <a:t> </a:t>
            </a:r>
            <a:r>
              <a:rPr b="0" lang="ru" sz="1400">
                <a:solidFill>
                  <a:srgbClr val="333333"/>
                </a:solidFill>
                <a:latin typeface="Arial"/>
                <a:ea typeface="Arial"/>
                <a:cs typeface="Arial"/>
                <a:sym typeface="Arial"/>
              </a:rPr>
              <a:t>A write to a volatile field happens-before every subsequent read of that same field. Writes and reads of volatile fields have similar memory consistency effects as entering and exiting monitors (synchronized block around reads and writes), but without actually aquiring monitors/locks.</a:t>
            </a:r>
            <a:endParaRPr sz="1400">
              <a:latin typeface="Arial"/>
              <a:ea typeface="Arial"/>
              <a:cs typeface="Arial"/>
              <a:sym typeface="Arial"/>
            </a:endParaRPr>
          </a:p>
        </p:txBody>
      </p:sp>
      <p:pic>
        <p:nvPicPr>
          <p:cNvPr id="168" name="Google Shape;168;p26"/>
          <p:cNvPicPr preferRelativeResize="0"/>
          <p:nvPr/>
        </p:nvPicPr>
        <p:blipFill>
          <a:blip r:embed="rId3">
            <a:alphaModFix/>
          </a:blip>
          <a:stretch>
            <a:fillRect/>
          </a:stretch>
        </p:blipFill>
        <p:spPr>
          <a:xfrm>
            <a:off x="1706775" y="2411650"/>
            <a:ext cx="5734050" cy="267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7650" y="1252825"/>
            <a:ext cx="7688700" cy="11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555555"/>
                </a:solidFill>
                <a:latin typeface="Arial"/>
                <a:ea typeface="Arial"/>
                <a:cs typeface="Arial"/>
                <a:sym typeface="Arial"/>
              </a:rPr>
              <a:t>Thread start rule:</a:t>
            </a:r>
            <a:r>
              <a:rPr b="0" lang="ru" sz="1200">
                <a:solidFill>
                  <a:srgbClr val="333333"/>
                </a:solidFill>
                <a:latin typeface="Verdana"/>
                <a:ea typeface="Verdana"/>
                <a:cs typeface="Verdana"/>
                <a:sym typeface="Verdana"/>
              </a:rPr>
              <a:t> </a:t>
            </a:r>
            <a:r>
              <a:rPr b="0" lang="ru" sz="1400">
                <a:solidFill>
                  <a:srgbClr val="333333"/>
                </a:solidFill>
                <a:latin typeface="Arial"/>
                <a:ea typeface="Arial"/>
                <a:cs typeface="Arial"/>
                <a:sym typeface="Arial"/>
              </a:rPr>
              <a:t>A call to Thread.start() on a thread happens-before every action in the started thread. Say thread A spawns a new thread B by calling threadA.start(). All actions performed in thread B's run method will see thread A's calling threadA.start() method and before that (only in thread A) happened before them. </a:t>
            </a:r>
            <a:endParaRPr sz="1400">
              <a:latin typeface="Arial"/>
              <a:ea typeface="Arial"/>
              <a:cs typeface="Arial"/>
              <a:sym typeface="Arial"/>
            </a:endParaRPr>
          </a:p>
        </p:txBody>
      </p:sp>
      <p:pic>
        <p:nvPicPr>
          <p:cNvPr id="174" name="Google Shape;174;p27"/>
          <p:cNvPicPr preferRelativeResize="0"/>
          <p:nvPr/>
        </p:nvPicPr>
        <p:blipFill>
          <a:blip r:embed="rId3">
            <a:alphaModFix/>
          </a:blip>
          <a:stretch>
            <a:fillRect/>
          </a:stretch>
        </p:blipFill>
        <p:spPr>
          <a:xfrm>
            <a:off x="1564350" y="2498000"/>
            <a:ext cx="6015325" cy="256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27650" y="1195350"/>
            <a:ext cx="76887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solidFill>
                  <a:srgbClr val="555555"/>
                </a:solidFill>
                <a:latin typeface="Arial"/>
                <a:ea typeface="Arial"/>
                <a:cs typeface="Arial"/>
                <a:sym typeface="Arial"/>
              </a:rPr>
              <a:t>Thread join rule:</a:t>
            </a:r>
            <a:r>
              <a:rPr b="0" lang="ru" sz="1200">
                <a:solidFill>
                  <a:srgbClr val="333333"/>
                </a:solidFill>
                <a:latin typeface="Verdana"/>
                <a:ea typeface="Verdana"/>
                <a:cs typeface="Verdana"/>
                <a:sym typeface="Verdana"/>
              </a:rPr>
              <a:t> </a:t>
            </a:r>
            <a:r>
              <a:rPr b="0" lang="ru" sz="1400">
                <a:solidFill>
                  <a:srgbClr val="333333"/>
                </a:solidFill>
                <a:latin typeface="Arial"/>
                <a:ea typeface="Arial"/>
                <a:cs typeface="Arial"/>
                <a:sym typeface="Arial"/>
              </a:rPr>
              <a:t>All actions in a thread happen-before any other thread successfully returns from a join on that thread. Say thread A spawns a new thread B by calling threadA.start() then calls threadA.join(). Thread A will wait at join() call until thread B's run method finishes. After join method returns, all subsequent actions in thread A will see all actions performed in thread B's run method happened before them.</a:t>
            </a:r>
            <a:r>
              <a:rPr b="0" lang="ru" sz="1200">
                <a:solidFill>
                  <a:srgbClr val="333333"/>
                </a:solidFill>
                <a:latin typeface="Verdana"/>
                <a:ea typeface="Verdana"/>
                <a:cs typeface="Verdana"/>
                <a:sym typeface="Verdana"/>
              </a:rPr>
              <a:t> </a:t>
            </a:r>
            <a:endParaRPr/>
          </a:p>
        </p:txBody>
      </p:sp>
      <p:pic>
        <p:nvPicPr>
          <p:cNvPr id="180" name="Google Shape;180;p28"/>
          <p:cNvPicPr preferRelativeResize="0"/>
          <p:nvPr/>
        </p:nvPicPr>
        <p:blipFill>
          <a:blip r:embed="rId3">
            <a:alphaModFix/>
          </a:blip>
          <a:stretch>
            <a:fillRect/>
          </a:stretch>
        </p:blipFill>
        <p:spPr>
          <a:xfrm>
            <a:off x="1841325" y="2497650"/>
            <a:ext cx="5461350" cy="264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727650" y="1482700"/>
            <a:ext cx="7688700" cy="2787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2400">
                <a:latin typeface="Arial"/>
                <a:ea typeface="Arial"/>
                <a:cs typeface="Arial"/>
                <a:sym typeface="Arial"/>
              </a:rPr>
              <a:t>Thread priority</a:t>
            </a:r>
            <a:r>
              <a:rPr lang="ru">
                <a:latin typeface="Arial"/>
                <a:ea typeface="Arial"/>
                <a:cs typeface="Arial"/>
                <a:sym typeface="Arial"/>
              </a:rPr>
              <a:t> </a:t>
            </a:r>
            <a:r>
              <a:rPr lang="ru" sz="1800">
                <a:latin typeface="Arial"/>
                <a:ea typeface="Arial"/>
                <a:cs typeface="Arial"/>
                <a:sym typeface="Arial"/>
              </a:rPr>
              <a:t>- </a:t>
            </a:r>
            <a:r>
              <a:rPr lang="ru" sz="1400">
                <a:latin typeface="Arial"/>
                <a:ea typeface="Arial"/>
                <a:cs typeface="Arial"/>
                <a:sym typeface="Arial"/>
              </a:rPr>
              <a:t>number which can be set to thread. According to this number thread will have more time for execution.</a:t>
            </a:r>
            <a:endParaRPr sz="1400">
              <a:latin typeface="Arial"/>
              <a:ea typeface="Arial"/>
              <a:cs typeface="Arial"/>
              <a:sym typeface="Arial"/>
            </a:endParaRPr>
          </a:p>
          <a:p>
            <a:pPr indent="0" lvl="0" marL="0" rtl="0" algn="l">
              <a:lnSpc>
                <a:spcPct val="100000"/>
              </a:lnSpc>
              <a:spcBef>
                <a:spcPts val="0"/>
              </a:spcBef>
              <a:spcAft>
                <a:spcPts val="0"/>
              </a:spcAft>
              <a:buNone/>
            </a:pPr>
            <a:r>
              <a:rPr b="1" lang="ru" sz="2400">
                <a:latin typeface="Arial"/>
                <a:ea typeface="Arial"/>
                <a:cs typeface="Arial"/>
                <a:sym typeface="Arial"/>
              </a:rPr>
              <a:t>Monitor </a:t>
            </a:r>
            <a:r>
              <a:rPr lang="ru" sz="1800">
                <a:latin typeface="Arial"/>
                <a:ea typeface="Arial"/>
                <a:cs typeface="Arial"/>
                <a:sym typeface="Arial"/>
              </a:rPr>
              <a:t>-</a:t>
            </a:r>
            <a:r>
              <a:rPr lang="ru" sz="1800">
                <a:latin typeface="Arial"/>
                <a:ea typeface="Arial"/>
                <a:cs typeface="Arial"/>
                <a:sym typeface="Arial"/>
              </a:rPr>
              <a:t> </a:t>
            </a:r>
            <a:r>
              <a:rPr lang="ru" sz="1400">
                <a:latin typeface="Arial"/>
                <a:ea typeface="Arial"/>
                <a:cs typeface="Arial"/>
                <a:sym typeface="Arial"/>
              </a:rPr>
              <a:t>one of synchronization primitives allows to set safe threads communication.</a:t>
            </a:r>
            <a:endParaRPr sz="1400">
              <a:latin typeface="Arial"/>
              <a:ea typeface="Arial"/>
              <a:cs typeface="Arial"/>
              <a:sym typeface="Arial"/>
            </a:endParaRPr>
          </a:p>
          <a:p>
            <a:pPr indent="0" lvl="0" marL="0" rtl="0" algn="l">
              <a:lnSpc>
                <a:spcPct val="100000"/>
              </a:lnSpc>
              <a:spcBef>
                <a:spcPts val="0"/>
              </a:spcBef>
              <a:spcAft>
                <a:spcPts val="0"/>
              </a:spcAft>
              <a:buNone/>
            </a:pPr>
            <a:r>
              <a:rPr b="1" lang="ru" sz="2400">
                <a:latin typeface="Arial"/>
                <a:ea typeface="Arial"/>
                <a:cs typeface="Arial"/>
                <a:sym typeface="Arial"/>
              </a:rPr>
              <a:t>Daemon threads </a:t>
            </a:r>
            <a:r>
              <a:rPr lang="ru" sz="1800">
                <a:latin typeface="Arial"/>
                <a:ea typeface="Arial"/>
                <a:cs typeface="Arial"/>
                <a:sym typeface="Arial"/>
              </a:rPr>
              <a:t>- </a:t>
            </a:r>
            <a:r>
              <a:rPr lang="ru" sz="1400">
                <a:latin typeface="Arial"/>
                <a:ea typeface="Arial"/>
                <a:cs typeface="Arial"/>
                <a:sym typeface="Arial"/>
              </a:rPr>
              <a:t>this thread will stop it`s execution when all non daemon threads were finished.</a:t>
            </a:r>
            <a:endParaRPr sz="1400">
              <a:latin typeface="Arial"/>
              <a:ea typeface="Arial"/>
              <a:cs typeface="Arial"/>
              <a:sym typeface="Arial"/>
            </a:endParaRPr>
          </a:p>
          <a:p>
            <a:pPr indent="0" lvl="0" marL="0" rtl="0" algn="l">
              <a:lnSpc>
                <a:spcPct val="100000"/>
              </a:lnSpc>
              <a:spcBef>
                <a:spcPts val="0"/>
              </a:spcBef>
              <a:spcAft>
                <a:spcPts val="0"/>
              </a:spcAft>
              <a:buNone/>
            </a:pPr>
            <a:r>
              <a:rPr b="1" lang="ru" sz="2400">
                <a:latin typeface="Arial"/>
                <a:ea typeface="Arial"/>
                <a:cs typeface="Arial"/>
                <a:sym typeface="Arial"/>
              </a:rPr>
              <a:t>Threads state</a:t>
            </a:r>
            <a:r>
              <a:rPr lang="ru">
                <a:latin typeface="Arial"/>
                <a:ea typeface="Arial"/>
                <a:cs typeface="Arial"/>
                <a:sym typeface="Arial"/>
              </a:rPr>
              <a:t> </a:t>
            </a:r>
            <a:r>
              <a:rPr lang="ru" sz="1800">
                <a:latin typeface="Arial"/>
                <a:ea typeface="Arial"/>
                <a:cs typeface="Arial"/>
                <a:sym typeface="Arial"/>
              </a:rPr>
              <a:t>-</a:t>
            </a:r>
            <a:r>
              <a:rPr lang="ru" sz="1800">
                <a:latin typeface="Arial"/>
                <a:ea typeface="Arial"/>
                <a:cs typeface="Arial"/>
                <a:sym typeface="Arial"/>
              </a:rPr>
              <a:t> </a:t>
            </a:r>
            <a:r>
              <a:rPr lang="ru" sz="1400">
                <a:latin typeface="Arial"/>
                <a:ea typeface="Arial"/>
                <a:cs typeface="Arial"/>
                <a:sym typeface="Arial"/>
              </a:rPr>
              <a:t>certain states in which threads can be.</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727650" y="1425225"/>
            <a:ext cx="7688700" cy="174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ru" sz="2400">
                <a:latin typeface="Arial"/>
                <a:ea typeface="Arial"/>
                <a:cs typeface="Arial"/>
                <a:sym typeface="Arial"/>
              </a:rPr>
              <a:t>Race condition</a:t>
            </a:r>
            <a:r>
              <a:rPr lang="ru">
                <a:latin typeface="Arial"/>
                <a:ea typeface="Arial"/>
                <a:cs typeface="Arial"/>
                <a:sym typeface="Arial"/>
              </a:rPr>
              <a:t> </a:t>
            </a:r>
            <a:r>
              <a:rPr lang="ru" sz="1800">
                <a:latin typeface="Arial"/>
                <a:ea typeface="Arial"/>
                <a:cs typeface="Arial"/>
                <a:sym typeface="Arial"/>
              </a:rPr>
              <a:t>- </a:t>
            </a:r>
            <a:r>
              <a:rPr lang="ru" sz="1400">
                <a:latin typeface="Arial"/>
                <a:ea typeface="Arial"/>
                <a:cs typeface="Arial"/>
                <a:sym typeface="Arial"/>
              </a:rPr>
              <a:t>when several threads try to modify shared resource.</a:t>
            </a:r>
            <a:endParaRPr sz="1400">
              <a:latin typeface="Arial"/>
              <a:ea typeface="Arial"/>
              <a:cs typeface="Arial"/>
              <a:sym typeface="Arial"/>
            </a:endParaRPr>
          </a:p>
          <a:p>
            <a:pPr indent="0" lvl="0" marL="0" rtl="0" algn="l">
              <a:lnSpc>
                <a:spcPct val="100000"/>
              </a:lnSpc>
              <a:spcBef>
                <a:spcPts val="0"/>
              </a:spcBef>
              <a:spcAft>
                <a:spcPts val="0"/>
              </a:spcAft>
              <a:buNone/>
            </a:pPr>
            <a:r>
              <a:rPr b="1" lang="ru" sz="2400">
                <a:latin typeface="Arial"/>
                <a:ea typeface="Arial"/>
                <a:cs typeface="Arial"/>
                <a:sym typeface="Arial"/>
              </a:rPr>
              <a:t>Critical section </a:t>
            </a:r>
            <a:r>
              <a:rPr lang="ru" sz="1800">
                <a:latin typeface="Arial"/>
                <a:ea typeface="Arial"/>
                <a:cs typeface="Arial"/>
                <a:sym typeface="Arial"/>
              </a:rPr>
              <a:t>-  </a:t>
            </a:r>
            <a:r>
              <a:rPr lang="ru" sz="1400">
                <a:latin typeface="Arial"/>
                <a:ea typeface="Arial"/>
                <a:cs typeface="Arial"/>
                <a:sym typeface="Arial"/>
              </a:rPr>
              <a:t>parts of the program where the shared resource is accessed are protected.</a:t>
            </a:r>
            <a:endParaRPr sz="14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ctrTitle"/>
          </p:nvPr>
        </p:nvSpPr>
        <p:spPr>
          <a:xfrm>
            <a:off x="1884750" y="959700"/>
            <a:ext cx="6850500" cy="31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End of second lection</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425075" y="1318650"/>
            <a:ext cx="7993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Start of threads</a:t>
            </a:r>
            <a:endParaRPr>
              <a:latin typeface="Arial"/>
              <a:ea typeface="Arial"/>
              <a:cs typeface="Arial"/>
              <a:sym typeface="Arial"/>
            </a:endParaRPr>
          </a:p>
        </p:txBody>
      </p:sp>
      <p:sp>
        <p:nvSpPr>
          <p:cNvPr id="98" name="Google Shape;98;p15"/>
          <p:cNvSpPr txBox="1"/>
          <p:nvPr>
            <p:ph idx="1" type="body"/>
          </p:nvPr>
        </p:nvSpPr>
        <p:spPr>
          <a:xfrm>
            <a:off x="425075" y="1925675"/>
            <a:ext cx="3667500" cy="29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000000"/>
                </a:solidFill>
                <a:latin typeface="Arial"/>
                <a:ea typeface="Arial"/>
                <a:cs typeface="Arial"/>
                <a:sym typeface="Arial"/>
              </a:rPr>
              <a:t>public class MyThread extends Thread {</a:t>
            </a:r>
            <a:endParaRPr sz="1200">
              <a:solidFill>
                <a:srgbClr val="000000"/>
              </a:solidFill>
              <a:latin typeface="Arial"/>
              <a:ea typeface="Arial"/>
              <a:cs typeface="Arial"/>
              <a:sym typeface="Arial"/>
            </a:endParaRPr>
          </a:p>
          <a:p>
            <a:pPr indent="457200" lvl="0" marL="0" rtl="0" algn="l">
              <a:spcBef>
                <a:spcPts val="0"/>
              </a:spcBef>
              <a:spcAft>
                <a:spcPts val="0"/>
              </a:spcAft>
              <a:buNone/>
            </a:pPr>
            <a:r>
              <a:rPr lang="ru" sz="1200">
                <a:solidFill>
                  <a:srgbClr val="000000"/>
                </a:solidFill>
                <a:latin typeface="Arial"/>
                <a:ea typeface="Arial"/>
                <a:cs typeface="Arial"/>
                <a:sym typeface="Arial"/>
              </a:rPr>
              <a:t>public void run() {</a:t>
            </a:r>
            <a:endParaRPr sz="1200">
              <a:solidFill>
                <a:srgbClr val="000000"/>
              </a:solidFill>
              <a:latin typeface="Arial"/>
              <a:ea typeface="Arial"/>
              <a:cs typeface="Arial"/>
              <a:sym typeface="Arial"/>
            </a:endParaRPr>
          </a:p>
          <a:p>
            <a:pPr indent="457200" lvl="0" marL="457200" rtl="0" algn="l">
              <a:spcBef>
                <a:spcPts val="0"/>
              </a:spcBef>
              <a:spcAft>
                <a:spcPts val="0"/>
              </a:spcAft>
              <a:buNone/>
            </a:pPr>
            <a:r>
              <a:rPr lang="ru" sz="1200">
                <a:solidFill>
                  <a:srgbClr val="000000"/>
                </a:solidFill>
                <a:latin typeface="Arial"/>
                <a:ea typeface="Arial"/>
                <a:cs typeface="Arial"/>
                <a:sym typeface="Arial"/>
              </a:rPr>
              <a:t>long sum=0;</a:t>
            </a:r>
            <a:endParaRPr sz="1200">
              <a:solidFill>
                <a:srgbClr val="000000"/>
              </a:solidFill>
              <a:latin typeface="Arial"/>
              <a:ea typeface="Arial"/>
              <a:cs typeface="Arial"/>
              <a:sym typeface="Arial"/>
            </a:endParaRPr>
          </a:p>
          <a:p>
            <a:pPr indent="0" lvl="0" marL="914400" rtl="0" algn="l">
              <a:spcBef>
                <a:spcPts val="0"/>
              </a:spcBef>
              <a:spcAft>
                <a:spcPts val="0"/>
              </a:spcAft>
              <a:buNone/>
            </a:pPr>
            <a:r>
              <a:rPr lang="ru" sz="1200">
                <a:solidFill>
                  <a:srgbClr val="000000"/>
                </a:solidFill>
                <a:latin typeface="Arial"/>
                <a:ea typeface="Arial"/>
                <a:cs typeface="Arial"/>
                <a:sym typeface="Arial"/>
              </a:rPr>
              <a:t>for (int i = 0; i &lt; 1000; ++i) {</a:t>
            </a:r>
            <a:endParaRPr sz="1200">
              <a:solidFill>
                <a:srgbClr val="000000"/>
              </a:solidFill>
              <a:latin typeface="Arial"/>
              <a:ea typeface="Arial"/>
              <a:cs typeface="Arial"/>
              <a:sym typeface="Arial"/>
            </a:endParaRPr>
          </a:p>
          <a:p>
            <a:pPr indent="457200" lvl="0" marL="914400" rtl="0" algn="l">
              <a:spcBef>
                <a:spcPts val="0"/>
              </a:spcBef>
              <a:spcAft>
                <a:spcPts val="0"/>
              </a:spcAft>
              <a:buNone/>
            </a:pPr>
            <a:r>
              <a:rPr lang="ru" sz="1200">
                <a:solidFill>
                  <a:srgbClr val="000000"/>
                </a:solidFill>
                <a:latin typeface="Arial"/>
                <a:ea typeface="Arial"/>
                <a:cs typeface="Arial"/>
                <a:sym typeface="Arial"/>
              </a:rPr>
              <a:t>sum += i;</a:t>
            </a:r>
            <a:endParaRPr sz="1200">
              <a:solidFill>
                <a:srgbClr val="000000"/>
              </a:solidFill>
              <a:latin typeface="Arial"/>
              <a:ea typeface="Arial"/>
              <a:cs typeface="Arial"/>
              <a:sym typeface="Arial"/>
            </a:endParaRPr>
          </a:p>
          <a:p>
            <a:pPr indent="457200" lvl="0" marL="457200" rtl="0" algn="l">
              <a:spcBef>
                <a:spcPts val="0"/>
              </a:spcBef>
              <a:spcAft>
                <a:spcPts val="0"/>
              </a:spcAft>
              <a:buNone/>
            </a:pPr>
            <a:r>
              <a:rPr lang="ru"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457200" lvl="0" marL="457200" rtl="0" algn="l">
              <a:spcBef>
                <a:spcPts val="0"/>
              </a:spcBef>
              <a:spcAft>
                <a:spcPts val="0"/>
              </a:spcAft>
              <a:buNone/>
            </a:pPr>
            <a:r>
              <a:rPr lang="ru" sz="1200">
                <a:solidFill>
                  <a:srgbClr val="000000"/>
                </a:solidFill>
                <a:latin typeface="Arial"/>
                <a:ea typeface="Arial"/>
                <a:cs typeface="Arial"/>
                <a:sym typeface="Arial"/>
              </a:rPr>
              <a:t>System.out.println(sum);</a:t>
            </a:r>
            <a:endParaRPr sz="1200">
              <a:solidFill>
                <a:srgbClr val="000000"/>
              </a:solidFill>
              <a:latin typeface="Arial"/>
              <a:ea typeface="Arial"/>
              <a:cs typeface="Arial"/>
              <a:sym typeface="Arial"/>
            </a:endParaRPr>
          </a:p>
          <a:p>
            <a:pPr indent="0" lvl="0" marL="457200" rtl="0" algn="l">
              <a:spcBef>
                <a:spcPts val="0"/>
              </a:spcBef>
              <a:spcAft>
                <a:spcPts val="0"/>
              </a:spcAft>
              <a:buNone/>
            </a:pPr>
            <a:r>
              <a:rPr lang="ru"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0"/>
              </a:spcAft>
              <a:buNone/>
            </a:pPr>
            <a:r>
              <a:rPr lang="ru"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ru" sz="1200">
                <a:solidFill>
                  <a:srgbClr val="000000"/>
                </a:solidFill>
                <a:latin typeface="Arial"/>
                <a:ea typeface="Arial"/>
                <a:cs typeface="Arial"/>
                <a:sym typeface="Arial"/>
              </a:rPr>
              <a:t>MyThread t = new MyThread();</a:t>
            </a:r>
            <a:endParaRPr sz="1200">
              <a:solidFill>
                <a:srgbClr val="000000"/>
              </a:solidFill>
              <a:latin typeface="Arial"/>
              <a:ea typeface="Arial"/>
              <a:cs typeface="Arial"/>
              <a:sym typeface="Arial"/>
            </a:endParaRPr>
          </a:p>
          <a:p>
            <a:pPr indent="0" lvl="0" marL="0" rtl="0" algn="l">
              <a:spcBef>
                <a:spcPts val="0"/>
              </a:spcBef>
              <a:spcAft>
                <a:spcPts val="0"/>
              </a:spcAft>
              <a:buNone/>
            </a:pPr>
            <a:r>
              <a:rPr lang="ru" sz="1200">
                <a:solidFill>
                  <a:srgbClr val="000000"/>
                </a:solidFill>
                <a:latin typeface="Arial"/>
                <a:ea typeface="Arial"/>
                <a:cs typeface="Arial"/>
                <a:sym typeface="Arial"/>
              </a:rPr>
              <a:t>t.start();</a:t>
            </a:r>
            <a:endParaRPr sz="1200"/>
          </a:p>
        </p:txBody>
      </p:sp>
      <p:sp>
        <p:nvSpPr>
          <p:cNvPr id="99" name="Google Shape;99;p15"/>
          <p:cNvSpPr txBox="1"/>
          <p:nvPr/>
        </p:nvSpPr>
        <p:spPr>
          <a:xfrm>
            <a:off x="4349575" y="1925675"/>
            <a:ext cx="4418700" cy="29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highlight>
                  <a:srgbClr val="FFFFFF"/>
                </a:highlight>
              </a:rPr>
              <a:t>public class</a:t>
            </a:r>
            <a:r>
              <a:rPr b="1" lang="ru" sz="1200">
                <a:highlight>
                  <a:srgbClr val="FFFFFF"/>
                </a:highlight>
              </a:rPr>
              <a:t> </a:t>
            </a:r>
            <a:r>
              <a:rPr lang="ru" sz="1200">
                <a:highlight>
                  <a:srgbClr val="FFFFFF"/>
                </a:highlight>
              </a:rPr>
              <a:t>SomeJob implements</a:t>
            </a:r>
            <a:r>
              <a:rPr b="1" lang="ru" sz="1200">
                <a:highlight>
                  <a:srgbClr val="FFFFFF"/>
                </a:highlight>
              </a:rPr>
              <a:t> </a:t>
            </a:r>
            <a:r>
              <a:rPr lang="ru" sz="1200">
                <a:highlight>
                  <a:srgbClr val="FFFFFF"/>
                </a:highlight>
              </a:rPr>
              <a:t>Runnable {</a:t>
            </a:r>
            <a:endParaRPr sz="1200">
              <a:highlight>
                <a:srgbClr val="FFFFFF"/>
              </a:highlight>
            </a:endParaRPr>
          </a:p>
          <a:p>
            <a:pPr indent="0" lvl="0" marL="0" rtl="0" algn="l">
              <a:lnSpc>
                <a:spcPct val="115000"/>
              </a:lnSpc>
              <a:spcBef>
                <a:spcPts val="0"/>
              </a:spcBef>
              <a:spcAft>
                <a:spcPts val="0"/>
              </a:spcAft>
              <a:buNone/>
            </a:pPr>
            <a:r>
              <a:rPr lang="ru" sz="1200">
                <a:highlight>
                  <a:srgbClr val="FFFFFF"/>
                </a:highlight>
              </a:rPr>
              <a:t>   </a:t>
            </a:r>
            <a:endParaRPr sz="1200">
              <a:highlight>
                <a:srgbClr val="FFFFFF"/>
              </a:highlight>
            </a:endParaRPr>
          </a:p>
          <a:p>
            <a:pPr indent="0" lvl="0" marL="0" rtl="0" algn="l">
              <a:lnSpc>
                <a:spcPct val="115000"/>
              </a:lnSpc>
              <a:spcBef>
                <a:spcPts val="0"/>
              </a:spcBef>
              <a:spcAft>
                <a:spcPts val="0"/>
              </a:spcAft>
              <a:buNone/>
            </a:pPr>
            <a:r>
              <a:rPr lang="ru" sz="1200">
                <a:highlight>
                  <a:srgbClr val="FFFFFF"/>
                </a:highlight>
              </a:rPr>
              <a:t>   @Override</a:t>
            </a:r>
            <a:endParaRPr sz="1200">
              <a:highlight>
                <a:srgbClr val="FFFFFF"/>
              </a:highlight>
            </a:endParaRPr>
          </a:p>
          <a:p>
            <a:pPr indent="0" lvl="0" marL="0" rtl="0" algn="l">
              <a:lnSpc>
                <a:spcPct val="115000"/>
              </a:lnSpc>
              <a:spcBef>
                <a:spcPts val="0"/>
              </a:spcBef>
              <a:spcAft>
                <a:spcPts val="0"/>
              </a:spcAft>
              <a:buNone/>
            </a:pPr>
            <a:r>
              <a:rPr lang="ru" sz="1200">
                <a:highlight>
                  <a:srgbClr val="FFFFFF"/>
                </a:highlight>
              </a:rPr>
              <a:t>   public void</a:t>
            </a:r>
            <a:r>
              <a:rPr b="1" lang="ru" sz="1200">
                <a:highlight>
                  <a:srgbClr val="FFFFFF"/>
                </a:highlight>
              </a:rPr>
              <a:t> </a:t>
            </a:r>
            <a:r>
              <a:rPr lang="ru" sz="1200">
                <a:highlight>
                  <a:srgbClr val="FFFFFF"/>
                </a:highlight>
              </a:rPr>
              <a:t>run() {</a:t>
            </a:r>
            <a:endParaRPr sz="1200">
              <a:highlight>
                <a:srgbClr val="FFFFFF"/>
              </a:highlight>
            </a:endParaRPr>
          </a:p>
          <a:p>
            <a:pPr indent="0" lvl="0" marL="0" rtl="0" algn="l">
              <a:lnSpc>
                <a:spcPct val="115000"/>
              </a:lnSpc>
              <a:spcBef>
                <a:spcPts val="0"/>
              </a:spcBef>
              <a:spcAft>
                <a:spcPts val="0"/>
              </a:spcAft>
              <a:buNone/>
            </a:pPr>
            <a:r>
              <a:rPr lang="ru" sz="1200">
                <a:highlight>
                  <a:srgbClr val="FFFFFF"/>
                </a:highlight>
              </a:rPr>
              <a:t>       </a:t>
            </a:r>
            <a:r>
              <a:rPr i="1" lang="ru" sz="1200">
                <a:highlight>
                  <a:srgbClr val="FFFFFF"/>
                </a:highlight>
              </a:rPr>
              <a:t>//this code will be executed in new thread</a:t>
            </a:r>
            <a:endParaRPr i="1" sz="1200">
              <a:highlight>
                <a:srgbClr val="FFFFFF"/>
              </a:highlight>
            </a:endParaRPr>
          </a:p>
          <a:p>
            <a:pPr indent="0" lvl="0" marL="0" rtl="0" algn="l">
              <a:lnSpc>
                <a:spcPct val="115000"/>
              </a:lnSpc>
              <a:spcBef>
                <a:spcPts val="0"/>
              </a:spcBef>
              <a:spcAft>
                <a:spcPts val="0"/>
              </a:spcAft>
              <a:buNone/>
            </a:pPr>
            <a:r>
              <a:rPr i="1" lang="ru" sz="1200">
                <a:highlight>
                  <a:srgbClr val="FFFFFF"/>
                </a:highlight>
              </a:rPr>
              <a:t>   </a:t>
            </a:r>
            <a:r>
              <a:rPr lang="ru" sz="1200">
                <a:highlight>
                  <a:srgbClr val="FFFFFF"/>
                </a:highlight>
              </a:rPr>
              <a:t>}</a:t>
            </a:r>
            <a:endParaRPr sz="1200">
              <a:highlight>
                <a:srgbClr val="FFFFFF"/>
              </a:highlight>
            </a:endParaRPr>
          </a:p>
          <a:p>
            <a:pPr indent="0" lvl="0" marL="0" rtl="0" algn="l">
              <a:lnSpc>
                <a:spcPct val="115000"/>
              </a:lnSpc>
              <a:spcBef>
                <a:spcPts val="0"/>
              </a:spcBef>
              <a:spcAft>
                <a:spcPts val="0"/>
              </a:spcAft>
              <a:buNone/>
            </a:pPr>
            <a:r>
              <a:t/>
            </a:r>
            <a:endParaRPr sz="1200">
              <a:highlight>
                <a:srgbClr val="FFFFFF"/>
              </a:highlight>
            </a:endParaRPr>
          </a:p>
          <a:p>
            <a:pPr indent="0" lvl="0" marL="0" rtl="0" algn="l">
              <a:lnSpc>
                <a:spcPct val="115000"/>
              </a:lnSpc>
              <a:spcBef>
                <a:spcPts val="0"/>
              </a:spcBef>
              <a:spcAft>
                <a:spcPts val="0"/>
              </a:spcAft>
              <a:buNone/>
            </a:pPr>
            <a:r>
              <a:rPr lang="ru" sz="1200">
                <a:highlight>
                  <a:srgbClr val="FFFFFF"/>
                </a:highlight>
              </a:rPr>
              <a:t>}</a:t>
            </a:r>
            <a:endParaRPr sz="1200">
              <a:highlight>
                <a:srgbClr val="FFFFFF"/>
              </a:highlight>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ru" sz="1200">
                <a:highlight>
                  <a:srgbClr val="FFFFFF"/>
                </a:highlight>
              </a:rPr>
              <a:t>SomeJob </a:t>
            </a:r>
            <a:r>
              <a:rPr lang="ru" sz="1200"/>
              <a:t>job</a:t>
            </a:r>
            <a:r>
              <a:rPr lang="ru" sz="1200"/>
              <a:t> = new </a:t>
            </a:r>
            <a:r>
              <a:rPr lang="ru" sz="1200">
                <a:highlight>
                  <a:srgbClr val="FFFFFF"/>
                </a:highlight>
              </a:rPr>
              <a:t>SomeJob</a:t>
            </a:r>
            <a:r>
              <a:rPr lang="ru" sz="1200"/>
              <a:t>();</a:t>
            </a:r>
            <a:endParaRPr sz="1200"/>
          </a:p>
          <a:p>
            <a:pPr indent="0" lvl="0" marL="0" rtl="0" algn="l">
              <a:lnSpc>
                <a:spcPct val="115000"/>
              </a:lnSpc>
              <a:spcBef>
                <a:spcPts val="0"/>
              </a:spcBef>
              <a:spcAft>
                <a:spcPts val="0"/>
              </a:spcAft>
              <a:buNone/>
            </a:pPr>
            <a:r>
              <a:rPr lang="ru" sz="1200"/>
              <a:t>Thread t = new Thread(</a:t>
            </a:r>
            <a:r>
              <a:rPr lang="ru" sz="1200"/>
              <a:t>job</a:t>
            </a:r>
            <a:r>
              <a:rPr lang="ru" sz="1200"/>
              <a:t>);</a:t>
            </a:r>
            <a:endParaRPr sz="1200"/>
          </a:p>
          <a:p>
            <a:pPr indent="0" lvl="0" marL="0" rtl="0" algn="l">
              <a:lnSpc>
                <a:spcPct val="115000"/>
              </a:lnSpc>
              <a:spcBef>
                <a:spcPts val="0"/>
              </a:spcBef>
              <a:spcAft>
                <a:spcPts val="0"/>
              </a:spcAft>
              <a:buNone/>
            </a:pPr>
            <a:r>
              <a:rPr lang="ru" sz="1200"/>
              <a:t>t.start();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872900"/>
            <a:ext cx="7688700" cy="14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Threads priority</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Threads names</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Threads daemon</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138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Blocking and non blocking methods</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InterruptedException</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Handling </a:t>
            </a:r>
            <a:r>
              <a:rPr lang="ru">
                <a:latin typeface="Arial"/>
                <a:ea typeface="Arial"/>
                <a:cs typeface="Arial"/>
                <a:sym typeface="Arial"/>
              </a:rPr>
              <a:t>InterruptedException</a:t>
            </a:r>
            <a:endParaRPr>
              <a:latin typeface="Arial"/>
              <a:ea typeface="Arial"/>
              <a:cs typeface="Arial"/>
              <a:sym typeface="Arial"/>
            </a:endParaRPr>
          </a:p>
        </p:txBody>
      </p:sp>
      <p:sp>
        <p:nvSpPr>
          <p:cNvPr id="110" name="Google Shape;110;p17"/>
          <p:cNvSpPr txBox="1"/>
          <p:nvPr>
            <p:ph idx="1" type="body"/>
          </p:nvPr>
        </p:nvSpPr>
        <p:spPr>
          <a:xfrm>
            <a:off x="729450" y="2706750"/>
            <a:ext cx="7688700" cy="20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1400">
                <a:latin typeface="Arial"/>
                <a:ea typeface="Arial"/>
                <a:cs typeface="Arial"/>
                <a:sym typeface="Arial"/>
              </a:rPr>
              <a:t>There is blocking methods which can block current thread execution and non blocking methods.</a:t>
            </a:r>
            <a:endParaRPr sz="1400">
              <a:latin typeface="Arial"/>
              <a:ea typeface="Arial"/>
              <a:cs typeface="Arial"/>
              <a:sym typeface="Arial"/>
            </a:endParaRPr>
          </a:p>
          <a:p>
            <a:pPr indent="0" lvl="0" marL="0" rtl="0" algn="l">
              <a:lnSpc>
                <a:spcPct val="100000"/>
              </a:lnSpc>
              <a:spcBef>
                <a:spcPts val="0"/>
              </a:spcBef>
              <a:spcAft>
                <a:spcPts val="0"/>
              </a:spcAft>
              <a:buNone/>
            </a:pPr>
            <a:r>
              <a:rPr lang="ru" sz="1400">
                <a:latin typeface="Arial"/>
                <a:ea typeface="Arial"/>
                <a:cs typeface="Arial"/>
                <a:sym typeface="Arial"/>
              </a:rPr>
              <a:t>Blocking methods are wait() join() sleep() and others </a:t>
            </a:r>
            <a:endParaRPr sz="1400">
              <a:latin typeface="Arial"/>
              <a:ea typeface="Arial"/>
              <a:cs typeface="Arial"/>
              <a:sym typeface="Arial"/>
            </a:endParaRPr>
          </a:p>
          <a:p>
            <a:pPr indent="0" lvl="0" marL="0" rtl="0" algn="l">
              <a:lnSpc>
                <a:spcPct val="100000"/>
              </a:lnSpc>
              <a:spcBef>
                <a:spcPts val="0"/>
              </a:spcBef>
              <a:spcAft>
                <a:spcPts val="0"/>
              </a:spcAft>
              <a:buNone/>
            </a:pPr>
            <a:r>
              <a:rPr lang="ru" sz="1400">
                <a:latin typeface="Arial"/>
                <a:ea typeface="Arial"/>
                <a:cs typeface="Arial"/>
                <a:sym typeface="Arial"/>
              </a:rPr>
              <a:t>Non blocking methods are all your methods that do not contain blocking methods.</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ru" sz="1400">
                <a:latin typeface="Arial"/>
                <a:ea typeface="Arial"/>
                <a:cs typeface="Arial"/>
                <a:sym typeface="Arial"/>
              </a:rPr>
              <a:t>interrupt() isInterrupted() interrupted() methods and handling InterruptedException.</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lang="ru" sz="1400">
                <a:latin typeface="Arial"/>
                <a:ea typeface="Arial"/>
                <a:cs typeface="Arial"/>
                <a:sym typeface="Arial"/>
              </a:rPr>
              <a:t>Never ignore InterruptedException in real world applications.</a:t>
            </a:r>
            <a:endParaRPr sz="1400">
              <a:latin typeface="Arial"/>
              <a:ea typeface="Arial"/>
              <a:cs typeface="Arial"/>
              <a:sym typeface="Aria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3076500" cy="31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Synchronization </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Monitor concept</a:t>
            </a:r>
            <a:endParaRPr>
              <a:latin typeface="Arial"/>
              <a:ea typeface="Arial"/>
              <a:cs typeface="Arial"/>
              <a:sym typeface="Arial"/>
            </a:endParaRPr>
          </a:p>
          <a:p>
            <a:pPr indent="0" lvl="0" marL="0" rtl="0" algn="l">
              <a:spcBef>
                <a:spcPts val="0"/>
              </a:spcBef>
              <a:spcAft>
                <a:spcPts val="0"/>
              </a:spcAft>
              <a:buNone/>
            </a:pPr>
            <a:r>
              <a:rPr lang="ru">
                <a:latin typeface="Arial"/>
                <a:ea typeface="Arial"/>
                <a:cs typeface="Arial"/>
                <a:sym typeface="Arial"/>
              </a:rPr>
              <a:t>Thread states</a:t>
            </a:r>
            <a:endParaRPr>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4260600" y="1318650"/>
            <a:ext cx="4656025" cy="292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7650" y="1283125"/>
            <a:ext cx="7688700" cy="51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Arial"/>
                <a:ea typeface="Arial"/>
                <a:cs typeface="Arial"/>
                <a:sym typeface="Arial"/>
              </a:rPr>
              <a:t>Threads states conversion diagram </a:t>
            </a:r>
            <a:endParaRPr>
              <a:latin typeface="Arial"/>
              <a:ea typeface="Arial"/>
              <a:cs typeface="Arial"/>
              <a:sym typeface="Arial"/>
            </a:endParaRPr>
          </a:p>
        </p:txBody>
      </p:sp>
      <p:pic>
        <p:nvPicPr>
          <p:cNvPr id="122" name="Google Shape;122;p19"/>
          <p:cNvPicPr preferRelativeResize="0"/>
          <p:nvPr/>
        </p:nvPicPr>
        <p:blipFill>
          <a:blip r:embed="rId3">
            <a:alphaModFix/>
          </a:blip>
          <a:stretch>
            <a:fillRect/>
          </a:stretch>
        </p:blipFill>
        <p:spPr>
          <a:xfrm>
            <a:off x="1704975" y="1853850"/>
            <a:ext cx="5734050" cy="330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9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latin typeface="Arial"/>
                <a:ea typeface="Arial"/>
                <a:cs typeface="Arial"/>
                <a:sym typeface="Arial"/>
              </a:rPr>
              <a:t>Gaps while using monitor concept and synchronized and private mutex</a:t>
            </a:r>
            <a:endParaRPr>
              <a:latin typeface="Arial"/>
              <a:ea typeface="Arial"/>
              <a:cs typeface="Arial"/>
              <a:sym typeface="Arial"/>
            </a:endParaRPr>
          </a:p>
        </p:txBody>
      </p:sp>
      <p:sp>
        <p:nvSpPr>
          <p:cNvPr id="128" name="Google Shape;128;p20"/>
          <p:cNvSpPr txBox="1"/>
          <p:nvPr>
            <p:ph idx="1" type="body"/>
          </p:nvPr>
        </p:nvSpPr>
        <p:spPr>
          <a:xfrm>
            <a:off x="729450" y="2410050"/>
            <a:ext cx="2839200" cy="25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solidFill>
                  <a:srgbClr val="000000"/>
                </a:solidFill>
                <a:latin typeface="Arial"/>
                <a:ea typeface="Arial"/>
                <a:cs typeface="Arial"/>
                <a:sym typeface="Arial"/>
              </a:rPr>
              <a:t>class X {</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     public synchronized void method1() {</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public class TestX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public void someMethod(X x)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synchronized(x) {</a:t>
            </a:r>
            <a:endParaRPr sz="1100">
              <a:solidFill>
                <a:srgbClr val="000000"/>
              </a:solidFill>
              <a:latin typeface="Arial"/>
              <a:ea typeface="Arial"/>
              <a:cs typeface="Arial"/>
              <a:sym typeface="Arial"/>
            </a:endParaRPr>
          </a:p>
          <a:p>
            <a:pPr indent="457200" lvl="0" marL="914400" rtl="0" algn="l">
              <a:spcBef>
                <a:spcPts val="0"/>
              </a:spcBef>
              <a:spcAft>
                <a:spcPts val="0"/>
              </a:spcAft>
              <a:buNone/>
            </a:pPr>
            <a:r>
              <a:rPr lang="ru" sz="1100">
                <a:solidFill>
                  <a:srgbClr val="000000"/>
                </a:solidFill>
                <a:latin typeface="Arial"/>
                <a:ea typeface="Arial"/>
                <a:cs typeface="Arial"/>
                <a:sym typeface="Arial"/>
              </a:rPr>
              <a:t>while(true);</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a:t>
            </a:r>
            <a:endParaRPr/>
          </a:p>
        </p:txBody>
      </p:sp>
      <p:sp>
        <p:nvSpPr>
          <p:cNvPr id="129" name="Google Shape;129;p20"/>
          <p:cNvSpPr txBox="1"/>
          <p:nvPr/>
        </p:nvSpPr>
        <p:spPr>
          <a:xfrm>
            <a:off x="3707025" y="3339300"/>
            <a:ext cx="50019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After this code  no one thread can call method1() on the x object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Gap two: another terrible piece of code:</a:t>
            </a:r>
            <a:endParaRPr>
              <a:latin typeface="Arial"/>
              <a:ea typeface="Arial"/>
              <a:cs typeface="Arial"/>
              <a:sym typeface="Arial"/>
            </a:endParaRPr>
          </a:p>
        </p:txBody>
      </p:sp>
      <p:sp>
        <p:nvSpPr>
          <p:cNvPr id="135" name="Google Shape;135;p21"/>
          <p:cNvSpPr txBox="1"/>
          <p:nvPr>
            <p:ph idx="1" type="body"/>
          </p:nvPr>
        </p:nvSpPr>
        <p:spPr>
          <a:xfrm>
            <a:off x="729450" y="2078875"/>
            <a:ext cx="2859000" cy="26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solidFill>
                  <a:srgbClr val="000000"/>
                </a:solidFill>
                <a:latin typeface="Arial"/>
                <a:ea typeface="Arial"/>
                <a:cs typeface="Arial"/>
                <a:sym typeface="Arial"/>
              </a:rPr>
              <a:t>public class TestX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public void someMethod(X x)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synchronized(x) {</a:t>
            </a:r>
            <a:endParaRPr sz="1100">
              <a:solidFill>
                <a:srgbClr val="000000"/>
              </a:solidFill>
              <a:latin typeface="Arial"/>
              <a:ea typeface="Arial"/>
              <a:cs typeface="Arial"/>
              <a:sym typeface="Arial"/>
            </a:endParaRPr>
          </a:p>
          <a:p>
            <a:pPr indent="457200" lvl="0" marL="914400" rtl="0" algn="l">
              <a:spcBef>
                <a:spcPts val="0"/>
              </a:spcBef>
              <a:spcAft>
                <a:spcPts val="0"/>
              </a:spcAft>
              <a:buNone/>
            </a:pPr>
            <a:r>
              <a:rPr lang="ru" sz="1100">
                <a:solidFill>
                  <a:srgbClr val="000000"/>
                </a:solidFill>
                <a:latin typeface="Arial"/>
                <a:ea typeface="Arial"/>
                <a:cs typeface="Arial"/>
                <a:sym typeface="Arial"/>
              </a:rPr>
              <a:t>while(true) {</a:t>
            </a:r>
            <a:endParaRPr sz="1100">
              <a:solidFill>
                <a:srgbClr val="000000"/>
              </a:solidFill>
              <a:latin typeface="Arial"/>
              <a:ea typeface="Arial"/>
              <a:cs typeface="Arial"/>
              <a:sym typeface="Arial"/>
            </a:endParaRPr>
          </a:p>
          <a:p>
            <a:pPr indent="457200" lvl="0" marL="1371600" rtl="0" algn="l">
              <a:spcBef>
                <a:spcPts val="0"/>
              </a:spcBef>
              <a:spcAft>
                <a:spcPts val="0"/>
              </a:spcAft>
              <a:buNone/>
            </a:pPr>
            <a:r>
              <a:rPr lang="ru" sz="1100">
                <a:solidFill>
                  <a:srgbClr val="000000"/>
                </a:solidFill>
                <a:latin typeface="Arial"/>
                <a:ea typeface="Arial"/>
                <a:cs typeface="Arial"/>
                <a:sym typeface="Arial"/>
              </a:rPr>
              <a:t>x.wait();</a:t>
            </a:r>
            <a:endParaRPr sz="1100">
              <a:solidFill>
                <a:srgbClr val="000000"/>
              </a:solidFill>
              <a:latin typeface="Arial"/>
              <a:ea typeface="Arial"/>
              <a:cs typeface="Arial"/>
              <a:sym typeface="Arial"/>
            </a:endParaRPr>
          </a:p>
          <a:p>
            <a:pPr indent="457200" lvl="0" marL="91440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a:t>
            </a:r>
            <a:endParaRPr/>
          </a:p>
        </p:txBody>
      </p:sp>
      <p:sp>
        <p:nvSpPr>
          <p:cNvPr id="136" name="Google Shape;136;p21"/>
          <p:cNvSpPr txBox="1"/>
          <p:nvPr/>
        </p:nvSpPr>
        <p:spPr>
          <a:xfrm>
            <a:off x="4290275" y="2078875"/>
            <a:ext cx="4367400" cy="94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t>After execution this code when other threads on object x call method notify() notify method invocation will be absorbed!!! Avoid this.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latin typeface="Arial"/>
                <a:ea typeface="Arial"/>
                <a:cs typeface="Arial"/>
                <a:sym typeface="Arial"/>
              </a:rPr>
              <a:t>Correct way… </a:t>
            </a:r>
            <a:endParaRPr>
              <a:latin typeface="Arial"/>
              <a:ea typeface="Arial"/>
              <a:cs typeface="Arial"/>
              <a:sym typeface="Arial"/>
            </a:endParaRPr>
          </a:p>
        </p:txBody>
      </p:sp>
      <p:sp>
        <p:nvSpPr>
          <p:cNvPr id="142" name="Google Shape;142;p22"/>
          <p:cNvSpPr txBox="1"/>
          <p:nvPr>
            <p:ph idx="1" type="body"/>
          </p:nvPr>
        </p:nvSpPr>
        <p:spPr>
          <a:xfrm>
            <a:off x="729450" y="2078875"/>
            <a:ext cx="3392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solidFill>
                  <a:srgbClr val="000000"/>
                </a:solidFill>
                <a:latin typeface="Arial"/>
                <a:ea typeface="Arial"/>
                <a:cs typeface="Arial"/>
                <a:sym typeface="Arial"/>
              </a:rPr>
              <a:t>public class AnotherTestClass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private final Object LOCK = new Object();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public void m83() {</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synchronized(LOCK) {</a:t>
            </a:r>
            <a:endParaRPr sz="1100">
              <a:solidFill>
                <a:srgbClr val="000000"/>
              </a:solidFill>
              <a:latin typeface="Arial"/>
              <a:ea typeface="Arial"/>
              <a:cs typeface="Arial"/>
              <a:sym typeface="Arial"/>
            </a:endParaRPr>
          </a:p>
          <a:p>
            <a:pPr indent="457200" lvl="0" marL="914400" rtl="0" algn="l">
              <a:spcBef>
                <a:spcPts val="0"/>
              </a:spcBef>
              <a:spcAft>
                <a:spcPts val="0"/>
              </a:spcAft>
              <a:buNone/>
            </a:pPr>
            <a:r>
              <a:rPr lang="ru" sz="1100">
                <a:solidFill>
                  <a:srgbClr val="000000"/>
                </a:solidFill>
                <a:latin typeface="Arial"/>
                <a:ea typeface="Arial"/>
                <a:cs typeface="Arial"/>
                <a:sym typeface="Arial"/>
              </a:rPr>
              <a:t>//do some usefull actions</a:t>
            </a:r>
            <a:endParaRPr sz="1100">
              <a:solidFill>
                <a:srgbClr val="000000"/>
              </a:solidFill>
              <a:latin typeface="Arial"/>
              <a:ea typeface="Arial"/>
              <a:cs typeface="Arial"/>
              <a:sym typeface="Arial"/>
            </a:endParaRPr>
          </a:p>
          <a:p>
            <a:pPr indent="457200" lvl="0" marL="45720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457200" lvl="0" marL="0" rtl="0" algn="l">
              <a:spcBef>
                <a:spcPts val="0"/>
              </a:spcBef>
              <a:spcAft>
                <a:spcPts val="0"/>
              </a:spcAft>
              <a:buNone/>
            </a:pPr>
            <a:r>
              <a:rPr lang="ru"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lang="ru" sz="1100">
                <a:solidFill>
                  <a:srgbClr val="000000"/>
                </a:solidFill>
                <a:latin typeface="Arial"/>
                <a:ea typeface="Arial"/>
                <a:cs typeface="Arial"/>
                <a:sym typeface="Arial"/>
              </a:rPr>
              <a:t>}</a:t>
            </a:r>
            <a:endParaRPr/>
          </a:p>
        </p:txBody>
      </p:sp>
      <p:sp>
        <p:nvSpPr>
          <p:cNvPr id="143" name="Google Shape;143;p22"/>
          <p:cNvSpPr txBox="1"/>
          <p:nvPr/>
        </p:nvSpPr>
        <p:spPr>
          <a:xfrm>
            <a:off x="4992150" y="1853850"/>
            <a:ext cx="3584100" cy="24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use internal final object as a lock object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use synchronization on this object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