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584EE-DA39-AEA6-AA10-F918450A2D71}"/>
              </a:ext>
            </a:extLst>
          </p:cNvPr>
          <p:cNvSpPr>
            <a:spLocks noGrp="1"/>
          </p:cNvSpPr>
          <p:nvPr>
            <p:ph type="ctrTitle"/>
          </p:nvPr>
        </p:nvSpPr>
        <p:spPr>
          <a:xfrm>
            <a:off x="672353" y="564776"/>
            <a:ext cx="11259671" cy="2778953"/>
          </a:xfrm>
        </p:spPr>
        <p:txBody>
          <a:bodyPr>
            <a:normAutofit/>
          </a:bodyPr>
          <a:lstStyle/>
          <a:p>
            <a:r>
              <a:rPr lang="es-ES" dirty="0"/>
              <a:t>PROPUESTAS DE LOGO  ELECTRONIC BUSHER´S</a:t>
            </a:r>
          </a:p>
        </p:txBody>
      </p:sp>
      <p:sp>
        <p:nvSpPr>
          <p:cNvPr id="3" name="Subtítulo 2">
            <a:extLst>
              <a:ext uri="{FF2B5EF4-FFF2-40B4-BE49-F238E27FC236}">
                <a16:creationId xmlns:a16="http://schemas.microsoft.com/office/drawing/2014/main" id="{A97094E3-2F19-0617-8936-C14959457385}"/>
              </a:ext>
            </a:extLst>
          </p:cNvPr>
          <p:cNvSpPr>
            <a:spLocks noGrp="1"/>
          </p:cNvSpPr>
          <p:nvPr>
            <p:ph type="subTitle" idx="1"/>
          </p:nvPr>
        </p:nvSpPr>
        <p:spPr>
          <a:xfrm>
            <a:off x="2420471" y="3593957"/>
            <a:ext cx="8661276" cy="977621"/>
          </a:xfrm>
        </p:spPr>
        <p:txBody>
          <a:bodyPr/>
          <a:lstStyle/>
          <a:p>
            <a:pPr algn="r"/>
            <a:r>
              <a:rPr lang="es-ES" dirty="0"/>
              <a:t>Presentación de bocetos </a:t>
            </a:r>
          </a:p>
        </p:txBody>
      </p:sp>
    </p:spTree>
    <p:extLst>
      <p:ext uri="{BB962C8B-B14F-4D97-AF65-F5344CB8AC3E}">
        <p14:creationId xmlns:p14="http://schemas.microsoft.com/office/powerpoint/2010/main" val="301523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72408-9BE9-7742-EE97-11E6F62409A4}"/>
              </a:ext>
            </a:extLst>
          </p:cNvPr>
          <p:cNvSpPr>
            <a:spLocks noGrp="1"/>
          </p:cNvSpPr>
          <p:nvPr>
            <p:ph type="title"/>
          </p:nvPr>
        </p:nvSpPr>
        <p:spPr/>
        <p:txBody>
          <a:bodyPr/>
          <a:lstStyle/>
          <a:p>
            <a:r>
              <a:rPr lang="es-ES" dirty="0"/>
              <a:t>7. Mejora en la letra</a:t>
            </a:r>
          </a:p>
        </p:txBody>
      </p:sp>
      <p:sp>
        <p:nvSpPr>
          <p:cNvPr id="3" name="Marcador de contenido 2">
            <a:extLst>
              <a:ext uri="{FF2B5EF4-FFF2-40B4-BE49-F238E27FC236}">
                <a16:creationId xmlns:a16="http://schemas.microsoft.com/office/drawing/2014/main" id="{A228D4DC-9926-7200-8029-21185409E500}"/>
              </a:ext>
            </a:extLst>
          </p:cNvPr>
          <p:cNvSpPr>
            <a:spLocks noGrp="1"/>
          </p:cNvSpPr>
          <p:nvPr>
            <p:ph idx="1"/>
          </p:nvPr>
        </p:nvSpPr>
        <p:spPr>
          <a:xfrm>
            <a:off x="1290919" y="2788024"/>
            <a:ext cx="6042210" cy="1524001"/>
          </a:xfrm>
        </p:spPr>
        <p:txBody>
          <a:bodyPr/>
          <a:lstStyle/>
          <a:p>
            <a:pPr marL="0" indent="0">
              <a:buNone/>
            </a:pPr>
            <a:r>
              <a:rPr lang="es-ES" dirty="0"/>
              <a:t>Se realiza una mejora en la tipografía que permite mejorar su legibilidad.</a:t>
            </a:r>
          </a:p>
        </p:txBody>
      </p:sp>
      <p:pic>
        <p:nvPicPr>
          <p:cNvPr id="7" name="Imagen 6">
            <a:extLst>
              <a:ext uri="{FF2B5EF4-FFF2-40B4-BE49-F238E27FC236}">
                <a16:creationId xmlns:a16="http://schemas.microsoft.com/office/drawing/2014/main" id="{587F75C8-B609-3762-A7C6-75C0DC493F6C}"/>
              </a:ext>
            </a:extLst>
          </p:cNvPr>
          <p:cNvPicPr>
            <a:picLocks noChangeAspect="1"/>
          </p:cNvPicPr>
          <p:nvPr/>
        </p:nvPicPr>
        <p:blipFill>
          <a:blip r:embed="rId2"/>
          <a:stretch>
            <a:fillRect/>
          </a:stretch>
        </p:blipFill>
        <p:spPr>
          <a:xfrm>
            <a:off x="7738921" y="2246498"/>
            <a:ext cx="2607052" cy="2607052"/>
          </a:xfrm>
          <a:prstGeom prst="rect">
            <a:avLst/>
          </a:prstGeom>
        </p:spPr>
      </p:pic>
    </p:spTree>
    <p:extLst>
      <p:ext uri="{BB962C8B-B14F-4D97-AF65-F5344CB8AC3E}">
        <p14:creationId xmlns:p14="http://schemas.microsoft.com/office/powerpoint/2010/main" val="377769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E0201-588B-D63A-92FA-8F0EB975D0E3}"/>
              </a:ext>
            </a:extLst>
          </p:cNvPr>
          <p:cNvSpPr>
            <a:spLocks noGrp="1"/>
          </p:cNvSpPr>
          <p:nvPr>
            <p:ph type="title"/>
          </p:nvPr>
        </p:nvSpPr>
        <p:spPr/>
        <p:txBody>
          <a:bodyPr/>
          <a:lstStyle/>
          <a:p>
            <a:r>
              <a:rPr lang="es-ES" dirty="0"/>
              <a:t>8. Colores originales</a:t>
            </a:r>
          </a:p>
        </p:txBody>
      </p:sp>
      <p:sp>
        <p:nvSpPr>
          <p:cNvPr id="3" name="Marcador de contenido 2">
            <a:extLst>
              <a:ext uri="{FF2B5EF4-FFF2-40B4-BE49-F238E27FC236}">
                <a16:creationId xmlns:a16="http://schemas.microsoft.com/office/drawing/2014/main" id="{450C82DB-D9AD-E089-D87C-D33805D9D01E}"/>
              </a:ext>
            </a:extLst>
          </p:cNvPr>
          <p:cNvSpPr>
            <a:spLocks noGrp="1"/>
          </p:cNvSpPr>
          <p:nvPr>
            <p:ph idx="1"/>
          </p:nvPr>
        </p:nvSpPr>
        <p:spPr>
          <a:xfrm>
            <a:off x="1451579" y="2796988"/>
            <a:ext cx="5773974" cy="2207260"/>
          </a:xfrm>
        </p:spPr>
        <p:txBody>
          <a:bodyPr/>
          <a:lstStyle/>
          <a:p>
            <a:pPr marL="0" indent="0">
              <a:buNone/>
            </a:pPr>
            <a:r>
              <a:rPr lang="es-ES" dirty="0"/>
              <a:t>Para mantener la identidad visual de una empresa con más de 40 años de consolidación se combinan la mejora en la letra + los colores originales del logo.</a:t>
            </a:r>
          </a:p>
          <a:p>
            <a:pPr marL="0" indent="0">
              <a:buNone/>
            </a:pPr>
            <a:endParaRPr lang="es-ES" dirty="0"/>
          </a:p>
        </p:txBody>
      </p:sp>
      <p:pic>
        <p:nvPicPr>
          <p:cNvPr id="7" name="Imagen 6">
            <a:extLst>
              <a:ext uri="{FF2B5EF4-FFF2-40B4-BE49-F238E27FC236}">
                <a16:creationId xmlns:a16="http://schemas.microsoft.com/office/drawing/2014/main" id="{06CD0DB8-FF34-73BF-2211-7B22945C42A7}"/>
              </a:ext>
            </a:extLst>
          </p:cNvPr>
          <p:cNvPicPr>
            <a:picLocks noChangeAspect="1"/>
          </p:cNvPicPr>
          <p:nvPr/>
        </p:nvPicPr>
        <p:blipFill>
          <a:blip r:embed="rId2"/>
          <a:stretch>
            <a:fillRect/>
          </a:stretch>
        </p:blipFill>
        <p:spPr>
          <a:xfrm>
            <a:off x="7720288" y="2319054"/>
            <a:ext cx="2459135" cy="2459135"/>
          </a:xfrm>
          <a:prstGeom prst="rect">
            <a:avLst/>
          </a:prstGeom>
        </p:spPr>
      </p:pic>
    </p:spTree>
    <p:extLst>
      <p:ext uri="{BB962C8B-B14F-4D97-AF65-F5344CB8AC3E}">
        <p14:creationId xmlns:p14="http://schemas.microsoft.com/office/powerpoint/2010/main" val="150783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6093D-7D53-4269-ABEA-552BE194359A}"/>
              </a:ext>
            </a:extLst>
          </p:cNvPr>
          <p:cNvSpPr>
            <a:spLocks noGrp="1"/>
          </p:cNvSpPr>
          <p:nvPr>
            <p:ph type="title"/>
          </p:nvPr>
        </p:nvSpPr>
        <p:spPr/>
        <p:txBody>
          <a:bodyPr/>
          <a:lstStyle/>
          <a:p>
            <a:r>
              <a:rPr lang="es-ES" dirty="0"/>
              <a:t>9. Propuesta definitiva</a:t>
            </a:r>
          </a:p>
        </p:txBody>
      </p:sp>
      <p:sp>
        <p:nvSpPr>
          <p:cNvPr id="3" name="Marcador de contenido 2">
            <a:extLst>
              <a:ext uri="{FF2B5EF4-FFF2-40B4-BE49-F238E27FC236}">
                <a16:creationId xmlns:a16="http://schemas.microsoft.com/office/drawing/2014/main" id="{7B807DF2-0FCE-D9A7-69A1-67F6C03AF1EB}"/>
              </a:ext>
            </a:extLst>
          </p:cNvPr>
          <p:cNvSpPr>
            <a:spLocks noGrp="1"/>
          </p:cNvSpPr>
          <p:nvPr>
            <p:ph idx="1"/>
          </p:nvPr>
        </p:nvSpPr>
        <p:spPr>
          <a:xfrm>
            <a:off x="779929" y="2411506"/>
            <a:ext cx="6230471" cy="3054838"/>
          </a:xfrm>
        </p:spPr>
        <p:txBody>
          <a:bodyPr/>
          <a:lstStyle/>
          <a:p>
            <a:pPr marL="0" indent="0">
              <a:buNone/>
            </a:pPr>
            <a:r>
              <a:rPr lang="es-ES" dirty="0"/>
              <a:t>Se propone el logo final realizando una variación en el color rojo, que es sustituido por un tono “rojo vino”, visualmente mejora la legibilidad ya que nos ofrece un mayor contraste. Es fácilmente reconocible por el mismo tono de fondo y la letra B la mantenemos en decorativa con la posibilidad de crear un futuro imagotipo.</a:t>
            </a:r>
          </a:p>
        </p:txBody>
      </p:sp>
      <p:pic>
        <p:nvPicPr>
          <p:cNvPr id="5" name="Imagen 4">
            <a:extLst>
              <a:ext uri="{FF2B5EF4-FFF2-40B4-BE49-F238E27FC236}">
                <a16:creationId xmlns:a16="http://schemas.microsoft.com/office/drawing/2014/main" id="{982BFDE3-8792-DA9E-4334-03B1571D55D2}"/>
              </a:ext>
            </a:extLst>
          </p:cNvPr>
          <p:cNvPicPr>
            <a:picLocks noChangeAspect="1"/>
          </p:cNvPicPr>
          <p:nvPr/>
        </p:nvPicPr>
        <p:blipFill>
          <a:blip r:embed="rId2"/>
          <a:stretch>
            <a:fillRect/>
          </a:stretch>
        </p:blipFill>
        <p:spPr>
          <a:xfrm>
            <a:off x="7324167" y="1957461"/>
            <a:ext cx="3730687" cy="3730687"/>
          </a:xfrm>
          <a:prstGeom prst="rect">
            <a:avLst/>
          </a:prstGeom>
        </p:spPr>
      </p:pic>
    </p:spTree>
    <p:extLst>
      <p:ext uri="{BB962C8B-B14F-4D97-AF65-F5344CB8AC3E}">
        <p14:creationId xmlns:p14="http://schemas.microsoft.com/office/powerpoint/2010/main" val="242052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0A33F-CE41-2F46-2DB8-432782CF6D5B}"/>
              </a:ext>
            </a:extLst>
          </p:cNvPr>
          <p:cNvSpPr>
            <a:spLocks noGrp="1"/>
          </p:cNvSpPr>
          <p:nvPr>
            <p:ph type="title"/>
          </p:nvPr>
        </p:nvSpPr>
        <p:spPr>
          <a:xfrm>
            <a:off x="1451579" y="804519"/>
            <a:ext cx="9603275" cy="495363"/>
          </a:xfrm>
        </p:spPr>
        <p:txBody>
          <a:bodyPr>
            <a:normAutofit fontScale="90000"/>
          </a:bodyPr>
          <a:lstStyle/>
          <a:p>
            <a:r>
              <a:rPr lang="es-ES" dirty="0"/>
              <a:t>Presentación de bocetos</a:t>
            </a:r>
          </a:p>
        </p:txBody>
      </p:sp>
      <p:sp>
        <p:nvSpPr>
          <p:cNvPr id="3" name="Marcador de contenido 2">
            <a:extLst>
              <a:ext uri="{FF2B5EF4-FFF2-40B4-BE49-F238E27FC236}">
                <a16:creationId xmlns:a16="http://schemas.microsoft.com/office/drawing/2014/main" id="{F2558871-594D-9599-5756-8EAF5B44C222}"/>
              </a:ext>
            </a:extLst>
          </p:cNvPr>
          <p:cNvSpPr>
            <a:spLocks noGrp="1"/>
          </p:cNvSpPr>
          <p:nvPr>
            <p:ph idx="1"/>
          </p:nvPr>
        </p:nvSpPr>
        <p:spPr>
          <a:xfrm>
            <a:off x="770965" y="2698376"/>
            <a:ext cx="10927976" cy="2767970"/>
          </a:xfrm>
        </p:spPr>
        <p:txBody>
          <a:bodyPr/>
          <a:lstStyle/>
          <a:p>
            <a:pPr marL="0" indent="0">
              <a:buNone/>
            </a:pPr>
            <a:r>
              <a:rPr lang="es-ES" dirty="0"/>
              <a:t>A continuación se presentan una serie de propuestas para la renovación del logo de “Electronic </a:t>
            </a:r>
            <a:r>
              <a:rPr lang="es-ES" dirty="0" err="1"/>
              <a:t>Busher´s</a:t>
            </a:r>
            <a:r>
              <a:rPr lang="es-ES" dirty="0"/>
              <a:t>”. El orden es correlativo, es necesario verlas en el orden numerado para entender la evolución de la propuesta y entender la elección final. </a:t>
            </a:r>
          </a:p>
        </p:txBody>
      </p:sp>
    </p:spTree>
    <p:extLst>
      <p:ext uri="{BB962C8B-B14F-4D97-AF65-F5344CB8AC3E}">
        <p14:creationId xmlns:p14="http://schemas.microsoft.com/office/powerpoint/2010/main" val="27438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171DA-7F79-9F87-BA76-4140EFCDB863}"/>
              </a:ext>
            </a:extLst>
          </p:cNvPr>
          <p:cNvSpPr>
            <a:spLocks noGrp="1"/>
          </p:cNvSpPr>
          <p:nvPr>
            <p:ph type="title"/>
          </p:nvPr>
        </p:nvSpPr>
        <p:spPr/>
        <p:txBody>
          <a:bodyPr/>
          <a:lstStyle/>
          <a:p>
            <a:r>
              <a:rPr lang="es-ES" dirty="0"/>
              <a:t>Logo original</a:t>
            </a:r>
          </a:p>
        </p:txBody>
      </p:sp>
      <p:sp>
        <p:nvSpPr>
          <p:cNvPr id="3" name="Marcador de contenido 2">
            <a:extLst>
              <a:ext uri="{FF2B5EF4-FFF2-40B4-BE49-F238E27FC236}">
                <a16:creationId xmlns:a16="http://schemas.microsoft.com/office/drawing/2014/main" id="{C92FD753-231A-D0D0-0180-11A099BC24C2}"/>
              </a:ext>
            </a:extLst>
          </p:cNvPr>
          <p:cNvSpPr>
            <a:spLocks noGrp="1"/>
          </p:cNvSpPr>
          <p:nvPr>
            <p:ph idx="1"/>
          </p:nvPr>
        </p:nvSpPr>
        <p:spPr/>
        <p:txBody>
          <a:bodyPr/>
          <a:lstStyle/>
          <a:p>
            <a:pPr marL="0" indent="0">
              <a:buNone/>
            </a:pPr>
            <a:r>
              <a:rPr lang="es-ES" dirty="0"/>
              <a:t>Se parte de un logo consolidado hace más de 40 años.</a:t>
            </a:r>
          </a:p>
          <a:p>
            <a:pPr marL="0" indent="0">
              <a:buNone/>
            </a:pPr>
            <a:endParaRPr lang="es-ES" dirty="0"/>
          </a:p>
        </p:txBody>
      </p:sp>
      <p:pic>
        <p:nvPicPr>
          <p:cNvPr id="7" name="Imagen 6">
            <a:extLst>
              <a:ext uri="{FF2B5EF4-FFF2-40B4-BE49-F238E27FC236}">
                <a16:creationId xmlns:a16="http://schemas.microsoft.com/office/drawing/2014/main" id="{04E85EAA-94AF-5D8C-EFF3-CBC3B3C8FB89}"/>
              </a:ext>
            </a:extLst>
          </p:cNvPr>
          <p:cNvPicPr>
            <a:picLocks noChangeAspect="1"/>
          </p:cNvPicPr>
          <p:nvPr/>
        </p:nvPicPr>
        <p:blipFill>
          <a:blip r:embed="rId2"/>
          <a:stretch>
            <a:fillRect/>
          </a:stretch>
        </p:blipFill>
        <p:spPr>
          <a:xfrm>
            <a:off x="7752190" y="2541028"/>
            <a:ext cx="3302664" cy="3302664"/>
          </a:xfrm>
          <a:prstGeom prst="rect">
            <a:avLst/>
          </a:prstGeom>
        </p:spPr>
      </p:pic>
    </p:spTree>
    <p:extLst>
      <p:ext uri="{BB962C8B-B14F-4D97-AF65-F5344CB8AC3E}">
        <p14:creationId xmlns:p14="http://schemas.microsoft.com/office/powerpoint/2010/main" val="401995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46045-4F04-49EE-E2BB-9DCDB970B113}"/>
              </a:ext>
            </a:extLst>
          </p:cNvPr>
          <p:cNvSpPr>
            <a:spLocks noGrp="1"/>
          </p:cNvSpPr>
          <p:nvPr>
            <p:ph type="title"/>
          </p:nvPr>
        </p:nvSpPr>
        <p:spPr/>
        <p:txBody>
          <a:bodyPr/>
          <a:lstStyle/>
          <a:p>
            <a:r>
              <a:rPr lang="es-ES" dirty="0"/>
              <a:t>1. Fondo en azul</a:t>
            </a:r>
          </a:p>
        </p:txBody>
      </p:sp>
      <p:sp>
        <p:nvSpPr>
          <p:cNvPr id="7" name="Marcador de contenido 6">
            <a:extLst>
              <a:ext uri="{FF2B5EF4-FFF2-40B4-BE49-F238E27FC236}">
                <a16:creationId xmlns:a16="http://schemas.microsoft.com/office/drawing/2014/main" id="{C63B985D-0113-4044-A25E-E5BF74A59DDF}"/>
              </a:ext>
            </a:extLst>
          </p:cNvPr>
          <p:cNvSpPr>
            <a:spLocks noGrp="1"/>
          </p:cNvSpPr>
          <p:nvPr>
            <p:ph idx="1"/>
          </p:nvPr>
        </p:nvSpPr>
        <p:spPr>
          <a:xfrm>
            <a:off x="1451579" y="2015732"/>
            <a:ext cx="3398327" cy="3450613"/>
          </a:xfrm>
        </p:spPr>
        <p:txBody>
          <a:bodyPr/>
          <a:lstStyle/>
          <a:p>
            <a:pPr marL="0" indent="0">
              <a:buNone/>
            </a:pPr>
            <a:r>
              <a:rPr lang="es-ES" dirty="0"/>
              <a:t>El color azul se asocia con la tecnología y se realiza una prueba con este color.</a:t>
            </a:r>
          </a:p>
        </p:txBody>
      </p:sp>
      <p:pic>
        <p:nvPicPr>
          <p:cNvPr id="11" name="Imagen 10">
            <a:extLst>
              <a:ext uri="{FF2B5EF4-FFF2-40B4-BE49-F238E27FC236}">
                <a16:creationId xmlns:a16="http://schemas.microsoft.com/office/drawing/2014/main" id="{A2B3F4D9-C74E-20FC-515E-A7E734F7585C}"/>
              </a:ext>
            </a:extLst>
          </p:cNvPr>
          <p:cNvPicPr>
            <a:picLocks noChangeAspect="1"/>
          </p:cNvPicPr>
          <p:nvPr/>
        </p:nvPicPr>
        <p:blipFill>
          <a:blip r:embed="rId2"/>
          <a:stretch>
            <a:fillRect/>
          </a:stretch>
        </p:blipFill>
        <p:spPr>
          <a:xfrm>
            <a:off x="7513127" y="2109144"/>
            <a:ext cx="3227294" cy="3084494"/>
          </a:xfrm>
          <a:prstGeom prst="rect">
            <a:avLst/>
          </a:prstGeom>
        </p:spPr>
      </p:pic>
    </p:spTree>
    <p:extLst>
      <p:ext uri="{BB962C8B-B14F-4D97-AF65-F5344CB8AC3E}">
        <p14:creationId xmlns:p14="http://schemas.microsoft.com/office/powerpoint/2010/main" val="84227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6B01A-CAE1-0CD0-ECC1-B9731C93D55F}"/>
              </a:ext>
            </a:extLst>
          </p:cNvPr>
          <p:cNvSpPr>
            <a:spLocks noGrp="1"/>
          </p:cNvSpPr>
          <p:nvPr>
            <p:ph type="title"/>
          </p:nvPr>
        </p:nvSpPr>
        <p:spPr/>
        <p:txBody>
          <a:bodyPr/>
          <a:lstStyle/>
          <a:p>
            <a:r>
              <a:rPr lang="es-ES" dirty="0"/>
              <a:t>2. Fondo en negro</a:t>
            </a:r>
          </a:p>
        </p:txBody>
      </p:sp>
      <p:sp>
        <p:nvSpPr>
          <p:cNvPr id="3" name="Subtítulo 2">
            <a:extLst>
              <a:ext uri="{FF2B5EF4-FFF2-40B4-BE49-F238E27FC236}">
                <a16:creationId xmlns:a16="http://schemas.microsoft.com/office/drawing/2014/main" id="{F2E771F8-C1A7-37B1-5DAE-6E2A804992D0}"/>
              </a:ext>
            </a:extLst>
          </p:cNvPr>
          <p:cNvSpPr>
            <a:spLocks noGrp="1"/>
          </p:cNvSpPr>
          <p:nvPr>
            <p:ph idx="1"/>
          </p:nvPr>
        </p:nvSpPr>
        <p:spPr>
          <a:xfrm>
            <a:off x="1451579" y="2384612"/>
            <a:ext cx="5433315" cy="3081733"/>
          </a:xfrm>
        </p:spPr>
        <p:txBody>
          <a:bodyPr>
            <a:normAutofit/>
          </a:bodyPr>
          <a:lstStyle/>
          <a:p>
            <a:pPr marL="0" indent="0">
              <a:buNone/>
            </a:pPr>
            <a:r>
              <a:rPr lang="es-ES" dirty="0"/>
              <a:t>Se asocia el color negro a la elegancia y a la seriedad, por esta razón se propone hacer un boceto en este color y se mantiene el color amarillo del fondo original en las letras. La fuente es de tipo </a:t>
            </a:r>
            <a:r>
              <a:rPr lang="es-ES" dirty="0" err="1"/>
              <a:t>stencil</a:t>
            </a:r>
            <a:r>
              <a:rPr lang="es-ES" dirty="0"/>
              <a:t>.</a:t>
            </a:r>
          </a:p>
        </p:txBody>
      </p:sp>
      <p:pic>
        <p:nvPicPr>
          <p:cNvPr id="9" name="Imagen 8">
            <a:extLst>
              <a:ext uri="{FF2B5EF4-FFF2-40B4-BE49-F238E27FC236}">
                <a16:creationId xmlns:a16="http://schemas.microsoft.com/office/drawing/2014/main" id="{343A887A-AAF7-5A9D-E6F0-7C755D7C72B4}"/>
              </a:ext>
            </a:extLst>
          </p:cNvPr>
          <p:cNvPicPr>
            <a:picLocks noChangeAspect="1"/>
          </p:cNvPicPr>
          <p:nvPr/>
        </p:nvPicPr>
        <p:blipFill>
          <a:blip r:embed="rId2"/>
          <a:stretch>
            <a:fillRect/>
          </a:stretch>
        </p:blipFill>
        <p:spPr>
          <a:xfrm>
            <a:off x="7749071" y="2150153"/>
            <a:ext cx="2309329" cy="2113625"/>
          </a:xfrm>
          <a:prstGeom prst="rect">
            <a:avLst/>
          </a:prstGeom>
        </p:spPr>
      </p:pic>
    </p:spTree>
    <p:extLst>
      <p:ext uri="{BB962C8B-B14F-4D97-AF65-F5344CB8AC3E}">
        <p14:creationId xmlns:p14="http://schemas.microsoft.com/office/powerpoint/2010/main" val="152091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60967-AA14-5068-A86C-86A9D2368BA7}"/>
              </a:ext>
            </a:extLst>
          </p:cNvPr>
          <p:cNvSpPr>
            <a:spLocks noGrp="1"/>
          </p:cNvSpPr>
          <p:nvPr>
            <p:ph type="title"/>
          </p:nvPr>
        </p:nvSpPr>
        <p:spPr/>
        <p:txBody>
          <a:bodyPr/>
          <a:lstStyle/>
          <a:p>
            <a:r>
              <a:rPr lang="es-ES" dirty="0"/>
              <a:t>3. Fondo negro con letras blancas </a:t>
            </a:r>
          </a:p>
        </p:txBody>
      </p:sp>
      <p:sp>
        <p:nvSpPr>
          <p:cNvPr id="3" name="Marcador de contenido 2">
            <a:extLst>
              <a:ext uri="{FF2B5EF4-FFF2-40B4-BE49-F238E27FC236}">
                <a16:creationId xmlns:a16="http://schemas.microsoft.com/office/drawing/2014/main" id="{3171034A-AB71-F9DA-D2D4-707215A68EA8}"/>
              </a:ext>
            </a:extLst>
          </p:cNvPr>
          <p:cNvSpPr>
            <a:spLocks noGrp="1"/>
          </p:cNvSpPr>
          <p:nvPr>
            <p:ph idx="1"/>
          </p:nvPr>
        </p:nvSpPr>
        <p:spPr>
          <a:xfrm>
            <a:off x="1451578" y="2366683"/>
            <a:ext cx="5460209" cy="2250141"/>
          </a:xfrm>
        </p:spPr>
        <p:txBody>
          <a:bodyPr/>
          <a:lstStyle/>
          <a:p>
            <a:pPr marL="0" indent="0">
              <a:buNone/>
            </a:pPr>
            <a:r>
              <a:rPr lang="es-ES" dirty="0"/>
              <a:t>Mantenemos el color de fondo anterior y cambiamos el color de la letra a blanco. Para la palabra “</a:t>
            </a:r>
            <a:r>
              <a:rPr lang="es-ES" dirty="0" err="1"/>
              <a:t>Busher´s</a:t>
            </a:r>
            <a:r>
              <a:rPr lang="es-ES" dirty="0"/>
              <a:t>” optamos por una fuente decorativa. </a:t>
            </a:r>
          </a:p>
        </p:txBody>
      </p:sp>
      <p:pic>
        <p:nvPicPr>
          <p:cNvPr id="15" name="Imagen 14">
            <a:extLst>
              <a:ext uri="{FF2B5EF4-FFF2-40B4-BE49-F238E27FC236}">
                <a16:creationId xmlns:a16="http://schemas.microsoft.com/office/drawing/2014/main" id="{0747636B-5757-4754-4921-8A23B59494D8}"/>
              </a:ext>
            </a:extLst>
          </p:cNvPr>
          <p:cNvPicPr>
            <a:picLocks noChangeAspect="1"/>
          </p:cNvPicPr>
          <p:nvPr/>
        </p:nvPicPr>
        <p:blipFill>
          <a:blip r:embed="rId2"/>
          <a:stretch>
            <a:fillRect/>
          </a:stretch>
        </p:blipFill>
        <p:spPr>
          <a:xfrm>
            <a:off x="7442783" y="2373562"/>
            <a:ext cx="2692856" cy="2692856"/>
          </a:xfrm>
          <a:prstGeom prst="rect">
            <a:avLst/>
          </a:prstGeom>
        </p:spPr>
      </p:pic>
    </p:spTree>
    <p:extLst>
      <p:ext uri="{BB962C8B-B14F-4D97-AF65-F5344CB8AC3E}">
        <p14:creationId xmlns:p14="http://schemas.microsoft.com/office/powerpoint/2010/main" val="393658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178C6-FD3E-FDE5-95CF-5B8CE5788BF7}"/>
              </a:ext>
            </a:extLst>
          </p:cNvPr>
          <p:cNvSpPr>
            <a:spLocks noGrp="1"/>
          </p:cNvSpPr>
          <p:nvPr>
            <p:ph type="title"/>
          </p:nvPr>
        </p:nvSpPr>
        <p:spPr/>
        <p:txBody>
          <a:bodyPr/>
          <a:lstStyle/>
          <a:p>
            <a:r>
              <a:rPr lang="es-ES" dirty="0"/>
              <a:t>4.  mejora de la anterior</a:t>
            </a:r>
          </a:p>
        </p:txBody>
      </p:sp>
      <p:sp>
        <p:nvSpPr>
          <p:cNvPr id="3" name="Marcador de contenido 2">
            <a:extLst>
              <a:ext uri="{FF2B5EF4-FFF2-40B4-BE49-F238E27FC236}">
                <a16:creationId xmlns:a16="http://schemas.microsoft.com/office/drawing/2014/main" id="{B93AF9BB-261F-281A-680F-2F2FCB041E21}"/>
              </a:ext>
            </a:extLst>
          </p:cNvPr>
          <p:cNvSpPr>
            <a:spLocks noGrp="1"/>
          </p:cNvSpPr>
          <p:nvPr>
            <p:ph idx="1"/>
          </p:nvPr>
        </p:nvSpPr>
        <p:spPr>
          <a:xfrm>
            <a:off x="1451579" y="2698376"/>
            <a:ext cx="5280915" cy="2767969"/>
          </a:xfrm>
        </p:spPr>
        <p:txBody>
          <a:bodyPr>
            <a:normAutofit/>
          </a:bodyPr>
          <a:lstStyle/>
          <a:p>
            <a:pPr marL="0" indent="0">
              <a:buNone/>
            </a:pPr>
            <a:r>
              <a:rPr lang="es-ES" dirty="0"/>
              <a:t>Se realiza una mejora en el logo anterior. Las letras “</a:t>
            </a:r>
            <a:r>
              <a:rPr lang="es-ES" dirty="0" err="1"/>
              <a:t>Usher´s</a:t>
            </a:r>
            <a:r>
              <a:rPr lang="es-ES" dirty="0"/>
              <a:t>” se escriben con una fuente más legible, y se mantiene el tipo de letra decorativa en la B inicial. Es un cambio positivo que renueva la imagen asociando la B como posible imagotipo.</a:t>
            </a:r>
          </a:p>
        </p:txBody>
      </p:sp>
      <p:pic>
        <p:nvPicPr>
          <p:cNvPr id="7" name="Imagen 6">
            <a:extLst>
              <a:ext uri="{FF2B5EF4-FFF2-40B4-BE49-F238E27FC236}">
                <a16:creationId xmlns:a16="http://schemas.microsoft.com/office/drawing/2014/main" id="{F2507E0C-FD92-4903-93E9-991D7A1B71DE}"/>
              </a:ext>
            </a:extLst>
          </p:cNvPr>
          <p:cNvPicPr>
            <a:picLocks noChangeAspect="1"/>
          </p:cNvPicPr>
          <p:nvPr/>
        </p:nvPicPr>
        <p:blipFill>
          <a:blip r:embed="rId2"/>
          <a:stretch>
            <a:fillRect/>
          </a:stretch>
        </p:blipFill>
        <p:spPr>
          <a:xfrm>
            <a:off x="7809833" y="2532742"/>
            <a:ext cx="3700850" cy="3099235"/>
          </a:xfrm>
          <a:prstGeom prst="rect">
            <a:avLst/>
          </a:prstGeom>
        </p:spPr>
      </p:pic>
    </p:spTree>
    <p:extLst>
      <p:ext uri="{BB962C8B-B14F-4D97-AF65-F5344CB8AC3E}">
        <p14:creationId xmlns:p14="http://schemas.microsoft.com/office/powerpoint/2010/main" val="4777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37C1B-F95D-9E14-0095-C78F1B5927C4}"/>
              </a:ext>
            </a:extLst>
          </p:cNvPr>
          <p:cNvSpPr>
            <a:spLocks noGrp="1"/>
          </p:cNvSpPr>
          <p:nvPr>
            <p:ph type="title"/>
          </p:nvPr>
        </p:nvSpPr>
        <p:spPr/>
        <p:txBody>
          <a:bodyPr/>
          <a:lstStyle/>
          <a:p>
            <a:r>
              <a:rPr lang="es-ES" dirty="0"/>
              <a:t>5. Mismo anterior con fondo azul</a:t>
            </a:r>
          </a:p>
        </p:txBody>
      </p:sp>
      <p:sp>
        <p:nvSpPr>
          <p:cNvPr id="3" name="Marcador de contenido 2">
            <a:extLst>
              <a:ext uri="{FF2B5EF4-FFF2-40B4-BE49-F238E27FC236}">
                <a16:creationId xmlns:a16="http://schemas.microsoft.com/office/drawing/2014/main" id="{4FF581A2-7035-0889-5DFE-4BF331B46CDC}"/>
              </a:ext>
            </a:extLst>
          </p:cNvPr>
          <p:cNvSpPr>
            <a:spLocks noGrp="1"/>
          </p:cNvSpPr>
          <p:nvPr>
            <p:ph idx="1"/>
          </p:nvPr>
        </p:nvSpPr>
        <p:spPr>
          <a:xfrm>
            <a:off x="1451579" y="2689412"/>
            <a:ext cx="5522961" cy="2142564"/>
          </a:xfrm>
        </p:spPr>
        <p:txBody>
          <a:bodyPr/>
          <a:lstStyle/>
          <a:p>
            <a:pPr marL="0" indent="0">
              <a:buNone/>
            </a:pPr>
            <a:r>
              <a:rPr lang="es-ES" dirty="0"/>
              <a:t>Partiendo de la variante anterior, dónde se había encontrado una mejora visual en la fuente, se hace una prueba con el fondo en color azul.</a:t>
            </a:r>
          </a:p>
        </p:txBody>
      </p:sp>
      <p:pic>
        <p:nvPicPr>
          <p:cNvPr id="7" name="Imagen 6">
            <a:extLst>
              <a:ext uri="{FF2B5EF4-FFF2-40B4-BE49-F238E27FC236}">
                <a16:creationId xmlns:a16="http://schemas.microsoft.com/office/drawing/2014/main" id="{90E1A028-76BF-2CCE-9A45-A18A62C3EAE9}"/>
              </a:ext>
            </a:extLst>
          </p:cNvPr>
          <p:cNvPicPr>
            <a:picLocks noChangeAspect="1"/>
          </p:cNvPicPr>
          <p:nvPr/>
        </p:nvPicPr>
        <p:blipFill>
          <a:blip r:embed="rId2"/>
          <a:stretch>
            <a:fillRect/>
          </a:stretch>
        </p:blipFill>
        <p:spPr>
          <a:xfrm>
            <a:off x="7571264" y="2089391"/>
            <a:ext cx="2742585" cy="2742585"/>
          </a:xfrm>
          <a:prstGeom prst="rect">
            <a:avLst/>
          </a:prstGeom>
        </p:spPr>
      </p:pic>
    </p:spTree>
    <p:extLst>
      <p:ext uri="{BB962C8B-B14F-4D97-AF65-F5344CB8AC3E}">
        <p14:creationId xmlns:p14="http://schemas.microsoft.com/office/powerpoint/2010/main" val="194949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DC9E5-C8AA-8D9F-9CEF-5439E5C015C8}"/>
              </a:ext>
            </a:extLst>
          </p:cNvPr>
          <p:cNvSpPr>
            <a:spLocks noGrp="1"/>
          </p:cNvSpPr>
          <p:nvPr>
            <p:ph type="title"/>
          </p:nvPr>
        </p:nvSpPr>
        <p:spPr/>
        <p:txBody>
          <a:bodyPr/>
          <a:lstStyle/>
          <a:p>
            <a:r>
              <a:rPr lang="es-ES" dirty="0"/>
              <a:t>6. Variación en el color de las letras</a:t>
            </a:r>
          </a:p>
        </p:txBody>
      </p:sp>
      <p:sp>
        <p:nvSpPr>
          <p:cNvPr id="3" name="Marcador de contenido 2">
            <a:extLst>
              <a:ext uri="{FF2B5EF4-FFF2-40B4-BE49-F238E27FC236}">
                <a16:creationId xmlns:a16="http://schemas.microsoft.com/office/drawing/2014/main" id="{979288D6-222C-A0D9-46FE-DE216A7A7C3C}"/>
              </a:ext>
            </a:extLst>
          </p:cNvPr>
          <p:cNvSpPr>
            <a:spLocks noGrp="1"/>
          </p:cNvSpPr>
          <p:nvPr>
            <p:ph idx="1"/>
          </p:nvPr>
        </p:nvSpPr>
        <p:spPr>
          <a:xfrm>
            <a:off x="2178423" y="2779059"/>
            <a:ext cx="4688542" cy="2225188"/>
          </a:xfrm>
        </p:spPr>
        <p:txBody>
          <a:bodyPr>
            <a:normAutofit/>
          </a:bodyPr>
          <a:lstStyle/>
          <a:p>
            <a:pPr marL="0" indent="0">
              <a:buNone/>
            </a:pPr>
            <a:r>
              <a:rPr lang="es-ES" dirty="0"/>
              <a:t>En relación al boceto anterior, combinamos las letras en color blanco para probar su mejor legibilidad, mantenemos la B con el amarillo característico.</a:t>
            </a:r>
          </a:p>
        </p:txBody>
      </p:sp>
      <p:pic>
        <p:nvPicPr>
          <p:cNvPr id="7" name="Imagen 6">
            <a:extLst>
              <a:ext uri="{FF2B5EF4-FFF2-40B4-BE49-F238E27FC236}">
                <a16:creationId xmlns:a16="http://schemas.microsoft.com/office/drawing/2014/main" id="{06DD1C3C-9FE7-C4DC-917A-EDC8912F4784}"/>
              </a:ext>
            </a:extLst>
          </p:cNvPr>
          <p:cNvPicPr>
            <a:picLocks noChangeAspect="1"/>
          </p:cNvPicPr>
          <p:nvPr/>
        </p:nvPicPr>
        <p:blipFill>
          <a:blip r:embed="rId2"/>
          <a:stretch>
            <a:fillRect/>
          </a:stretch>
        </p:blipFill>
        <p:spPr>
          <a:xfrm>
            <a:off x="7867099" y="2635259"/>
            <a:ext cx="2020971" cy="2020971"/>
          </a:xfrm>
          <a:prstGeom prst="rect">
            <a:avLst/>
          </a:prstGeom>
        </p:spPr>
      </p:pic>
    </p:spTree>
    <p:extLst>
      <p:ext uri="{BB962C8B-B14F-4D97-AF65-F5344CB8AC3E}">
        <p14:creationId xmlns:p14="http://schemas.microsoft.com/office/powerpoint/2010/main" val="371788766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80</TotalTime>
  <Words>425</Words>
  <Application>Microsoft Office PowerPoint</Application>
  <PresentationFormat>Panorámica</PresentationFormat>
  <Paragraphs>24</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Gill Sans MT</vt:lpstr>
      <vt:lpstr>Galería</vt:lpstr>
      <vt:lpstr>PROPUESTAS DE LOGO  ELECTRONIC BUSHER´S</vt:lpstr>
      <vt:lpstr>Presentación de bocetos</vt:lpstr>
      <vt:lpstr>Logo original</vt:lpstr>
      <vt:lpstr>1. Fondo en azul</vt:lpstr>
      <vt:lpstr>2. Fondo en negro</vt:lpstr>
      <vt:lpstr>3. Fondo negro con letras blancas </vt:lpstr>
      <vt:lpstr>4.  mejora de la anterior</vt:lpstr>
      <vt:lpstr>5. Mismo anterior con fondo azul</vt:lpstr>
      <vt:lpstr>6. Variación en el color de las letras</vt:lpstr>
      <vt:lpstr>7. Mejora en la letra</vt:lpstr>
      <vt:lpstr>8. Colores originales</vt:lpstr>
      <vt:lpstr>9. Propuesta definitiva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DE LOGO  ELECTRONIC BUSHER´S</dc:title>
  <dc:creator>ines garco</dc:creator>
  <cp:lastModifiedBy>ines garco</cp:lastModifiedBy>
  <cp:revision>1</cp:revision>
  <dcterms:created xsi:type="dcterms:W3CDTF">2023-11-14T14:26:06Z</dcterms:created>
  <dcterms:modified xsi:type="dcterms:W3CDTF">2023-11-14T15:46:19Z</dcterms:modified>
</cp:coreProperties>
</file>