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477" r:id="rId3"/>
    <p:sldId id="489" r:id="rId4"/>
    <p:sldId id="478" r:id="rId5"/>
    <p:sldId id="476" r:id="rId6"/>
    <p:sldId id="493" r:id="rId7"/>
    <p:sldId id="475" r:id="rId8"/>
    <p:sldId id="479" r:id="rId9"/>
    <p:sldId id="481" r:id="rId10"/>
    <p:sldId id="480" r:id="rId11"/>
    <p:sldId id="494" r:id="rId12"/>
    <p:sldId id="483" r:id="rId13"/>
    <p:sldId id="484" r:id="rId14"/>
    <p:sldId id="487" r:id="rId15"/>
    <p:sldId id="488" r:id="rId16"/>
    <p:sldId id="495" r:id="rId17"/>
    <p:sldId id="482" r:id="rId18"/>
    <p:sldId id="431" r:id="rId19"/>
  </p:sldIdLst>
  <p:sldSz cx="9144000" cy="5143500" type="screen16x9"/>
  <p:notesSz cx="9144000" cy="6858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1F497D"/>
    <a:srgbClr val="A04141"/>
    <a:srgbClr val="C8C8C8"/>
    <a:srgbClr val="666666"/>
    <a:srgbClr val="262626"/>
    <a:srgbClr val="FFFFFF"/>
    <a:srgbClr val="10253F"/>
    <a:srgbClr val="1E497C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84621" autoAdjust="0"/>
  </p:normalViewPr>
  <p:slideViewPr>
    <p:cSldViewPr>
      <p:cViewPr varScale="1">
        <p:scale>
          <a:sx n="96" d="100"/>
          <a:sy n="96" d="100"/>
        </p:scale>
        <p:origin x="52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70B07-BE37-A448-B761-1F7A10A63D29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B8B4-56BF-8249-A4D3-CC33551162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74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8B7E-9976-5B4D-B02C-C733C0BBDC0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63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8B7E-9976-5B4D-B02C-C733C0BBDC0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88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8B7E-9976-5B4D-B02C-C733C0BBDC0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2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8B7E-9976-5B4D-B02C-C733C0BBDC0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510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8B7E-9976-5B4D-B02C-C733C0BBDC0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6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8B7E-9976-5B4D-B02C-C733C0BBDC0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45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8B7E-9976-5B4D-B02C-C733C0BBDC0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69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8B7E-9976-5B4D-B02C-C733C0BBDC0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59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E8B7E-9976-5B4D-B02C-C733C0BBDC0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91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8839"/>
            <a:ext cx="8934189" cy="0"/>
          </a:xfrm>
          <a:prstGeom prst="line">
            <a:avLst/>
          </a:prstGeom>
          <a:ln w="28575">
            <a:solidFill>
              <a:srgbClr val="E702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64" y="149063"/>
            <a:ext cx="1074173" cy="4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0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0" y="708839"/>
            <a:ext cx="8934189" cy="0"/>
          </a:xfrm>
          <a:prstGeom prst="line">
            <a:avLst/>
          </a:prstGeom>
          <a:ln w="28575">
            <a:solidFill>
              <a:srgbClr val="E702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64" y="149063"/>
            <a:ext cx="1074173" cy="4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9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8839"/>
            <a:ext cx="8934189" cy="0"/>
          </a:xfrm>
          <a:prstGeom prst="line">
            <a:avLst/>
          </a:prstGeom>
          <a:ln w="28575">
            <a:solidFill>
              <a:srgbClr val="E702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264" y="149063"/>
            <a:ext cx="1074173" cy="4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3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841772"/>
            <a:ext cx="6858000" cy="1790700"/>
          </a:xfrm>
        </p:spPr>
        <p:txBody>
          <a:bodyPr anchor="b"/>
          <a:lstStyle>
            <a:lvl1pPr algn="ctr">
              <a:defRPr sz="410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2701528"/>
            <a:ext cx="6858000" cy="1241822"/>
          </a:xfrm>
        </p:spPr>
        <p:txBody>
          <a:bodyPr/>
          <a:lstStyle>
            <a:lvl1pPr marL="0" indent="0" algn="ctr">
              <a:buNone/>
              <a:defRPr sz="1641"/>
            </a:lvl1pPr>
            <a:lvl2pPr marL="312554" indent="0" algn="ctr">
              <a:buNone/>
              <a:defRPr sz="1367"/>
            </a:lvl2pPr>
            <a:lvl3pPr marL="625107" indent="0" algn="ctr">
              <a:buNone/>
              <a:defRPr sz="1231"/>
            </a:lvl3pPr>
            <a:lvl4pPr marL="937660" indent="0" algn="ctr">
              <a:buNone/>
              <a:defRPr sz="1094"/>
            </a:lvl4pPr>
            <a:lvl5pPr marL="1250213" indent="0" algn="ctr">
              <a:buNone/>
              <a:defRPr sz="1094"/>
            </a:lvl5pPr>
            <a:lvl6pPr marL="1562767" indent="0" algn="ctr">
              <a:buNone/>
              <a:defRPr sz="1094"/>
            </a:lvl6pPr>
            <a:lvl7pPr marL="1875320" indent="0" algn="ctr">
              <a:buNone/>
              <a:defRPr sz="1094"/>
            </a:lvl7pPr>
            <a:lvl8pPr marL="2187874" indent="0" algn="ctr">
              <a:buNone/>
              <a:defRPr sz="1094"/>
            </a:lvl8pPr>
            <a:lvl9pPr marL="2500427" indent="0" algn="ctr">
              <a:buNone/>
              <a:defRPr sz="1094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84E5-2A6E-4D78-95BF-6DAA947E908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E3CD-E4A0-4ED0-B34F-CD948114B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84E5-2A6E-4D78-95BF-6DAA947E9084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E3CD-E4A0-4ED0-B34F-CD948114B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9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8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1" r:id="rId3"/>
    <p:sldLayoutId id="2147483663" r:id="rId4"/>
    <p:sldLayoutId id="214748366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it-openic.sf-express.com/#/homepag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it-openic.sf-express.com/#/homepa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hyperlink" Target="mailto:SFTC_OPEN@sf-express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6695" y="-24189"/>
            <a:ext cx="914338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-13448" y="3075806"/>
            <a:ext cx="9157447" cy="2184159"/>
            <a:chOff x="-1624" y="4095750"/>
            <a:chExt cx="12194436" cy="2878813"/>
          </a:xfrm>
        </p:grpSpPr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-1624" y="4195482"/>
              <a:ext cx="12193624" cy="2440663"/>
            </a:xfrm>
            <a:custGeom>
              <a:avLst/>
              <a:gdLst/>
              <a:ahLst/>
              <a:cxnLst>
                <a:cxn ang="0">
                  <a:pos x="2932" y="144"/>
                </a:cxn>
                <a:cxn ang="0">
                  <a:pos x="2932" y="0"/>
                </a:cxn>
                <a:cxn ang="0">
                  <a:pos x="0" y="107"/>
                </a:cxn>
                <a:cxn ang="0">
                  <a:pos x="0" y="144"/>
                </a:cxn>
                <a:cxn ang="0">
                  <a:pos x="2932" y="144"/>
                </a:cxn>
              </a:cxnLst>
              <a:rect l="0" t="0" r="r" b="b"/>
              <a:pathLst>
                <a:path w="2932" h="151">
                  <a:moveTo>
                    <a:pt x="2932" y="144"/>
                  </a:moveTo>
                  <a:cubicBezTo>
                    <a:pt x="2932" y="0"/>
                    <a:pt x="2932" y="0"/>
                    <a:pt x="2932" y="0"/>
                  </a:cubicBezTo>
                  <a:cubicBezTo>
                    <a:pt x="2207" y="115"/>
                    <a:pt x="1230" y="151"/>
                    <a:pt x="0" y="107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932" y="144"/>
                    <a:pt x="2932" y="144"/>
                    <a:pt x="2932" y="14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-812" y="4095750"/>
              <a:ext cx="12193624" cy="2878813"/>
            </a:xfrm>
            <a:custGeom>
              <a:avLst/>
              <a:gdLst/>
              <a:ahLst/>
              <a:cxnLst>
                <a:cxn ang="0">
                  <a:pos x="2932" y="144"/>
                </a:cxn>
                <a:cxn ang="0">
                  <a:pos x="2932" y="0"/>
                </a:cxn>
                <a:cxn ang="0">
                  <a:pos x="0" y="107"/>
                </a:cxn>
                <a:cxn ang="0">
                  <a:pos x="0" y="144"/>
                </a:cxn>
                <a:cxn ang="0">
                  <a:pos x="2932" y="144"/>
                </a:cxn>
              </a:cxnLst>
              <a:rect l="0" t="0" r="r" b="b"/>
              <a:pathLst>
                <a:path w="2932" h="151">
                  <a:moveTo>
                    <a:pt x="2932" y="144"/>
                  </a:moveTo>
                  <a:cubicBezTo>
                    <a:pt x="2932" y="0"/>
                    <a:pt x="2932" y="0"/>
                    <a:pt x="2932" y="0"/>
                  </a:cubicBezTo>
                  <a:cubicBezTo>
                    <a:pt x="2207" y="115"/>
                    <a:pt x="1230" y="151"/>
                    <a:pt x="0" y="107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932" y="144"/>
                    <a:pt x="2932" y="144"/>
                    <a:pt x="2932" y="14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35" name="文本框 6"/>
          <p:cNvSpPr txBox="1"/>
          <p:nvPr/>
        </p:nvSpPr>
        <p:spPr>
          <a:xfrm>
            <a:off x="-180528" y="21628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44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13" descr="sf_logo_on_wh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23" y="51470"/>
            <a:ext cx="1233910" cy="37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137" y="3086844"/>
            <a:ext cx="911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zh-CN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技中心产品运营</a:t>
            </a:r>
            <a:endParaRPr lang="en-US" altLang="zh-CN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534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6694"/>
    </mc:Choice>
    <mc:Fallback>
      <p:transition spd="slow" advTm="66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 flipV="1">
            <a:off x="404813" y="571849"/>
            <a:ext cx="8334376" cy="17126"/>
          </a:xfrm>
          <a:prstGeom prst="line">
            <a:avLst/>
          </a:prstGeom>
          <a:ln w="38100">
            <a:solidFill>
              <a:srgbClr val="BC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3" descr="sf_logo_on_wh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5674" y="161668"/>
            <a:ext cx="966512" cy="3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6708" y="5541227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708" y="7720319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2" name="文本框 1"/>
          <p:cNvSpPr txBox="1"/>
          <p:nvPr/>
        </p:nvSpPr>
        <p:spPr>
          <a:xfrm>
            <a:off x="598627" y="165481"/>
            <a:ext cx="332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场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景二：已对接商户新增店铺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Hiragino Sans GB W6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5576" y="915566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对接方法：已对接商户新增店铺，需要绑定店铺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商户技术进入开放平台，在对应的开发者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下新增店铺，输入顺丰店铺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576486"/>
            <a:ext cx="4999856" cy="2250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2577633"/>
            <a:ext cx="3116270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7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596110" y="1915428"/>
            <a:ext cx="1753967" cy="164080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41"/>
          </a:p>
        </p:txBody>
      </p:sp>
      <p:pic>
        <p:nvPicPr>
          <p:cNvPr id="29" name="图片 28" descr="038d1b272c9126aff3eb2672e40caf3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1" y="405886"/>
            <a:ext cx="1168253" cy="5290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" y="4803248"/>
            <a:ext cx="9143999" cy="144766"/>
          </a:xfrm>
          <a:prstGeom prst="rect">
            <a:avLst/>
          </a:prstGeom>
          <a:solidFill>
            <a:srgbClr val="E028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41"/>
          </a:p>
        </p:txBody>
      </p:sp>
      <p:sp>
        <p:nvSpPr>
          <p:cNvPr id="7" name="矩形 6"/>
          <p:cNvSpPr/>
          <p:nvPr/>
        </p:nvSpPr>
        <p:spPr>
          <a:xfrm>
            <a:off x="1" y="227708"/>
            <a:ext cx="9144000" cy="2576350"/>
          </a:xfrm>
          <a:prstGeom prst="rect">
            <a:avLst/>
          </a:prstGeom>
          <a:solidFill>
            <a:srgbClr val="BC261A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41">
              <a:solidFill>
                <a:srgbClr val="E02839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1862725" y="3366583"/>
            <a:ext cx="14488" cy="810779"/>
          </a:xfrm>
          <a:prstGeom prst="line">
            <a:avLst/>
          </a:prstGeom>
          <a:ln w="28575" cmpd="sng">
            <a:solidFill>
              <a:srgbClr val="E0283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541374" y="3232402"/>
            <a:ext cx="6092822" cy="11020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81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3281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</a:p>
          <a:p>
            <a:r>
              <a:rPr lang="zh-CN" altLang="en-US" sz="3281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中小</a:t>
            </a:r>
            <a:r>
              <a:rPr lang="en-US" altLang="zh-CN" sz="3281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281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商户对接流程及店铺绑定</a:t>
            </a:r>
            <a:endParaRPr lang="en-US" altLang="zh-CN" sz="3281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9236" y="3215985"/>
            <a:ext cx="1372484" cy="110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63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56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 flipV="1">
            <a:off x="404813" y="571849"/>
            <a:ext cx="8334376" cy="17126"/>
          </a:xfrm>
          <a:prstGeom prst="line">
            <a:avLst/>
          </a:prstGeom>
          <a:ln w="38100">
            <a:solidFill>
              <a:srgbClr val="BC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3" descr="sf_logo_on_wh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5674" y="161668"/>
            <a:ext cx="966512" cy="3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6708" y="5541227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708" y="7720319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2" name="文本框 1"/>
          <p:cNvSpPr txBox="1"/>
          <p:nvPr/>
        </p:nvSpPr>
        <p:spPr>
          <a:xfrm>
            <a:off x="598627" y="165481"/>
            <a:ext cx="339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中小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B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商户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-API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对接流程图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25069"/>
              </p:ext>
            </p:extLst>
          </p:nvPr>
        </p:nvGraphicFramePr>
        <p:xfrm>
          <a:off x="735234" y="901668"/>
          <a:ext cx="8003955" cy="390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0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5060">
                <a:tc>
                  <a:txBody>
                    <a:bodyPr/>
                    <a:lstStyle/>
                    <a:p>
                      <a:endParaRPr lang="zh-CN" altLang="en-US" sz="11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Light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006"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503"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60004" y="1767402"/>
            <a:ext cx="392415" cy="6117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科技组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1394" y="1094296"/>
            <a:ext cx="392415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销售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0688" y="3284851"/>
            <a:ext cx="392415" cy="80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商家技术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557752" y="1144749"/>
            <a:ext cx="417745" cy="29961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58850" y="117694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发起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2014951" y="1283099"/>
            <a:ext cx="288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42943" y="1095053"/>
            <a:ext cx="894522" cy="4025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33007" y="1193648"/>
            <a:ext cx="986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申请</a:t>
            </a:r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API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对接</a:t>
            </a: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2760386" y="1516489"/>
            <a:ext cx="0" cy="27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905354" y="1805700"/>
            <a:ext cx="1701737" cy="5099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发邮件至北科报备</a:t>
            </a:r>
            <a:endParaRPr kumimoji="1"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kumimoji="1" lang="en-US" altLang="zh-CN" sz="1050" b="1" dirty="0">
                <a:solidFill>
                  <a:srgbClr val="BC26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</a:t>
            </a:r>
            <a:r>
              <a:rPr kumimoji="1" lang="zh-CN" altLang="en-US" sz="1050" b="1" dirty="0">
                <a:solidFill>
                  <a:srgbClr val="BC26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个工作日内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邮件回复）</a:t>
            </a: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2760387" y="2350015"/>
            <a:ext cx="4904" cy="22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419464" y="3310322"/>
            <a:ext cx="974032" cy="4017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设置正式开发者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信息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6904086" y="3534315"/>
            <a:ext cx="515378" cy="5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2760386" y="2935683"/>
            <a:ext cx="0" cy="402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882823" y="3338616"/>
            <a:ext cx="1232551" cy="4017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开放平台</a:t>
            </a:r>
            <a:r>
              <a:rPr kumimoji="1"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-API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文档查看接入必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读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cxnSp>
        <p:nvCxnSpPr>
          <p:cNvPr id="70" name="直线箭头连接符 69"/>
          <p:cNvCxnSpPr/>
          <p:nvPr/>
        </p:nvCxnSpPr>
        <p:spPr>
          <a:xfrm>
            <a:off x="3115373" y="3534315"/>
            <a:ext cx="288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139257" y="3319501"/>
            <a:ext cx="733886" cy="38337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申请正式开发者</a:t>
            </a:r>
            <a:r>
              <a:rPr kumimoji="1"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447528" y="3338616"/>
            <a:ext cx="924773" cy="3944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申请测试开发者</a:t>
            </a:r>
            <a:r>
              <a:rPr kumimoji="1"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cxnSp>
        <p:nvCxnSpPr>
          <p:cNvPr id="73" name="直线箭头连接符 72"/>
          <p:cNvCxnSpPr/>
          <p:nvPr/>
        </p:nvCxnSpPr>
        <p:spPr>
          <a:xfrm>
            <a:off x="4372300" y="3534315"/>
            <a:ext cx="288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 flipV="1">
            <a:off x="7904131" y="2358736"/>
            <a:ext cx="5090" cy="938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419464" y="1803125"/>
            <a:ext cx="1083425" cy="5215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北科审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核</a:t>
            </a:r>
            <a:endParaRPr kumimoji="1" lang="en-US" altLang="zh-CN" sz="105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kumimoji="1" lang="en-US" altLang="zh-CN" sz="105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</a:t>
            </a:r>
            <a:r>
              <a:rPr kumimoji="1" lang="zh-CN" altLang="en-US" sz="105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个工作日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内邮件回复）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cxnSp>
        <p:nvCxnSpPr>
          <p:cNvPr id="79" name="直线箭头连接符 78"/>
          <p:cNvCxnSpPr/>
          <p:nvPr/>
        </p:nvCxnSpPr>
        <p:spPr>
          <a:xfrm flipV="1">
            <a:off x="3241350" y="1313427"/>
            <a:ext cx="357510" cy="4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620119" y="1092953"/>
            <a:ext cx="1258562" cy="4118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CLS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录入门店信息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2547351" y="2608093"/>
            <a:ext cx="417745" cy="29961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561802" y="264242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</a:t>
            </a:r>
          </a:p>
        </p:txBody>
      </p:sp>
      <p:sp>
        <p:nvSpPr>
          <p:cNvPr id="87" name="矩形 86"/>
          <p:cNvSpPr/>
          <p:nvPr/>
        </p:nvSpPr>
        <p:spPr>
          <a:xfrm>
            <a:off x="4703399" y="3314325"/>
            <a:ext cx="1006916" cy="4017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用测试开发者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自行测试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cxnSp>
        <p:nvCxnSpPr>
          <p:cNvPr id="92" name="直线箭头连接符 91"/>
          <p:cNvCxnSpPr/>
          <p:nvPr/>
        </p:nvCxnSpPr>
        <p:spPr>
          <a:xfrm>
            <a:off x="5716744" y="3534315"/>
            <a:ext cx="422513" cy="5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546445" y="1108854"/>
            <a:ext cx="725553" cy="374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开发者添加申请</a:t>
            </a:r>
          </a:p>
        </p:txBody>
      </p:sp>
      <p:cxnSp>
        <p:nvCxnSpPr>
          <p:cNvPr id="50" name="直线箭头连接符 20"/>
          <p:cNvCxnSpPr/>
          <p:nvPr/>
        </p:nvCxnSpPr>
        <p:spPr>
          <a:xfrm>
            <a:off x="7904131" y="1482683"/>
            <a:ext cx="0" cy="307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068440" y="1018800"/>
            <a:ext cx="1036127" cy="5285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BMS/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商户账号后台门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店与开发者绑定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3815216" y="3916299"/>
            <a:ext cx="1513570" cy="64807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测试环境测试不需要顺丰业务支持，商家技术自行测试即可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314551" y="3163873"/>
            <a:ext cx="2527143" cy="1499772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616954" y="3916287"/>
            <a:ext cx="1332112" cy="64807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式环境测试下单流程需要联系顺丰业务支持测试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090118" y="3163872"/>
            <a:ext cx="2385784" cy="1499773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肘形连接符 55"/>
          <p:cNvCxnSpPr/>
          <p:nvPr/>
        </p:nvCxnSpPr>
        <p:spPr>
          <a:xfrm rot="10800000">
            <a:off x="6616955" y="1558485"/>
            <a:ext cx="795815" cy="514770"/>
          </a:xfrm>
          <a:prstGeom prst="bentConnector3">
            <a:avLst>
              <a:gd name="adj1" fmla="val 99957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5400000">
            <a:off x="5225418" y="1704431"/>
            <a:ext cx="1230206" cy="399996"/>
          </a:xfrm>
          <a:prstGeom prst="bentConnector3">
            <a:avLst>
              <a:gd name="adj1" fmla="val -91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768734" y="2558327"/>
            <a:ext cx="1883161" cy="53031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如果用商户自己的店铺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发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单需要绑定第三方店铺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22710" y="2656226"/>
            <a:ext cx="451527" cy="39388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完成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cxnSp>
        <p:nvCxnSpPr>
          <p:cNvPr id="61" name="直线箭头连接符 15"/>
          <p:cNvCxnSpPr/>
          <p:nvPr/>
        </p:nvCxnSpPr>
        <p:spPr>
          <a:xfrm flipH="1">
            <a:off x="4403859" y="2820886"/>
            <a:ext cx="381668" cy="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0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 flipV="1">
            <a:off x="404812" y="491792"/>
            <a:ext cx="8334376" cy="17126"/>
          </a:xfrm>
          <a:prstGeom prst="line">
            <a:avLst/>
          </a:prstGeom>
          <a:ln w="38100">
            <a:solidFill>
              <a:srgbClr val="BC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3" descr="sf_logo_on_wh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5369" y="92094"/>
            <a:ext cx="966512" cy="3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6708" y="5541227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708" y="7720319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7" name="文本框 6"/>
          <p:cNvSpPr txBox="1"/>
          <p:nvPr/>
        </p:nvSpPr>
        <p:spPr>
          <a:xfrm>
            <a:off x="595491" y="157194"/>
            <a:ext cx="25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开发者添加申请模板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4274" y="1207811"/>
            <a:ext cx="7575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200" b="1" kern="100" dirty="0">
                <a:solidFill>
                  <a:srgbClr val="BC26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BD/</a:t>
            </a:r>
            <a:r>
              <a:rPr lang="zh-CN" altLang="en-US" sz="1200" b="1" kern="100" dirty="0">
                <a:solidFill>
                  <a:srgbClr val="BC26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营运按照以下邮件格式发送至北科</a:t>
            </a:r>
            <a:endParaRPr lang="en-US" altLang="zh-CN" sz="1200" b="1" kern="100" dirty="0">
              <a:solidFill>
                <a:srgbClr val="BC26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发件人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12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顺丰营运</a:t>
            </a:r>
            <a:r>
              <a:rPr lang="en-US" altLang="zh-CN" sz="12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/BD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收件人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SFTC_OPEN@sf-</a:t>
            </a:r>
            <a:r>
              <a:rPr lang="en-US" altLang="zh-CN" sz="1200" u="sng" kern="100" dirty="0">
                <a:solidFill>
                  <a:srgbClr val="0563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3"/>
              </a:rPr>
              <a:t>express.com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邮件主题：【</a:t>
            </a: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开发者添加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申请】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品牌名称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200" b="1" dirty="0">
              <a:solidFill>
                <a:srgbClr val="BC26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1200" b="1" dirty="0">
                <a:solidFill>
                  <a:srgbClr val="BC26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邮件内容：</a:t>
            </a:r>
            <a:endParaRPr lang="zh-CN" altLang="en-US" sz="1200" b="1" dirty="0">
              <a:solidFill>
                <a:srgbClr val="BC26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***是新增中小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商户申请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对接，需要添加开发者名称，信息如下：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：***********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开发者名称：********</a:t>
            </a: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7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 flipV="1">
            <a:off x="404812" y="491792"/>
            <a:ext cx="8334376" cy="17126"/>
          </a:xfrm>
          <a:prstGeom prst="line">
            <a:avLst/>
          </a:prstGeom>
          <a:ln w="38100">
            <a:solidFill>
              <a:srgbClr val="BC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3" descr="sf_logo_on_wh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5369" y="92094"/>
            <a:ext cx="966512" cy="3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6708" y="5541227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708" y="7720319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7" name="文本框 6"/>
          <p:cNvSpPr txBox="1"/>
          <p:nvPr/>
        </p:nvSpPr>
        <p:spPr>
          <a:xfrm>
            <a:off x="616592" y="145544"/>
            <a:ext cx="362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中小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B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店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铺如何绑定开发者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Hiragino Sans GB W6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824656"/>
            <a:ext cx="72265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方法一：在</a:t>
            </a:r>
            <a:r>
              <a:rPr lang="en-US" altLang="zh-CN" sz="1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BMS-</a:t>
            </a:r>
            <a:r>
              <a:rPr lang="zh-CN" altLang="en-US" sz="1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中小商家</a:t>
            </a:r>
            <a:r>
              <a:rPr lang="en-US" altLang="zh-CN" sz="1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商户详情页的最下方，点击授权开发者</a:t>
            </a:r>
            <a:endParaRPr lang="en-US" altLang="zh-CN" sz="1200" b="1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情况</a:t>
            </a:r>
            <a:r>
              <a:rPr lang="en-US" altLang="zh-CN" sz="12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：在列表内找到对应的开发者名称，操作绑定即可</a:t>
            </a:r>
            <a:endParaRPr lang="en-US" altLang="zh-CN" sz="12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情况</a:t>
            </a:r>
            <a:r>
              <a:rPr lang="en-US" altLang="zh-CN" sz="12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：没有找到对应的开发者名称</a:t>
            </a:r>
            <a:endParaRPr lang="en-US" altLang="zh-CN" sz="12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2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第一步：营运</a:t>
            </a:r>
            <a:r>
              <a:rPr lang="en-US" altLang="zh-CN" sz="12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/BD</a:t>
            </a:r>
            <a:r>
              <a:rPr lang="zh-CN" altLang="en-US" sz="12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发邮件至北科，申请添加开发者名称</a:t>
            </a:r>
            <a:endParaRPr lang="en-US" altLang="zh-CN" sz="12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第二步：北科收到邮件后，</a:t>
            </a:r>
            <a:r>
              <a:rPr lang="en-US" altLang="zh-CN" sz="1200" b="1" kern="100" dirty="0">
                <a:solidFill>
                  <a:srgbClr val="BC26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200" b="1" kern="100" dirty="0">
                <a:solidFill>
                  <a:srgbClr val="BC26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个工作日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内邮件回复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第三步：营运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/BD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收到邮件后</a:t>
            </a:r>
            <a:r>
              <a:rPr lang="zh-CN" altLang="en-US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，按照上述操作步骤在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门店详情内绑定开发者名称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200" b="1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93" y="2893024"/>
            <a:ext cx="3994072" cy="181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16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 flipV="1">
            <a:off x="404812" y="491792"/>
            <a:ext cx="8334376" cy="17126"/>
          </a:xfrm>
          <a:prstGeom prst="line">
            <a:avLst/>
          </a:prstGeom>
          <a:ln w="38100">
            <a:solidFill>
              <a:srgbClr val="BC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3" descr="sf_logo_on_wh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5369" y="92094"/>
            <a:ext cx="966512" cy="3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6708" y="5541227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708" y="7720319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7" name="文本框 6"/>
          <p:cNvSpPr txBox="1"/>
          <p:nvPr/>
        </p:nvSpPr>
        <p:spPr>
          <a:xfrm>
            <a:off x="616592" y="145544"/>
            <a:ext cx="362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中小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B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店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铺如何绑定开发者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Hiragino Sans GB W6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6592" y="766683"/>
            <a:ext cx="7226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方法二：登陆商户账号，点击个人中心</a:t>
            </a:r>
            <a:r>
              <a:rPr lang="en-US" altLang="zh-CN" sz="1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2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商户详情，选择授权开发者，勾选需要关联的开发者即可</a:t>
            </a:r>
            <a:endParaRPr lang="en-US" altLang="zh-CN" sz="1200" b="1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200" b="1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2" y="1640691"/>
            <a:ext cx="1663587" cy="304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153" y="1640691"/>
            <a:ext cx="1671140" cy="3018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827" y="1645136"/>
            <a:ext cx="1649451" cy="3018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1812" y="1670779"/>
            <a:ext cx="1618736" cy="3018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右箭头 12"/>
          <p:cNvSpPr/>
          <p:nvPr/>
        </p:nvSpPr>
        <p:spPr>
          <a:xfrm>
            <a:off x="2123728" y="2859782"/>
            <a:ext cx="307214" cy="29040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648505" y="2857195"/>
            <a:ext cx="307214" cy="29040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391386" y="2857195"/>
            <a:ext cx="307214" cy="29040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596110" y="1915428"/>
            <a:ext cx="1753967" cy="164080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41"/>
          </a:p>
        </p:txBody>
      </p:sp>
      <p:pic>
        <p:nvPicPr>
          <p:cNvPr id="29" name="图片 28" descr="038d1b272c9126aff3eb2672e40caf3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1" y="405886"/>
            <a:ext cx="1168253" cy="5290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" y="4803248"/>
            <a:ext cx="9143999" cy="144766"/>
          </a:xfrm>
          <a:prstGeom prst="rect">
            <a:avLst/>
          </a:prstGeom>
          <a:solidFill>
            <a:srgbClr val="E028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41"/>
          </a:p>
        </p:txBody>
      </p:sp>
      <p:sp>
        <p:nvSpPr>
          <p:cNvPr id="7" name="矩形 6"/>
          <p:cNvSpPr/>
          <p:nvPr/>
        </p:nvSpPr>
        <p:spPr>
          <a:xfrm>
            <a:off x="1" y="227708"/>
            <a:ext cx="9144000" cy="2576350"/>
          </a:xfrm>
          <a:prstGeom prst="rect">
            <a:avLst/>
          </a:prstGeom>
          <a:solidFill>
            <a:srgbClr val="BC261A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41">
              <a:solidFill>
                <a:srgbClr val="E02839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1862725" y="3366583"/>
            <a:ext cx="14488" cy="810779"/>
          </a:xfrm>
          <a:prstGeom prst="line">
            <a:avLst/>
          </a:prstGeom>
          <a:ln w="28575" cmpd="sng">
            <a:solidFill>
              <a:srgbClr val="E0283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46123" y="3223584"/>
            <a:ext cx="6092822" cy="11020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81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3281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</a:p>
          <a:p>
            <a:r>
              <a:rPr lang="zh-CN" altLang="en-US" sz="3281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3281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见问题</a:t>
            </a:r>
            <a:endParaRPr lang="en-US" altLang="zh-CN" sz="3281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9236" y="3215985"/>
            <a:ext cx="1372484" cy="110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63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56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6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 flipV="1">
            <a:off x="404813" y="571849"/>
            <a:ext cx="8334376" cy="17126"/>
          </a:xfrm>
          <a:prstGeom prst="line">
            <a:avLst/>
          </a:prstGeom>
          <a:ln w="38100">
            <a:solidFill>
              <a:srgbClr val="BC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3" descr="sf_logo_on_wh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5674" y="161668"/>
            <a:ext cx="966512" cy="3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6708" y="5541227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708" y="7720319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2" name="文本框 1"/>
          <p:cNvSpPr txBox="1"/>
          <p:nvPr/>
        </p:nvSpPr>
        <p:spPr>
          <a:xfrm>
            <a:off x="598627" y="165481"/>
            <a:ext cx="332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常见问题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Hiragino Sans GB W6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470" y="655840"/>
            <a:ext cx="80778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Q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：如何对接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API?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：商户技术在开放平台上，查看开发者文档，申请开放平台账号进行对接。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Q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：对接</a:t>
            </a:r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API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需要多长时间？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：开发进度由商家技术把控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。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Q</a:t>
            </a:r>
            <a:r>
              <a:rPr kumimoji="1"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：“店铺所属商家未绑定此开发者，请联系相关业务处理”如何处理？</a:t>
            </a:r>
            <a:endParaRPr kumimoji="1"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API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对接流程：销售创建商家及店铺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-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先关联商家与开发者的关系（绑定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APPID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-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绑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定店铺，商家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没有绑定开发者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就会出现上面的提示，销售在后台关联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APPID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即可。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Q</a:t>
            </a:r>
            <a:r>
              <a:rPr kumimoji="1"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：“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没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有匹配的计价规则或计价规则已失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效”如何处理？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：核实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铺配置计价的商品类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别，与商户技术传的物品类型是否一致。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Q</a:t>
            </a:r>
            <a:r>
              <a:rPr kumimoji="1"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：商户技术对接过程中有问题在哪里反馈？</a:t>
            </a:r>
            <a:endParaRPr kumimoji="1"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：以后技术问题不在微信群沟通，商户技术对接过程有问题直接在</a:t>
            </a:r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开放平台</a:t>
            </a:r>
            <a:r>
              <a:rPr kumimoji="1"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【</a:t>
            </a:r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问题解答</a:t>
            </a:r>
            <a:r>
              <a:rPr kumimoji="1"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】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模块反馈，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BD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有问题先在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CLS-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知识学院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-API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常见问题自查。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4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36512" y="0"/>
            <a:ext cx="918051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"/>
          <p:cNvSpPr>
            <a:spLocks noChangeArrowheads="1"/>
          </p:cNvSpPr>
          <p:nvPr/>
        </p:nvSpPr>
        <p:spPr bwMode="auto">
          <a:xfrm>
            <a:off x="0" y="1954501"/>
            <a:ext cx="9143999" cy="12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7500" dirty="0">
                <a:solidFill>
                  <a:srgbClr val="A50021"/>
                </a:solidFill>
                <a:latin typeface="Impact" pitchFamily="34" charset="0"/>
                <a:sym typeface="Impact" pitchFamily="34" charset="0"/>
              </a:rPr>
              <a:t>THANKS</a:t>
            </a:r>
            <a:endParaRPr lang="zh-CN" altLang="en-US" sz="7500" dirty="0">
              <a:solidFill>
                <a:srgbClr val="A50021"/>
              </a:solidFill>
              <a:latin typeface="Impact" pitchFamily="34" charset="0"/>
              <a:sym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 flipV="1">
            <a:off x="404813" y="571849"/>
            <a:ext cx="8334376" cy="17126"/>
          </a:xfrm>
          <a:prstGeom prst="line">
            <a:avLst/>
          </a:prstGeom>
          <a:ln w="38100">
            <a:solidFill>
              <a:srgbClr val="BC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3" descr="sf_logo_on_wh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5674" y="161668"/>
            <a:ext cx="966512" cy="3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6708" y="5541227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708" y="7720319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2" name="文本框 1"/>
          <p:cNvSpPr txBox="1"/>
          <p:nvPr/>
        </p:nvSpPr>
        <p:spPr>
          <a:xfrm>
            <a:off x="598627" y="165481"/>
            <a:ext cx="238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API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开放平台介绍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Hiragino Sans GB W6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03587" y="738752"/>
            <a:ext cx="8088599" cy="224105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pPr algn="ctr"/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什么是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API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/>
            </a:r>
            <a:b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</a:b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/>
            </a:r>
            <a:b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</a:b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顺丰与各业务系统对外开放的通道，开发者可以通过开放平台实现自身系统和顺丰配送系统对接，提高商家运营效率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例如：餐饮外卖系统通过这种方式，把用户下的订单直接推送到我们的调度系统中，系统直接分配骑士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/>
            </a:r>
            <a:b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</a:b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/>
            </a:r>
            <a:b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</a:b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顺丰开放平台网址：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hlinkClick r:id="rId4"/>
              </a:rPr>
              <a:t>https://commit-openic.sf-express.com/#/homepage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  <a:p>
            <a:pPr algn="ctr"/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  <a:p>
            <a:pPr algn="ctr"/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【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API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对接原理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】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  <a:p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/>
            </a:r>
            <a:b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</a:b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/>
            </a:r>
            <a:b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</a:b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04885" y="3404697"/>
            <a:ext cx="1340284" cy="663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400068" y="3404697"/>
            <a:ext cx="1340284" cy="663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009702" y="3404697"/>
            <a:ext cx="1340284" cy="663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821029" y="3481652"/>
            <a:ext cx="11079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顺丰系统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（开放平台）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516212" y="3573985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骑士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25846" y="3573985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客户系统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576029" y="33028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订单推送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78989" y="326620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系统分配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86764" y="380691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订单状态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1" name="直线箭头连接符 14"/>
          <p:cNvCxnSpPr/>
          <p:nvPr/>
        </p:nvCxnSpPr>
        <p:spPr>
          <a:xfrm>
            <a:off x="2576029" y="3632656"/>
            <a:ext cx="90281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5"/>
          <p:cNvCxnSpPr/>
          <p:nvPr/>
        </p:nvCxnSpPr>
        <p:spPr>
          <a:xfrm>
            <a:off x="5302315" y="3621069"/>
            <a:ext cx="90281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16"/>
          <p:cNvCxnSpPr/>
          <p:nvPr/>
        </p:nvCxnSpPr>
        <p:spPr>
          <a:xfrm flipH="1">
            <a:off x="5278989" y="3785347"/>
            <a:ext cx="926137" cy="105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598625" y="380573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订单状态</a:t>
            </a:r>
            <a:endParaRPr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5" name="直线箭头连接符 18"/>
          <p:cNvCxnSpPr/>
          <p:nvPr/>
        </p:nvCxnSpPr>
        <p:spPr>
          <a:xfrm flipH="1">
            <a:off x="2547484" y="3795484"/>
            <a:ext cx="93135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3587" y="2678281"/>
            <a:ext cx="44598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03587" y="4458708"/>
            <a:ext cx="91014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客户通过系统对接，不需要单独安装客户端，直接把订单传给我们，我们把骑士配送的订单状态传给商家形成闭环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497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421"/>
    </mc:Choice>
    <mc:Fallback>
      <p:transition spd="slow" advTm="8142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596110" y="1915428"/>
            <a:ext cx="1753967" cy="164080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41"/>
          </a:p>
        </p:txBody>
      </p:sp>
      <p:sp>
        <p:nvSpPr>
          <p:cNvPr id="21" name="文本框 20"/>
          <p:cNvSpPr txBox="1"/>
          <p:nvPr/>
        </p:nvSpPr>
        <p:spPr>
          <a:xfrm>
            <a:off x="4067944" y="3216177"/>
            <a:ext cx="5771054" cy="11020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81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3281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  <a:p>
            <a:r>
              <a:rPr lang="zh-CN" altLang="en-US" sz="3281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商户如何对接</a:t>
            </a:r>
            <a:r>
              <a:rPr lang="en-US" altLang="zh-CN" sz="3281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3281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9236" y="3215985"/>
            <a:ext cx="1372484" cy="110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63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56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 descr="038d1b272c9126aff3eb2672e40caf3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1" y="405886"/>
            <a:ext cx="1168253" cy="5290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" y="4803248"/>
            <a:ext cx="9143999" cy="144766"/>
          </a:xfrm>
          <a:prstGeom prst="rect">
            <a:avLst/>
          </a:prstGeom>
          <a:solidFill>
            <a:srgbClr val="E028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41"/>
          </a:p>
        </p:txBody>
      </p:sp>
      <p:sp>
        <p:nvSpPr>
          <p:cNvPr id="7" name="矩形 6"/>
          <p:cNvSpPr/>
          <p:nvPr/>
        </p:nvSpPr>
        <p:spPr>
          <a:xfrm>
            <a:off x="1" y="227708"/>
            <a:ext cx="9144000" cy="2576350"/>
          </a:xfrm>
          <a:prstGeom prst="rect">
            <a:avLst/>
          </a:prstGeom>
          <a:solidFill>
            <a:srgbClr val="BC261A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41">
              <a:solidFill>
                <a:srgbClr val="E02839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1862725" y="3366583"/>
            <a:ext cx="14488" cy="810779"/>
          </a:xfrm>
          <a:prstGeom prst="line">
            <a:avLst/>
          </a:prstGeom>
          <a:ln w="28575" cmpd="sng">
            <a:solidFill>
              <a:srgbClr val="E0283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06"/>
    </mc:Choice>
    <mc:Fallback>
      <p:transition spd="slow" advTm="440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 flipV="1">
            <a:off x="404813" y="571849"/>
            <a:ext cx="8334376" cy="17126"/>
          </a:xfrm>
          <a:prstGeom prst="line">
            <a:avLst/>
          </a:prstGeom>
          <a:ln w="38100">
            <a:solidFill>
              <a:srgbClr val="BC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3" descr="sf_logo_on_wh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5674" y="161668"/>
            <a:ext cx="966512" cy="3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6708" y="5541227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708" y="7720319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2" name="文本框 1"/>
          <p:cNvSpPr txBox="1"/>
          <p:nvPr/>
        </p:nvSpPr>
        <p:spPr>
          <a:xfrm>
            <a:off x="598627" y="165481"/>
            <a:ext cx="19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对接流程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Hiragino Sans GB W6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8627" y="884626"/>
            <a:ext cx="748883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/BD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照邮件模板发邮件至北科报备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二步：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北科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个工作日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内邮件回复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根据北科邮件回复内容联系商家技术，登陆顺丰开放平台，并查看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【API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对接文档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（开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放平台网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址：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https://commit-openic.sf-express.com/#/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homepage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商家技术根据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对接文档操作，若对接中间有技术问题，在开放平台的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模块反馈沟通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关联商户和店铺与开发者的关系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必须先邮件至北科报备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，否则不予回复处理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接不在微信群内沟通，有技术问题统一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在开放平台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模块反馈</a:t>
            </a:r>
            <a:endParaRPr lang="en-US" altLang="zh-CN" sz="1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家技术有问题建议先查看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-API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常见问题解答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，有问题建议先自查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可在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CLS-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识学院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对接常见问题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，有问题先自查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52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20"/>
    </mc:Choice>
    <mc:Fallback>
      <p:transition spd="slow" advTm="1632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 flipV="1">
            <a:off x="404813" y="571849"/>
            <a:ext cx="8334376" cy="17126"/>
          </a:xfrm>
          <a:prstGeom prst="line">
            <a:avLst/>
          </a:prstGeom>
          <a:ln w="38100">
            <a:solidFill>
              <a:srgbClr val="BC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3" descr="sf_logo_on_wh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5674" y="161668"/>
            <a:ext cx="966512" cy="3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6708" y="5541227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708" y="7720319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2" name="文本框 1"/>
          <p:cNvSpPr txBox="1"/>
          <p:nvPr/>
        </p:nvSpPr>
        <p:spPr>
          <a:xfrm>
            <a:off x="598627" y="165481"/>
            <a:ext cx="19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申请模板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Hiragino Sans GB W6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9458" y="679039"/>
            <a:ext cx="583264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【API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对接申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请流程</a:t>
            </a:r>
            <a:r>
              <a:rPr kumimoji="1"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】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/>
            </a:r>
            <a:b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</a:b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发件人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：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/BD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收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件人：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SFTC_OPEN@sf-express.com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送人：相关部门负责人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kumimoji="1"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邮件主题:【API 对接申请】-品牌名称       </a:t>
            </a:r>
          </a:p>
          <a:p>
            <a:pPr lvl="0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kumimoji="1"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邮件内</a:t>
            </a:r>
            <a:r>
              <a:rPr kumimoji="1"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容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：附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件见“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API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对接申请表”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  <a:p>
            <a:pPr lvl="0" eaLnBrk="0" fontAlgn="base" hangingPunct="0">
              <a:lnSpc>
                <a:spcPct val="150000"/>
              </a:lnSpc>
              <a:spcAft>
                <a:spcPct val="0"/>
              </a:spcAft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65" y="2452406"/>
            <a:ext cx="5713834" cy="2217576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629458" y="4806897"/>
            <a:ext cx="22322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Ps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：邮件在</a:t>
            </a:r>
            <a:r>
              <a:rPr kumimoji="1"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1</a:t>
            </a:r>
            <a:r>
              <a:rPr kumimoji="1"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个工作日</a:t>
            </a:r>
            <a:r>
              <a:rPr kumimoji="1"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内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回复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13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89"/>
    </mc:Choice>
    <mc:Fallback>
      <p:transition spd="slow" advTm="638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596110" y="1915428"/>
            <a:ext cx="1753967" cy="164080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41"/>
          </a:p>
        </p:txBody>
      </p:sp>
      <p:pic>
        <p:nvPicPr>
          <p:cNvPr id="29" name="图片 28" descr="038d1b272c9126aff3eb2672e40caf3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1" y="405886"/>
            <a:ext cx="1168253" cy="5290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" y="4803248"/>
            <a:ext cx="9143999" cy="144766"/>
          </a:xfrm>
          <a:prstGeom prst="rect">
            <a:avLst/>
          </a:prstGeom>
          <a:solidFill>
            <a:srgbClr val="E028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41"/>
          </a:p>
        </p:txBody>
      </p:sp>
      <p:sp>
        <p:nvSpPr>
          <p:cNvPr id="7" name="矩形 6"/>
          <p:cNvSpPr/>
          <p:nvPr/>
        </p:nvSpPr>
        <p:spPr>
          <a:xfrm>
            <a:off x="1" y="227708"/>
            <a:ext cx="9144000" cy="2576350"/>
          </a:xfrm>
          <a:prstGeom prst="rect">
            <a:avLst/>
          </a:prstGeom>
          <a:solidFill>
            <a:srgbClr val="BC261A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41">
              <a:solidFill>
                <a:srgbClr val="E02839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1862725" y="3366583"/>
            <a:ext cx="14488" cy="810779"/>
          </a:xfrm>
          <a:prstGeom prst="line">
            <a:avLst/>
          </a:prstGeom>
          <a:ln w="28575" cmpd="sng">
            <a:solidFill>
              <a:srgbClr val="E0283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63142" y="3232402"/>
            <a:ext cx="5771054" cy="11020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81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3281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</a:p>
          <a:p>
            <a:r>
              <a:rPr lang="en-US" altLang="zh-CN" sz="3281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</a:t>
            </a:r>
            <a:r>
              <a:rPr lang="zh-CN" altLang="en-US" sz="3281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zh-CN" altLang="en-US" sz="3281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户对接流程及店铺绑定</a:t>
            </a:r>
            <a:endParaRPr lang="en-US" altLang="zh-CN" sz="3281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9236" y="3215985"/>
            <a:ext cx="1372484" cy="110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563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563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 flipV="1">
            <a:off x="404813" y="571849"/>
            <a:ext cx="8334376" cy="17126"/>
          </a:xfrm>
          <a:prstGeom prst="line">
            <a:avLst/>
          </a:prstGeom>
          <a:ln w="38100">
            <a:solidFill>
              <a:srgbClr val="BC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3" descr="sf_logo_on_wh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5674" y="161668"/>
            <a:ext cx="966512" cy="3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6708" y="5541227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708" y="7720319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2" name="文本框 1"/>
          <p:cNvSpPr txBox="1"/>
          <p:nvPr/>
        </p:nvSpPr>
        <p:spPr>
          <a:xfrm>
            <a:off x="598627" y="165481"/>
            <a:ext cx="289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KA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商户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-API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对接流程图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29171"/>
              </p:ext>
            </p:extLst>
          </p:nvPr>
        </p:nvGraphicFramePr>
        <p:xfrm>
          <a:off x="683568" y="843558"/>
          <a:ext cx="7508060" cy="398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5060">
                <a:tc>
                  <a:txBody>
                    <a:bodyPr/>
                    <a:lstStyle/>
                    <a:p>
                      <a:endParaRPr lang="zh-CN" altLang="en-US" sz="11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 Light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773">
                <a:tc>
                  <a:txBody>
                    <a:bodyPr/>
                    <a:lstStyle/>
                    <a:p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503"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3469" y="1764907"/>
            <a:ext cx="392415" cy="6117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科技组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4174" y="1009533"/>
            <a:ext cx="392415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销售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3468" y="3200088"/>
            <a:ext cx="392415" cy="807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商家技术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182529" y="1109723"/>
            <a:ext cx="417745" cy="29961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92469" y="113953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发起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1639728" y="1248073"/>
            <a:ext cx="288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967720" y="1060027"/>
            <a:ext cx="894522" cy="4025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57784" y="1158622"/>
            <a:ext cx="986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申请</a:t>
            </a:r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API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对接</a:t>
            </a: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2385163" y="1481463"/>
            <a:ext cx="0" cy="27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619692" y="1770549"/>
            <a:ext cx="1603945" cy="5099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发邮件至北科报备</a:t>
            </a:r>
            <a:endParaRPr kumimoji="1"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kumimoji="1" lang="en-US" altLang="zh-CN" sz="1050" b="1" dirty="0">
                <a:solidFill>
                  <a:srgbClr val="BC26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</a:t>
            </a:r>
            <a:r>
              <a:rPr kumimoji="1" lang="zh-CN" altLang="en-US" sz="1050" b="1" dirty="0">
                <a:solidFill>
                  <a:srgbClr val="BC26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个工作日内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邮件回复）</a:t>
            </a:r>
          </a:p>
        </p:txBody>
      </p:sp>
      <p:cxnSp>
        <p:nvCxnSpPr>
          <p:cNvPr id="40" name="直线箭头连接符 39"/>
          <p:cNvCxnSpPr/>
          <p:nvPr/>
        </p:nvCxnSpPr>
        <p:spPr>
          <a:xfrm flipH="1">
            <a:off x="2385161" y="2314989"/>
            <a:ext cx="3" cy="323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806546" y="3553003"/>
            <a:ext cx="974032" cy="40173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申请正式开发者</a:t>
            </a:r>
            <a:r>
              <a:rPr kumimoji="1"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cxnSp>
        <p:nvCxnSpPr>
          <p:cNvPr id="67" name="直线箭头连接符 66"/>
          <p:cNvCxnSpPr/>
          <p:nvPr/>
        </p:nvCxnSpPr>
        <p:spPr>
          <a:xfrm>
            <a:off x="2385162" y="2998621"/>
            <a:ext cx="0" cy="402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504061" y="3462311"/>
            <a:ext cx="1158291" cy="5643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开放平台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-API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文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档查看接入必读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cxnSp>
        <p:nvCxnSpPr>
          <p:cNvPr id="70" name="直线箭头连接符 69"/>
          <p:cNvCxnSpPr/>
          <p:nvPr/>
        </p:nvCxnSpPr>
        <p:spPr>
          <a:xfrm>
            <a:off x="2662352" y="3739294"/>
            <a:ext cx="3440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031454" y="3556631"/>
            <a:ext cx="924773" cy="3944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申请测试开发者</a:t>
            </a:r>
            <a:r>
              <a:rPr kumimoji="1"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cxnSp>
        <p:nvCxnSpPr>
          <p:cNvPr id="73" name="直线箭头连接符 72"/>
          <p:cNvCxnSpPr/>
          <p:nvPr/>
        </p:nvCxnSpPr>
        <p:spPr>
          <a:xfrm>
            <a:off x="3937798" y="3744463"/>
            <a:ext cx="418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943507" y="1867363"/>
            <a:ext cx="1121288" cy="374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北科审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核</a:t>
            </a:r>
            <a:endParaRPr kumimoji="1" lang="en-US" altLang="zh-CN" sz="105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kumimoji="1" lang="en-US" altLang="zh-CN" sz="105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1</a:t>
            </a:r>
            <a:r>
              <a:rPr kumimoji="1" lang="zh-CN" altLang="en-US" sz="105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个工作日内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cxnSp>
        <p:nvCxnSpPr>
          <p:cNvPr id="79" name="直线箭头连接符 78"/>
          <p:cNvCxnSpPr/>
          <p:nvPr/>
        </p:nvCxnSpPr>
        <p:spPr>
          <a:xfrm flipV="1">
            <a:off x="2866127" y="1278401"/>
            <a:ext cx="357510" cy="4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244896" y="1057927"/>
            <a:ext cx="1258562" cy="4118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CLS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录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入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店铺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信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息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2115925" y="2681962"/>
            <a:ext cx="538473" cy="29961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开发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74405" y="3553502"/>
            <a:ext cx="995124" cy="4140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用测试开发者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自行测试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cxnSp>
        <p:nvCxnSpPr>
          <p:cNvPr id="92" name="直线箭头连接符 91"/>
          <p:cNvCxnSpPr/>
          <p:nvPr/>
        </p:nvCxnSpPr>
        <p:spPr>
          <a:xfrm>
            <a:off x="5364088" y="3739294"/>
            <a:ext cx="422513" cy="5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7165888" y="3523354"/>
            <a:ext cx="919572" cy="4610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设置正式开发者</a:t>
            </a:r>
            <a:r>
              <a:rPr kumimoji="1"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信息</a:t>
            </a:r>
          </a:p>
        </p:txBody>
      </p:sp>
      <p:cxnSp>
        <p:nvCxnSpPr>
          <p:cNvPr id="96" name="直线箭头连接符 95"/>
          <p:cNvCxnSpPr/>
          <p:nvPr/>
        </p:nvCxnSpPr>
        <p:spPr>
          <a:xfrm flipV="1">
            <a:off x="7524328" y="2283718"/>
            <a:ext cx="9671" cy="11972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922842" y="1022907"/>
            <a:ext cx="1162618" cy="4118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BMS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商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家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绑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定开发者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（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APPID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）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cxnSp>
        <p:nvCxnSpPr>
          <p:cNvPr id="57" name="直线箭头连接符 95"/>
          <p:cNvCxnSpPr/>
          <p:nvPr/>
        </p:nvCxnSpPr>
        <p:spPr>
          <a:xfrm flipH="1" flipV="1">
            <a:off x="7519239" y="1465021"/>
            <a:ext cx="5089" cy="3694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3493840" y="4084387"/>
            <a:ext cx="1513570" cy="64807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测试环境测试不需要顺丰业务支持，商家技术自行测试即可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293563" y="4084387"/>
            <a:ext cx="1332112" cy="64807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式环境测试下单流程需要联系顺丰业务支持测试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线箭头连接符 91"/>
          <p:cNvCxnSpPr/>
          <p:nvPr/>
        </p:nvCxnSpPr>
        <p:spPr>
          <a:xfrm>
            <a:off x="6804248" y="3739294"/>
            <a:ext cx="337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944240" y="3401554"/>
            <a:ext cx="2527143" cy="1360816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5724128" y="3401553"/>
            <a:ext cx="2385784" cy="1363851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920312" y="2729450"/>
            <a:ext cx="876091" cy="4118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开放平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台绑定顺丰店铺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cxnSp>
        <p:nvCxnSpPr>
          <p:cNvPr id="31" name="肘形连接符 30"/>
          <p:cNvCxnSpPr/>
          <p:nvPr/>
        </p:nvCxnSpPr>
        <p:spPr>
          <a:xfrm rot="5400000">
            <a:off x="5862029" y="1681862"/>
            <a:ext cx="1509425" cy="539624"/>
          </a:xfrm>
          <a:prstGeom prst="bentConnector3">
            <a:avLst>
              <a:gd name="adj1" fmla="val -44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146887" y="2665228"/>
            <a:ext cx="1372791" cy="53031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如果用商户自己的店铺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发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单需要绑定第三方店铺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ID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301243" y="2725202"/>
            <a:ext cx="451527" cy="39388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完成</a:t>
            </a:r>
            <a:endParaRPr kumimoji="1"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 charset="-122"/>
            </a:endParaRPr>
          </a:p>
        </p:txBody>
      </p:sp>
      <p:cxnSp>
        <p:nvCxnSpPr>
          <p:cNvPr id="82" name="直线箭头连接符 15"/>
          <p:cNvCxnSpPr/>
          <p:nvPr/>
        </p:nvCxnSpPr>
        <p:spPr>
          <a:xfrm flipH="1" flipV="1">
            <a:off x="5534614" y="2922142"/>
            <a:ext cx="389118" cy="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15"/>
          <p:cNvCxnSpPr/>
          <p:nvPr/>
        </p:nvCxnSpPr>
        <p:spPr>
          <a:xfrm flipH="1">
            <a:off x="3766930" y="2939383"/>
            <a:ext cx="381668" cy="2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3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 flipV="1">
            <a:off x="404813" y="571849"/>
            <a:ext cx="8334376" cy="17126"/>
          </a:xfrm>
          <a:prstGeom prst="line">
            <a:avLst/>
          </a:prstGeom>
          <a:ln w="38100">
            <a:solidFill>
              <a:srgbClr val="BC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3" descr="sf_logo_on_wh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5674" y="161668"/>
            <a:ext cx="966512" cy="3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6708" y="5541227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708" y="7720319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2" name="文本框 1"/>
          <p:cNvSpPr txBox="1"/>
          <p:nvPr/>
        </p:nvSpPr>
        <p:spPr>
          <a:xfrm>
            <a:off x="598627" y="165481"/>
            <a:ext cx="332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场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景一：新商户对接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Hiragino Sans GB W6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7939" y="689352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 新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户申请对接，商户所用系统跟顺丰系统没有对接过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对接方法：按照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对接流程，发邮件申请报备，商户技术开发，对接过程中有问题在开放平台反馈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商户对接，商户用的系统跟顺丰系统已经做过对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对接方法：商户与开发者绑定关系即可，操作方法如下：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：绑定商家与开发者的对应关系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CLS – BMS -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商家列表页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入商家详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情页，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，也就是开发者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20677"/>
            <a:ext cx="5336467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0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 flipV="1">
            <a:off x="404813" y="571849"/>
            <a:ext cx="8334376" cy="17126"/>
          </a:xfrm>
          <a:prstGeom prst="line">
            <a:avLst/>
          </a:prstGeom>
          <a:ln w="38100">
            <a:solidFill>
              <a:srgbClr val="BC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3" descr="sf_logo_on_wh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5674" y="161668"/>
            <a:ext cx="966512" cy="3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6708" y="5541227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16708" y="7720319"/>
            <a:ext cx="126301" cy="2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2508" tIns="31254" rIns="62508" bIns="3125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231"/>
          </a:p>
        </p:txBody>
      </p:sp>
      <p:sp>
        <p:nvSpPr>
          <p:cNvPr id="2" name="文本框 1"/>
          <p:cNvSpPr txBox="1"/>
          <p:nvPr/>
        </p:nvSpPr>
        <p:spPr>
          <a:xfrm>
            <a:off x="598627" y="165481"/>
            <a:ext cx="332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场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iragino Sans GB W6" charset="-122"/>
              </a:rPr>
              <a:t>景一：新商户对接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Hiragino Sans GB W6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4712" y="742643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CLS-BMS-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商家列表页新增店铺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在店铺详情页最下方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其他信息，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勾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选启用，点击提交即可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27" y="3225482"/>
            <a:ext cx="3816424" cy="1489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27" y="1231159"/>
            <a:ext cx="8158733" cy="1055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0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26921</TotalTime>
  <Words>1877</Words>
  <Application>Microsoft Office PowerPoint</Application>
  <PresentationFormat>全屏显示(16:9)</PresentationFormat>
  <Paragraphs>173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Hiragino Sans GB W3</vt:lpstr>
      <vt:lpstr>Hiragino Sans GB W6</vt:lpstr>
      <vt:lpstr>Microsoft YaHei Light</vt:lpstr>
      <vt:lpstr>宋体</vt:lpstr>
      <vt:lpstr>Microsoft YaHei</vt:lpstr>
      <vt:lpstr>Microsoft YaHei</vt:lpstr>
      <vt:lpstr>Arial</vt:lpstr>
      <vt:lpstr>Calibri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Administrator</cp:lastModifiedBy>
  <cp:revision>5350</cp:revision>
  <dcterms:created xsi:type="dcterms:W3CDTF">2017-09-20T13:33:49Z</dcterms:created>
  <dcterms:modified xsi:type="dcterms:W3CDTF">2019-05-20T03:27:52Z</dcterms:modified>
</cp:coreProperties>
</file>