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5BE7-66D8-44C8-AB46-0E6748E8A99E}" type="datetimeFigureOut">
              <a:rPr lang="en-GB" smtClean="0"/>
              <a:pPr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1DB6-3390-4550-904F-DF4CD5F892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dle.ucl.ac.uk/course/view.php?id=2276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help/matlab/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.bush@ucl.ac.u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102877" y="1412776"/>
            <a:ext cx="6938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Introduction to MATLAB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2636" y="5949280"/>
            <a:ext cx="518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hlinkClick r:id="rId4"/>
              </a:rPr>
              <a:t>https://moodle.ucl.ac.uk/course/view.php?id=22765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60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deals with </a:t>
            </a:r>
            <a:r>
              <a:rPr lang="en-GB" b="1" dirty="0"/>
              <a:t>many different types of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far we have only considered </a:t>
            </a:r>
            <a:r>
              <a:rPr lang="en-GB" b="1" dirty="0"/>
              <a:t>single </a:t>
            </a:r>
            <a:r>
              <a:rPr lang="en-GB" b="1" dirty="0" smtClean="0"/>
              <a:t>numbers</a:t>
            </a:r>
            <a:r>
              <a:rPr lang="en-GB" dirty="0" smtClean="0"/>
              <a:t> and </a:t>
            </a:r>
            <a:r>
              <a:rPr lang="en-GB" b="1" dirty="0" smtClean="0"/>
              <a:t>matrices or vectors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can also operate on </a:t>
            </a:r>
            <a:r>
              <a:rPr lang="en-GB" b="1" dirty="0"/>
              <a:t>strings</a:t>
            </a:r>
            <a:r>
              <a:rPr lang="en-GB" dirty="0"/>
              <a:t>, which are just </a:t>
            </a:r>
            <a:r>
              <a:rPr lang="en-GB" b="1" dirty="0"/>
              <a:t>text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Strings are entered using </a:t>
            </a:r>
            <a:r>
              <a:rPr lang="en-GB" b="1" dirty="0"/>
              <a:t>single quotation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Strings can be </a:t>
            </a:r>
            <a:r>
              <a:rPr lang="en-GB" b="1" dirty="0"/>
              <a:t>treated much the same </a:t>
            </a:r>
            <a:r>
              <a:rPr lang="en-GB" dirty="0"/>
              <a:t>as </a:t>
            </a:r>
            <a:r>
              <a:rPr lang="en-GB" b="1" dirty="0"/>
              <a:t>numeric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can be </a:t>
            </a:r>
            <a:r>
              <a:rPr lang="en-GB" b="1" dirty="0"/>
              <a:t>concatenated</a:t>
            </a:r>
            <a:r>
              <a:rPr lang="en-GB" dirty="0"/>
              <a:t>, but follow </a:t>
            </a:r>
            <a:r>
              <a:rPr lang="en-GB" b="1" dirty="0"/>
              <a:t>standard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b="1" dirty="0" smtClean="0"/>
              <a:t>cell array </a:t>
            </a:r>
            <a:r>
              <a:rPr lang="en-GB" dirty="0" smtClean="0"/>
              <a:t>can contain </a:t>
            </a:r>
            <a:r>
              <a:rPr lang="en-GB" b="1" dirty="0" smtClean="0"/>
              <a:t>variables of different sizes </a:t>
            </a:r>
            <a:r>
              <a:rPr lang="en-GB" dirty="0" smtClean="0"/>
              <a:t>in each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Cell arrays are </a:t>
            </a:r>
            <a:r>
              <a:rPr lang="en-GB" b="1" dirty="0" smtClean="0"/>
              <a:t>created </a:t>
            </a:r>
            <a:r>
              <a:rPr lang="en-GB" dirty="0" smtClean="0"/>
              <a:t>and </a:t>
            </a:r>
            <a:r>
              <a:rPr lang="en-GB" b="1" dirty="0" smtClean="0"/>
              <a:t>accessed </a:t>
            </a:r>
            <a:r>
              <a:rPr lang="en-GB" dirty="0" smtClean="0"/>
              <a:t>with </a:t>
            </a:r>
            <a:r>
              <a:rPr lang="en-GB" b="1" dirty="0" smtClean="0"/>
              <a:t>curly brackets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Elements </a:t>
            </a:r>
            <a:r>
              <a:rPr lang="en-GB" b="1" dirty="0" smtClean="0"/>
              <a:t>within cell arrays </a:t>
            </a:r>
            <a:r>
              <a:rPr lang="en-GB" dirty="0" smtClean="0"/>
              <a:t>are accessed with </a:t>
            </a:r>
            <a:r>
              <a:rPr lang="en-GB" b="1" dirty="0" smtClean="0"/>
              <a:t>curly </a:t>
            </a:r>
            <a:r>
              <a:rPr lang="en-GB" dirty="0" smtClean="0"/>
              <a:t>and then </a:t>
            </a:r>
            <a:r>
              <a:rPr lang="en-GB" b="1" dirty="0" smtClean="0"/>
              <a:t>normal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Cell arrays are </a:t>
            </a:r>
            <a:r>
              <a:rPr lang="en-GB" b="1" dirty="0" smtClean="0"/>
              <a:t>useful </a:t>
            </a:r>
            <a:r>
              <a:rPr lang="en-GB" dirty="0" smtClean="0"/>
              <a:t>for holding </a:t>
            </a:r>
            <a:r>
              <a:rPr lang="en-GB" b="1" dirty="0" smtClean="0"/>
              <a:t>strings of different </a:t>
            </a:r>
            <a:r>
              <a:rPr lang="en-GB" b="1" dirty="0" smtClean="0"/>
              <a:t>length</a:t>
            </a:r>
            <a:endParaRPr lang="en-GB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820644" y="303213"/>
            <a:ext cx="5502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Strings, </a:t>
            </a:r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Cells, Structures and Logical Arrays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65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Variables </a:t>
            </a:r>
            <a:r>
              <a:rPr lang="en-GB" dirty="0"/>
              <a:t>of </a:t>
            </a:r>
            <a:r>
              <a:rPr lang="en-GB" b="1" dirty="0"/>
              <a:t>all types </a:t>
            </a:r>
            <a:r>
              <a:rPr lang="en-GB" dirty="0"/>
              <a:t>can also be </a:t>
            </a:r>
            <a:r>
              <a:rPr lang="en-GB" b="1" dirty="0"/>
              <a:t>subsumed </a:t>
            </a:r>
            <a:r>
              <a:rPr lang="en-GB" dirty="0"/>
              <a:t>as </a:t>
            </a:r>
            <a:r>
              <a:rPr lang="en-GB" b="1" dirty="0"/>
              <a:t>fields </a:t>
            </a:r>
            <a:r>
              <a:rPr lang="en-GB" dirty="0"/>
              <a:t>within a </a:t>
            </a:r>
            <a:r>
              <a:rPr lang="en-GB" b="1" dirty="0"/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allows you to </a:t>
            </a:r>
            <a:r>
              <a:rPr lang="en-GB" b="1" dirty="0"/>
              <a:t>group related data </a:t>
            </a:r>
            <a:r>
              <a:rPr lang="en-GB" dirty="0"/>
              <a:t>of </a:t>
            </a:r>
            <a:r>
              <a:rPr lang="en-GB" b="1" dirty="0"/>
              <a:t>different types </a:t>
            </a:r>
            <a:r>
              <a:rPr lang="en-GB" dirty="0"/>
              <a:t>within </a:t>
            </a:r>
            <a:r>
              <a:rPr lang="en-GB" b="1" dirty="0"/>
              <a:t>one overall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Structures are </a:t>
            </a:r>
            <a:r>
              <a:rPr lang="en-GB" b="1" dirty="0"/>
              <a:t>useful </a:t>
            </a:r>
            <a:r>
              <a:rPr lang="en-GB" dirty="0"/>
              <a:t>for storing </a:t>
            </a:r>
            <a:r>
              <a:rPr lang="en-GB" b="1" dirty="0"/>
              <a:t>all participant data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i.e. they can </a:t>
            </a:r>
            <a:r>
              <a:rPr lang="en-GB" b="1" dirty="0"/>
              <a:t>hold </a:t>
            </a:r>
            <a:r>
              <a:rPr lang="en-GB" dirty="0"/>
              <a:t>both </a:t>
            </a:r>
            <a:r>
              <a:rPr lang="en-GB" b="1" dirty="0"/>
              <a:t>name </a:t>
            </a:r>
            <a:r>
              <a:rPr lang="en-GB" dirty="0"/>
              <a:t>(as a </a:t>
            </a:r>
            <a:r>
              <a:rPr lang="en-GB" b="1" dirty="0"/>
              <a:t>string</a:t>
            </a:r>
            <a:r>
              <a:rPr lang="en-GB" dirty="0"/>
              <a:t>) and </a:t>
            </a:r>
            <a:r>
              <a:rPr lang="en-GB" b="1" dirty="0"/>
              <a:t>test data </a:t>
            </a:r>
            <a:r>
              <a:rPr lang="en-GB" dirty="0"/>
              <a:t>(as a </a:t>
            </a:r>
            <a:r>
              <a:rPr lang="en-GB" b="1" dirty="0"/>
              <a:t>numeric matrix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Structures can also contain </a:t>
            </a:r>
            <a:r>
              <a:rPr lang="en-GB" b="1" dirty="0"/>
              <a:t>multiple sub-structures</a:t>
            </a:r>
            <a:r>
              <a:rPr lang="en-GB" dirty="0"/>
              <a:t>, accessed with normal </a:t>
            </a:r>
            <a:r>
              <a:rPr lang="en-GB" dirty="0" smtClean="0"/>
              <a:t>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Logical arrays </a:t>
            </a:r>
            <a:r>
              <a:rPr lang="en-GB" dirty="0" smtClean="0"/>
              <a:t>are a special form of numeric variable that are </a:t>
            </a:r>
            <a:r>
              <a:rPr lang="en-GB" b="1" dirty="0" smtClean="0"/>
              <a:t>useful for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Entries </a:t>
            </a:r>
            <a:r>
              <a:rPr lang="en-GB" dirty="0" smtClean="0"/>
              <a:t>in a logical array can only be </a:t>
            </a:r>
            <a:r>
              <a:rPr lang="en-GB" b="1" dirty="0" smtClean="0"/>
              <a:t>true </a:t>
            </a:r>
            <a:r>
              <a:rPr lang="en-GB" dirty="0" smtClean="0"/>
              <a:t>(1) or </a:t>
            </a:r>
            <a:r>
              <a:rPr lang="en-GB" b="1" dirty="0" smtClean="0"/>
              <a:t>false </a:t>
            </a:r>
            <a:r>
              <a:rPr lang="en-GB" dirty="0" smtClean="0"/>
              <a:t>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Otherwise, logical arrays can be </a:t>
            </a:r>
            <a:r>
              <a:rPr lang="en-GB" b="1" dirty="0" smtClean="0"/>
              <a:t>treated much the same</a:t>
            </a:r>
            <a:r>
              <a:rPr lang="en-GB" dirty="0" smtClean="0"/>
              <a:t> as </a:t>
            </a:r>
            <a:r>
              <a:rPr lang="en-GB" b="1" dirty="0" smtClean="0"/>
              <a:t>numeric variables</a:t>
            </a:r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820644" y="303213"/>
            <a:ext cx="5502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Strings, </a:t>
            </a:r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Cells, Structures and Logical Arrays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295353" y="303213"/>
            <a:ext cx="2553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The Variable Editor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103833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 can be inspected by </a:t>
            </a:r>
            <a:r>
              <a:rPr lang="en-GB" b="1" dirty="0"/>
              <a:t>double-clicking on their name</a:t>
            </a:r>
            <a:r>
              <a:rPr lang="en-GB" dirty="0"/>
              <a:t> in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opens the ‘</a:t>
            </a:r>
            <a:r>
              <a:rPr lang="en-GB" b="1" dirty="0"/>
              <a:t>Variable Editor</a:t>
            </a:r>
            <a:r>
              <a:rPr lang="en-GB" dirty="0"/>
              <a:t>’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directly modify variables </a:t>
            </a:r>
            <a:r>
              <a:rPr lang="en-GB" dirty="0"/>
              <a:t>within this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Just </a:t>
            </a:r>
            <a:r>
              <a:rPr lang="en-GB" b="1" dirty="0"/>
              <a:t>click on an element</a:t>
            </a:r>
            <a:r>
              <a:rPr lang="en-GB" dirty="0"/>
              <a:t>, and then </a:t>
            </a:r>
            <a:r>
              <a:rPr lang="en-GB" b="1" dirty="0"/>
              <a:t>type the new value </a:t>
            </a:r>
            <a:r>
              <a:rPr lang="en-GB" dirty="0"/>
              <a:t>you </a:t>
            </a:r>
            <a:r>
              <a:rPr lang="en-GB" dirty="0" smtClean="0"/>
              <a:t>require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Note, however, that there is </a:t>
            </a:r>
            <a:r>
              <a:rPr lang="en-GB" b="1" dirty="0" smtClean="0"/>
              <a:t>no record of these changes</a:t>
            </a:r>
            <a:r>
              <a:rPr lang="en-GB" dirty="0" smtClean="0"/>
              <a:t> in the command </a:t>
            </a:r>
            <a:r>
              <a:rPr lang="en-GB" dirty="0" smtClean="0"/>
              <a:t>window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503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1124744"/>
            <a:ext cx="7992184" cy="507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837" y="6237312"/>
            <a:ext cx="86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exact layout can differ from machine to machine, but the windows are always labelled!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587840" y="4293096"/>
            <a:ext cx="288032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4311" y="5157192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variable editor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295353" y="303213"/>
            <a:ext cx="2553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The Variable Editor</a:t>
            </a:r>
          </a:p>
        </p:txBody>
      </p:sp>
    </p:spTree>
    <p:extLst>
      <p:ext uri="{BB962C8B-B14F-4D97-AF65-F5344CB8AC3E}">
        <p14:creationId xmlns="" xmlns:p14="http://schemas.microsoft.com/office/powerpoint/2010/main" val="13049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089172" y="303213"/>
            <a:ext cx="2965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The Command 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</a:t>
            </a:r>
            <a:r>
              <a:rPr lang="en-GB" b="1" dirty="0"/>
              <a:t>automatically </a:t>
            </a:r>
            <a:r>
              <a:rPr lang="en-GB" dirty="0"/>
              <a:t>stores a history of </a:t>
            </a:r>
            <a:r>
              <a:rPr lang="en-GB" b="1" dirty="0"/>
              <a:t>all the commands 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appears in the </a:t>
            </a:r>
            <a:r>
              <a:rPr lang="en-GB" b="1" dirty="0"/>
              <a:t>command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Double clicking </a:t>
            </a:r>
            <a:r>
              <a:rPr lang="en-GB" dirty="0"/>
              <a:t>on those calculations performs them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</a:t>
            </a:r>
            <a:r>
              <a:rPr lang="en-GB" b="1" dirty="0"/>
              <a:t>beware</a:t>
            </a:r>
            <a:r>
              <a:rPr lang="en-GB" dirty="0"/>
              <a:t>! Variable </a:t>
            </a:r>
            <a:r>
              <a:rPr lang="en-GB" b="1" dirty="0"/>
              <a:t>values may have changed</a:t>
            </a:r>
            <a:r>
              <a:rPr lang="en-GB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Previously entered commands can also be accessed by </a:t>
            </a:r>
            <a:r>
              <a:rPr lang="en-GB" b="1" dirty="0"/>
              <a:t>pressing ‘up’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search can be refined by </a:t>
            </a:r>
            <a:r>
              <a:rPr lang="en-GB" b="1" dirty="0"/>
              <a:t>starting to enter the command</a:t>
            </a:r>
            <a:r>
              <a:rPr lang="en-GB" dirty="0"/>
              <a:t>, then pressing ‘up’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command window </a:t>
            </a:r>
            <a:r>
              <a:rPr lang="en-GB" dirty="0"/>
              <a:t>can be </a:t>
            </a:r>
            <a:r>
              <a:rPr lang="en-GB" b="1" dirty="0"/>
              <a:t>cleared</a:t>
            </a:r>
            <a:r>
              <a:rPr lang="en-GB" dirty="0"/>
              <a:t> by typing ‘</a:t>
            </a:r>
            <a:r>
              <a:rPr lang="en-GB" b="1" dirty="0" err="1"/>
              <a:t>clc</a:t>
            </a:r>
            <a:r>
              <a:rPr lang="en-GB" dirty="0"/>
              <a:t>’ and pressing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this </a:t>
            </a:r>
            <a:r>
              <a:rPr lang="en-GB" b="1" dirty="0"/>
              <a:t>does not clear </a:t>
            </a:r>
            <a:r>
              <a:rPr lang="en-GB" dirty="0"/>
              <a:t>the command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14027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1124744"/>
            <a:ext cx="7992184" cy="507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837" y="6237312"/>
            <a:ext cx="86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exact layout can differ from machine to machine, but the windows are always labelled!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27584" y="4355812"/>
            <a:ext cx="2224520" cy="1233428"/>
            <a:chOff x="619288" y="4787860"/>
            <a:chExt cx="2224520" cy="123342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79328" y="4787860"/>
              <a:ext cx="288032" cy="7920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9288" y="5651956"/>
              <a:ext cx="222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command history</a:t>
              </a:r>
            </a:p>
          </p:txBody>
        </p:sp>
      </p:grp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089172" y="303213"/>
            <a:ext cx="2965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The Command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22640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389644" y="303213"/>
            <a:ext cx="2364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Built-in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has a </a:t>
            </a:r>
            <a:r>
              <a:rPr lang="en-GB" b="1" dirty="0"/>
              <a:t>huge </a:t>
            </a:r>
            <a:r>
              <a:rPr lang="en-GB" dirty="0"/>
              <a:t>number of </a:t>
            </a:r>
            <a:r>
              <a:rPr lang="en-GB" b="1" dirty="0"/>
              <a:t>built 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range from </a:t>
            </a:r>
            <a:r>
              <a:rPr lang="en-GB" b="1" dirty="0"/>
              <a:t>very simple, general </a:t>
            </a:r>
            <a:r>
              <a:rPr lang="en-GB" dirty="0"/>
              <a:t>functions like ‘</a:t>
            </a:r>
            <a:r>
              <a:rPr lang="en-GB" b="1" dirty="0"/>
              <a:t>mean</a:t>
            </a:r>
            <a:r>
              <a:rPr lang="en-GB" dirty="0"/>
              <a:t>’…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…to </a:t>
            </a:r>
            <a:r>
              <a:rPr lang="en-GB" b="1" dirty="0"/>
              <a:t>very specific, complex </a:t>
            </a:r>
            <a:r>
              <a:rPr lang="en-GB" dirty="0"/>
              <a:t>functions like </a:t>
            </a:r>
            <a:r>
              <a:rPr lang="en-GB" smtClean="0"/>
              <a:t>‘</a:t>
            </a:r>
            <a:r>
              <a:rPr lang="en-GB" b="1" smtClean="0"/>
              <a:t>guide</a:t>
            </a:r>
            <a:r>
              <a:rPr lang="en-GB" smtClean="0"/>
              <a:t>’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real trick to MATLAB is </a:t>
            </a:r>
            <a:r>
              <a:rPr lang="en-GB" b="1" dirty="0"/>
              <a:t>learning</a:t>
            </a:r>
            <a:r>
              <a:rPr lang="en-GB" dirty="0"/>
              <a:t> which </a:t>
            </a:r>
            <a:r>
              <a:rPr lang="en-GB" b="1" dirty="0"/>
              <a:t>functions exist</a:t>
            </a:r>
            <a:r>
              <a:rPr lang="en-GB" dirty="0"/>
              <a:t> and </a:t>
            </a:r>
            <a:r>
              <a:rPr lang="en-GB" b="1" dirty="0"/>
              <a:t>how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want to perform some </a:t>
            </a:r>
            <a:r>
              <a:rPr lang="en-GB" b="1" dirty="0"/>
              <a:t>operation</a:t>
            </a:r>
            <a:r>
              <a:rPr lang="en-GB" dirty="0"/>
              <a:t>, just </a:t>
            </a:r>
            <a:r>
              <a:rPr lang="en-GB" b="1" dirty="0"/>
              <a:t>Google it </a:t>
            </a:r>
            <a:r>
              <a:rPr lang="en-GB" dirty="0"/>
              <a:t>– a </a:t>
            </a:r>
            <a:r>
              <a:rPr lang="en-GB" b="1" dirty="0"/>
              <a:t>function will exist</a:t>
            </a:r>
            <a:r>
              <a:rPr lang="en-GB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standard syntax </a:t>
            </a:r>
            <a:r>
              <a:rPr lang="en-GB" dirty="0"/>
              <a:t>for all functions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[output1 output2 …] =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(input1, input2, …)</a:t>
            </a:r>
          </a:p>
          <a:p>
            <a:pPr algn="ctr"/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Again, if you </a:t>
            </a:r>
            <a:r>
              <a:rPr lang="en-GB" b="1" dirty="0"/>
              <a:t>do not assign the output </a:t>
            </a:r>
            <a:r>
              <a:rPr lang="en-GB" dirty="0"/>
              <a:t>to a particular </a:t>
            </a:r>
            <a:r>
              <a:rPr lang="en-GB" b="1" dirty="0"/>
              <a:t>variable</a:t>
            </a:r>
            <a:r>
              <a:rPr lang="en-GB" dirty="0"/>
              <a:t>, it will go into ‘</a:t>
            </a:r>
            <a:r>
              <a:rPr lang="en-GB" b="1" dirty="0" err="1"/>
              <a:t>ans</a:t>
            </a:r>
            <a:r>
              <a:rPr lang="en-GB" dirty="0"/>
              <a:t>’</a:t>
            </a:r>
          </a:p>
        </p:txBody>
      </p:sp>
    </p:spTree>
    <p:extLst>
      <p:ext uri="{BB962C8B-B14F-4D97-AF65-F5344CB8AC3E}">
        <p14:creationId xmlns="" xmlns:p14="http://schemas.microsoft.com/office/powerpoint/2010/main" val="27629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389644" y="303213"/>
            <a:ext cx="2364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Built-in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now have a look at some </a:t>
            </a:r>
            <a:r>
              <a:rPr lang="en-GB" b="1" dirty="0"/>
              <a:t>commonly used functions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mean</a:t>
            </a:r>
            <a:r>
              <a:rPr lang="en-GB" dirty="0"/>
              <a:t>’: compute the mean of a set of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 err="1"/>
              <a:t>std</a:t>
            </a:r>
            <a:r>
              <a:rPr lang="en-GB" dirty="0"/>
              <a:t>’: compute the standard deviation of a set of numbers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min</a:t>
            </a:r>
            <a:r>
              <a:rPr lang="en-GB" dirty="0"/>
              <a:t>’ and ‘</a:t>
            </a:r>
            <a:r>
              <a:rPr lang="en-GB" b="1" dirty="0"/>
              <a:t>max</a:t>
            </a:r>
            <a:r>
              <a:rPr lang="en-GB" dirty="0"/>
              <a:t>’: extract the minimum and maximum values of a vector or matrix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rand</a:t>
            </a:r>
            <a:r>
              <a:rPr lang="en-GB" dirty="0"/>
              <a:t>’, ‘</a:t>
            </a:r>
            <a:r>
              <a:rPr lang="en-GB" b="1" dirty="0" err="1"/>
              <a:t>randn</a:t>
            </a:r>
            <a:r>
              <a:rPr lang="en-GB" dirty="0"/>
              <a:t>’: generate a uniform or normally distributed random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size</a:t>
            </a:r>
            <a:r>
              <a:rPr lang="en-GB" dirty="0"/>
              <a:t>’: output the size of a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 err="1"/>
              <a:t>randperm</a:t>
            </a:r>
            <a:r>
              <a:rPr lang="en-GB" dirty="0"/>
              <a:t>’: randomly permute a set of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sqrt</a:t>
            </a:r>
            <a:r>
              <a:rPr lang="en-GB" dirty="0"/>
              <a:t>’: compute the square root of a set of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int2str</a:t>
            </a:r>
            <a:r>
              <a:rPr lang="en-GB" dirty="0"/>
              <a:t>’ and ‘</a:t>
            </a:r>
            <a:r>
              <a:rPr lang="en-GB" b="1" dirty="0"/>
              <a:t>num2str</a:t>
            </a:r>
            <a:r>
              <a:rPr lang="en-GB" dirty="0"/>
              <a:t>’: convert </a:t>
            </a:r>
            <a:r>
              <a:rPr lang="en-GB" b="1" dirty="0"/>
              <a:t>numbers to strings</a:t>
            </a:r>
            <a:r>
              <a:rPr lang="en-GB" dirty="0"/>
              <a:t>, for display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 err="1"/>
              <a:t>disp</a:t>
            </a:r>
            <a:r>
              <a:rPr lang="en-GB" dirty="0"/>
              <a:t>’: </a:t>
            </a:r>
            <a:r>
              <a:rPr lang="en-GB" b="1" dirty="0"/>
              <a:t>displays a string </a:t>
            </a:r>
            <a:r>
              <a:rPr lang="en-GB" dirty="0"/>
              <a:t>in the MATLAB command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75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694025" y="303213"/>
            <a:ext cx="1755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Getting 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is </a:t>
            </a:r>
            <a:r>
              <a:rPr lang="en-GB" b="1" dirty="0"/>
              <a:t>very widely used</a:t>
            </a:r>
            <a:r>
              <a:rPr lang="en-GB" dirty="0"/>
              <a:t>, so there is </a:t>
            </a:r>
            <a:r>
              <a:rPr lang="en-GB" b="1" dirty="0"/>
              <a:t>plenty of help and support </a:t>
            </a:r>
            <a:r>
              <a:rPr lang="en-GB" dirty="0"/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Built in help </a:t>
            </a:r>
            <a:r>
              <a:rPr lang="en-GB" dirty="0"/>
              <a:t>can be accessed from the </a:t>
            </a:r>
            <a:r>
              <a:rPr lang="en-GB" b="1" dirty="0"/>
              <a:t>toolbar </a:t>
            </a:r>
            <a:r>
              <a:rPr lang="en-GB" dirty="0"/>
              <a:t>(Help -&gt; Product Help)</a:t>
            </a:r>
            <a:endParaRPr lang="en-GB" b="1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 for </a:t>
            </a:r>
            <a:r>
              <a:rPr lang="en-GB" b="1" dirty="0"/>
              <a:t>specific functions </a:t>
            </a:r>
            <a:r>
              <a:rPr lang="en-GB" dirty="0"/>
              <a:t>can be accessed from the </a:t>
            </a:r>
            <a:r>
              <a:rPr lang="en-GB" b="1" dirty="0"/>
              <a:t>command line</a:t>
            </a:r>
            <a:r>
              <a:rPr lang="en-GB" dirty="0"/>
              <a:t> (</a:t>
            </a:r>
            <a:r>
              <a:rPr lang="en-GB" b="1" dirty="0"/>
              <a:t>help </a:t>
            </a:r>
            <a:r>
              <a:rPr lang="en-GB" b="1" i="1" dirty="0"/>
              <a:t>function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online help </a:t>
            </a:r>
            <a:r>
              <a:rPr lang="en-GB" dirty="0"/>
              <a:t>is </a:t>
            </a:r>
            <a:r>
              <a:rPr lang="en-GB" b="1" dirty="0"/>
              <a:t>excellent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http://www.mathworks.co.uk/help/matlab/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</a:t>
            </a:r>
            <a:r>
              <a:rPr lang="en-GB" b="1" dirty="0"/>
              <a:t>built in demo videos</a:t>
            </a:r>
            <a:r>
              <a:rPr lang="en-GB" dirty="0"/>
              <a:t> – just type ‘</a:t>
            </a:r>
            <a:r>
              <a:rPr lang="en-GB" b="1" dirty="0"/>
              <a:t>demo</a:t>
            </a:r>
            <a:r>
              <a:rPr lang="en-GB" dirty="0"/>
              <a:t>’ in the </a:t>
            </a:r>
            <a:r>
              <a:rPr lang="en-GB" b="1" dirty="0"/>
              <a:t>command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any </a:t>
            </a:r>
            <a:r>
              <a:rPr lang="en-GB" b="1" dirty="0"/>
              <a:t>specific MATLAB problems</a:t>
            </a:r>
            <a:r>
              <a:rPr lang="en-GB" dirty="0"/>
              <a:t>, just use </a:t>
            </a:r>
            <a:r>
              <a:rPr lang="en-GB" b="1" dirty="0"/>
              <a:t>Google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5053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7" y="1137650"/>
            <a:ext cx="7938543" cy="5052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837" y="6237312"/>
            <a:ext cx="86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exact layout can differ from machine to machine, but the windows are always labelled!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694020" y="303213"/>
            <a:ext cx="1755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Getting Help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0" y="2492896"/>
            <a:ext cx="1080120" cy="189049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43808" y="4455400"/>
            <a:ext cx="349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to access the built in help files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7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/>
              <a:t>1. What is MATLAB?</a:t>
            </a:r>
          </a:p>
          <a:p>
            <a:pPr marL="6302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	MATLAB is a </a:t>
            </a:r>
            <a:r>
              <a:rPr lang="en-GB" b="1" dirty="0"/>
              <a:t>numerical computation package</a:t>
            </a:r>
            <a:r>
              <a:rPr lang="en-GB" dirty="0"/>
              <a:t>, optimised for </a:t>
            </a:r>
            <a:r>
              <a:rPr lang="en-GB" b="1" dirty="0"/>
              <a:t>matrix</a:t>
            </a:r>
            <a:r>
              <a:rPr lang="en-GB" dirty="0"/>
              <a:t> operations</a:t>
            </a:r>
          </a:p>
          <a:p>
            <a:pPr marL="895350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A matrix is just a </a:t>
            </a:r>
            <a:r>
              <a:rPr lang="en-GB" b="1" dirty="0"/>
              <a:t>rectangular array </a:t>
            </a:r>
            <a:r>
              <a:rPr lang="en-GB" dirty="0"/>
              <a:t>of </a:t>
            </a:r>
            <a:r>
              <a:rPr lang="en-GB" b="1" dirty="0"/>
              <a:t>numbers</a:t>
            </a:r>
          </a:p>
          <a:p>
            <a:pPr marL="895350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Effectively, it is a </a:t>
            </a:r>
            <a:r>
              <a:rPr lang="en-GB" b="1" dirty="0"/>
              <a:t>very powerful</a:t>
            </a:r>
            <a:r>
              <a:rPr lang="en-GB" dirty="0"/>
              <a:t>, </a:t>
            </a:r>
            <a:r>
              <a:rPr lang="en-GB" b="1" dirty="0"/>
              <a:t>programmable calculator</a:t>
            </a:r>
            <a:endParaRPr lang="en-GB" dirty="0"/>
          </a:p>
          <a:p>
            <a:pPr>
              <a:spcAft>
                <a:spcPts val="1200"/>
              </a:spcAft>
            </a:pPr>
            <a:r>
              <a:rPr lang="en-GB" dirty="0"/>
              <a:t>	</a:t>
            </a:r>
          </a:p>
          <a:p>
            <a:pPr>
              <a:spcAft>
                <a:spcPts val="1200"/>
              </a:spcAft>
            </a:pPr>
            <a:r>
              <a:rPr lang="en-GB" b="1" dirty="0"/>
              <a:t>2. Why use MATLAB?</a:t>
            </a:r>
          </a:p>
          <a:p>
            <a:pPr marL="630238" indent="82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	It has a huge library of </a:t>
            </a:r>
            <a:r>
              <a:rPr lang="en-GB" b="1" dirty="0" smtClean="0"/>
              <a:t>built in numerical functions</a:t>
            </a:r>
            <a:r>
              <a:rPr lang="en-GB" dirty="0" smtClean="0"/>
              <a:t> (for data analysis etc.)</a:t>
            </a:r>
          </a:p>
          <a:p>
            <a:pPr marL="630238" indent="82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	It has a large number of </a:t>
            </a:r>
            <a:r>
              <a:rPr lang="en-GB" b="1" dirty="0" smtClean="0"/>
              <a:t>freely available toolboxes</a:t>
            </a:r>
            <a:r>
              <a:rPr lang="en-GB" dirty="0" smtClean="0"/>
              <a:t> (for statistics etc.)</a:t>
            </a:r>
          </a:p>
          <a:p>
            <a:pPr marL="630238" indent="82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It has powerful </a:t>
            </a:r>
            <a:r>
              <a:rPr lang="en-GB" b="1" dirty="0" smtClean="0"/>
              <a:t>built in graphics</a:t>
            </a:r>
            <a:r>
              <a:rPr lang="en-GB" dirty="0" smtClean="0"/>
              <a:t> functions (for plotting graphs)</a:t>
            </a:r>
          </a:p>
          <a:p>
            <a:pPr marL="630238" indent="82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	It </a:t>
            </a:r>
            <a:r>
              <a:rPr lang="en-GB" dirty="0"/>
              <a:t>has built in </a:t>
            </a:r>
            <a:r>
              <a:rPr lang="en-GB" b="1" dirty="0"/>
              <a:t>script writing </a:t>
            </a:r>
            <a:r>
              <a:rPr lang="en-GB" dirty="0"/>
              <a:t>(i.e. programming) with </a:t>
            </a:r>
            <a:r>
              <a:rPr lang="en-GB" b="1" dirty="0"/>
              <a:t>interactive debugging</a:t>
            </a:r>
            <a:endParaRPr lang="en-GB" dirty="0"/>
          </a:p>
          <a:p>
            <a:pPr marL="630238" indent="82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	It is very </a:t>
            </a:r>
            <a:r>
              <a:rPr lang="en-GB" b="1" dirty="0"/>
              <a:t>easy to use </a:t>
            </a:r>
            <a:r>
              <a:rPr lang="en-GB" dirty="0"/>
              <a:t>and </a:t>
            </a:r>
            <a:r>
              <a:rPr lang="en-GB" b="1" dirty="0"/>
              <a:t>very widely used</a:t>
            </a:r>
            <a:r>
              <a:rPr lang="en-GB" dirty="0"/>
              <a:t>, so there is </a:t>
            </a:r>
            <a:r>
              <a:rPr lang="en-GB" b="1" dirty="0"/>
              <a:t>a lot of support</a:t>
            </a:r>
            <a:r>
              <a:rPr lang="en-GB" dirty="0"/>
              <a:t> available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982270" y="303213"/>
            <a:ext cx="3179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Introduction to MATLAB</a:t>
            </a:r>
          </a:p>
        </p:txBody>
      </p:sp>
    </p:spTree>
    <p:extLst>
      <p:ext uri="{BB962C8B-B14F-4D97-AF65-F5344CB8AC3E}">
        <p14:creationId xmlns="" xmlns:p14="http://schemas.microsoft.com/office/powerpoint/2010/main" val="1768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293046" y="1412776"/>
            <a:ext cx="455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7709" y="6011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hlinkClick r:id="rId4"/>
              </a:rPr>
              <a:t>d.bush@ucl.ac.uk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8658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03833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first thing we need to do is </a:t>
            </a:r>
            <a:r>
              <a:rPr lang="en-GB" b="1" dirty="0"/>
              <a:t>start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will then be confronted with the MATLAB ‘</a:t>
            </a:r>
            <a:r>
              <a:rPr lang="en-GB" b="1" dirty="0"/>
              <a:t>desktop</a:t>
            </a:r>
            <a:r>
              <a:rPr lang="en-GB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has </a:t>
            </a:r>
            <a:r>
              <a:rPr lang="en-GB" b="1" dirty="0"/>
              <a:t>several different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important is the </a:t>
            </a:r>
            <a:r>
              <a:rPr lang="en-GB" b="1" dirty="0"/>
              <a:t>command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used to </a:t>
            </a:r>
            <a:r>
              <a:rPr lang="en-GB" b="1" dirty="0"/>
              <a:t>enter commands</a:t>
            </a:r>
            <a:r>
              <a:rPr lang="en-GB" dirty="0"/>
              <a:t> into MATLAB and </a:t>
            </a:r>
            <a:r>
              <a:rPr lang="en-GB" b="1" dirty="0"/>
              <a:t>display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example, you can immediately </a:t>
            </a:r>
            <a:r>
              <a:rPr lang="en-GB" b="1" dirty="0"/>
              <a:t>compute sums </a:t>
            </a:r>
            <a:r>
              <a:rPr lang="en-GB" dirty="0"/>
              <a:t>here, just like a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Just </a:t>
            </a:r>
            <a:r>
              <a:rPr lang="en-GB" b="1" dirty="0"/>
              <a:t>type in </a:t>
            </a:r>
            <a:r>
              <a:rPr lang="en-GB" dirty="0"/>
              <a:t>the desired operation, </a:t>
            </a:r>
            <a:r>
              <a:rPr lang="en-GB" b="1" dirty="0"/>
              <a:t>hit return</a:t>
            </a:r>
            <a:r>
              <a:rPr lang="en-GB" dirty="0"/>
              <a:t>, and the </a:t>
            </a:r>
            <a:r>
              <a:rPr lang="en-GB" b="1" dirty="0"/>
              <a:t>answer 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</a:t>
            </a:r>
            <a:r>
              <a:rPr lang="en-GB" b="1" dirty="0"/>
              <a:t>does not care</a:t>
            </a:r>
            <a:r>
              <a:rPr lang="en-GB" dirty="0"/>
              <a:t> about </a:t>
            </a:r>
            <a:r>
              <a:rPr lang="en-GB" b="1" dirty="0"/>
              <a:t>spaces</a:t>
            </a:r>
            <a:r>
              <a:rPr lang="en-GB" dirty="0"/>
              <a:t> in these expressions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4766" y="303213"/>
            <a:ext cx="5654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  <a:cs typeface="Arial" panose="020B0604020202020204" pitchFamily="34" charset="0"/>
              </a:rPr>
              <a:t>Computing a Sum in the Command Window</a:t>
            </a:r>
          </a:p>
        </p:txBody>
      </p:sp>
    </p:spTree>
    <p:extLst>
      <p:ext uri="{BB962C8B-B14F-4D97-AF65-F5344CB8AC3E}">
        <p14:creationId xmlns="" xmlns:p14="http://schemas.microsoft.com/office/powerpoint/2010/main" val="2768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1124744"/>
            <a:ext cx="7992184" cy="507836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47864" y="2236222"/>
            <a:ext cx="4104456" cy="3569042"/>
            <a:chOff x="3203848" y="1628800"/>
            <a:chExt cx="4104456" cy="356904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203848" y="1628800"/>
              <a:ext cx="2952328" cy="3024336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80038" y="4828510"/>
              <a:ext cx="2328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command window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2837" y="6237312"/>
            <a:ext cx="86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exact layout can differ from machine to machine, but the windows are always labelled!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44766" y="303213"/>
            <a:ext cx="5654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Computing a Sum in the Command Window</a:t>
            </a:r>
          </a:p>
        </p:txBody>
      </p:sp>
    </p:spTree>
    <p:extLst>
      <p:ext uri="{BB962C8B-B14F-4D97-AF65-F5344CB8AC3E}">
        <p14:creationId xmlns="" xmlns:p14="http://schemas.microsoft.com/office/powerpoint/2010/main" val="5815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29644" y="303213"/>
            <a:ext cx="2084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Using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103833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MATLAB, you can also assign values to </a:t>
            </a:r>
            <a:r>
              <a:rPr lang="en-GB" b="1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Mathematical operations </a:t>
            </a:r>
            <a:r>
              <a:rPr lang="en-GB" dirty="0"/>
              <a:t>can then be performed on those </a:t>
            </a:r>
            <a:r>
              <a:rPr lang="en-GB" b="1" dirty="0"/>
              <a:t>variables </a:t>
            </a:r>
            <a:r>
              <a:rPr lang="en-GB" dirty="0"/>
              <a:t>in the </a:t>
            </a:r>
            <a:r>
              <a:rPr lang="en-GB" b="1" dirty="0"/>
              <a:t>same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variables in the current ‘</a:t>
            </a:r>
            <a:r>
              <a:rPr lang="en-GB" b="1" dirty="0"/>
              <a:t>stack</a:t>
            </a:r>
            <a:r>
              <a:rPr lang="en-GB" dirty="0"/>
              <a:t>’ (i.e. </a:t>
            </a:r>
            <a:r>
              <a:rPr lang="en-GB" b="1" dirty="0"/>
              <a:t>in memory</a:t>
            </a:r>
            <a:r>
              <a:rPr lang="en-GB" dirty="0"/>
              <a:t>) appear in the </a:t>
            </a:r>
            <a:r>
              <a:rPr lang="en-GB" b="1" dirty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Unassigned </a:t>
            </a:r>
            <a:r>
              <a:rPr lang="en-GB" dirty="0"/>
              <a:t>output is automatically placed in the variable ‘</a:t>
            </a:r>
            <a:r>
              <a:rPr lang="en-GB" b="1" dirty="0" err="1"/>
              <a:t>ans</a:t>
            </a:r>
            <a:r>
              <a:rPr lang="en-GB" dirty="0"/>
              <a:t>’ (i.e. answer)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Output</a:t>
            </a:r>
            <a:r>
              <a:rPr lang="en-GB" dirty="0"/>
              <a:t> to the </a:t>
            </a:r>
            <a:r>
              <a:rPr lang="en-GB" b="1" dirty="0"/>
              <a:t>command window</a:t>
            </a:r>
            <a:r>
              <a:rPr lang="en-GB" dirty="0"/>
              <a:t> can be </a:t>
            </a:r>
            <a:r>
              <a:rPr lang="en-GB" b="1" dirty="0"/>
              <a:t>suppressed</a:t>
            </a:r>
            <a:r>
              <a:rPr lang="en-GB" dirty="0"/>
              <a:t> with a </a:t>
            </a:r>
            <a:r>
              <a:rPr lang="en-GB" b="1" dirty="0"/>
              <a:t>semi-colon</a:t>
            </a:r>
            <a:r>
              <a:rPr lang="en-GB" dirty="0"/>
              <a:t> ‘;’…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…but the value of the </a:t>
            </a:r>
            <a:r>
              <a:rPr lang="en-GB" b="1" dirty="0"/>
              <a:t>variable </a:t>
            </a:r>
            <a:r>
              <a:rPr lang="en-GB" dirty="0"/>
              <a:t>in the </a:t>
            </a:r>
            <a:r>
              <a:rPr lang="en-GB" b="1" dirty="0"/>
              <a:t>workspace </a:t>
            </a:r>
            <a:r>
              <a:rPr lang="en-GB" dirty="0"/>
              <a:t>will still be </a:t>
            </a:r>
            <a:r>
              <a:rPr lang="en-GB" b="1" dirty="0"/>
              <a:t>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display </a:t>
            </a:r>
            <a:r>
              <a:rPr lang="en-GB" dirty="0"/>
              <a:t>the </a:t>
            </a:r>
            <a:r>
              <a:rPr lang="en-GB" b="1" dirty="0"/>
              <a:t>value </a:t>
            </a:r>
            <a:r>
              <a:rPr lang="en-GB" dirty="0"/>
              <a:t>of any variable by </a:t>
            </a:r>
            <a:r>
              <a:rPr lang="en-GB" b="1" dirty="0"/>
              <a:t>typing its name </a:t>
            </a:r>
            <a:r>
              <a:rPr lang="en-GB" dirty="0"/>
              <a:t>and pressing </a:t>
            </a:r>
            <a:r>
              <a:rPr lang="en-GB" dirty="0" smtClean="0"/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list of </a:t>
            </a:r>
            <a:r>
              <a:rPr lang="en-GB" dirty="0" smtClean="0"/>
              <a:t>all </a:t>
            </a:r>
            <a:r>
              <a:rPr lang="en-GB" b="1" dirty="0" smtClean="0"/>
              <a:t>variables </a:t>
            </a:r>
            <a:r>
              <a:rPr lang="en-GB" dirty="0"/>
              <a:t>in the </a:t>
            </a:r>
            <a:r>
              <a:rPr lang="en-GB" b="1" dirty="0"/>
              <a:t>workspace </a:t>
            </a:r>
            <a:r>
              <a:rPr lang="en-GB" dirty="0"/>
              <a:t>can be </a:t>
            </a:r>
            <a:r>
              <a:rPr lang="en-GB" b="1" dirty="0"/>
              <a:t>displayed </a:t>
            </a:r>
            <a:r>
              <a:rPr lang="en-GB" dirty="0"/>
              <a:t>by typing </a:t>
            </a:r>
            <a:r>
              <a:rPr lang="en-GB" b="1" i="1" dirty="0" smtClean="0"/>
              <a:t>who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clear all variables </a:t>
            </a:r>
            <a:r>
              <a:rPr lang="en-GB" dirty="0"/>
              <a:t>from the workspace by typing </a:t>
            </a:r>
            <a:r>
              <a:rPr lang="en-GB" b="1" i="1" dirty="0">
                <a:cs typeface="Courier New" panose="02070309020205020404" pitchFamily="49" charset="0"/>
              </a:rPr>
              <a:t>clear</a:t>
            </a:r>
            <a:endParaRPr lang="en-GB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clear </a:t>
            </a:r>
            <a:r>
              <a:rPr lang="en-GB" b="1" dirty="0"/>
              <a:t>individual variables </a:t>
            </a:r>
            <a:r>
              <a:rPr lang="en-GB" dirty="0"/>
              <a:t>by typing </a:t>
            </a:r>
            <a:r>
              <a:rPr lang="en-GB" b="1" i="1" dirty="0">
                <a:cs typeface="Courier New" panose="02070309020205020404" pitchFamily="49" charset="0"/>
              </a:rPr>
              <a:t>clear </a:t>
            </a:r>
            <a:r>
              <a:rPr lang="en-GB" b="1" i="1" dirty="0" err="1">
                <a:cs typeface="Courier New" panose="02070309020205020404" pitchFamily="49" charset="0"/>
              </a:rPr>
              <a:t>variable_name</a:t>
            </a:r>
            <a:endParaRPr lang="en-GB" b="1" i="1" dirty="0"/>
          </a:p>
        </p:txBody>
      </p:sp>
    </p:spTree>
    <p:extLst>
      <p:ext uri="{BB962C8B-B14F-4D97-AF65-F5344CB8AC3E}">
        <p14:creationId xmlns="" xmlns:p14="http://schemas.microsoft.com/office/powerpoint/2010/main" val="2809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1124744"/>
            <a:ext cx="7992184" cy="507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837" y="6237312"/>
            <a:ext cx="86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exact layout can differ from machine to machine, but the windows are always labelled!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043608" y="2236222"/>
            <a:ext cx="1944216" cy="1840850"/>
            <a:chOff x="611560" y="2092206"/>
            <a:chExt cx="1944216" cy="184085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11560" y="2092206"/>
              <a:ext cx="1152128" cy="1368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66302" y="3563724"/>
              <a:ext cx="15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workspace</a:t>
              </a:r>
            </a:p>
          </p:txBody>
        </p:sp>
      </p:grp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529644" y="303213"/>
            <a:ext cx="2084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Using Variables</a:t>
            </a:r>
          </a:p>
        </p:txBody>
      </p:sp>
    </p:spTree>
    <p:extLst>
      <p:ext uri="{BB962C8B-B14F-4D97-AF65-F5344CB8AC3E}">
        <p14:creationId xmlns="" xmlns:p14="http://schemas.microsoft.com/office/powerpoint/2010/main" val="25784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418236" y="303213"/>
            <a:ext cx="2307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Using Variables 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names are </a:t>
            </a:r>
            <a:r>
              <a:rPr lang="en-GB" b="1" dirty="0"/>
              <a:t>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names </a:t>
            </a:r>
            <a:r>
              <a:rPr lang="en-GB" b="1" dirty="0"/>
              <a:t>cannot</a:t>
            </a:r>
            <a:r>
              <a:rPr lang="en-GB" dirty="0"/>
              <a:t> </a:t>
            </a:r>
            <a:r>
              <a:rPr lang="en-GB" b="1" dirty="0"/>
              <a:t>start </a:t>
            </a:r>
            <a:r>
              <a:rPr lang="en-GB" dirty="0"/>
              <a:t>with a </a:t>
            </a:r>
            <a:r>
              <a:rPr lang="en-GB" b="1" dirty="0"/>
              <a:t>number, </a:t>
            </a:r>
            <a:r>
              <a:rPr lang="en-GB" dirty="0"/>
              <a:t>contain </a:t>
            </a:r>
            <a:r>
              <a:rPr lang="en-GB" b="1" dirty="0"/>
              <a:t>spaces </a:t>
            </a:r>
            <a:r>
              <a:rPr lang="en-GB" dirty="0"/>
              <a:t>or </a:t>
            </a:r>
            <a:r>
              <a:rPr lang="en-GB" b="1" dirty="0"/>
              <a:t>punctuation</a:t>
            </a:r>
            <a:r>
              <a:rPr lang="en-GB" dirty="0"/>
              <a:t> (except ‘_’)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also some ‘</a:t>
            </a:r>
            <a:r>
              <a:rPr lang="en-GB" b="1" dirty="0"/>
              <a:t>reserved words</a:t>
            </a:r>
            <a:r>
              <a:rPr lang="en-GB" dirty="0"/>
              <a:t>’ that </a:t>
            </a:r>
            <a:r>
              <a:rPr lang="en-GB" b="1" dirty="0"/>
              <a:t>cannot </a:t>
            </a:r>
            <a:r>
              <a:rPr lang="en-GB" dirty="0"/>
              <a:t>be used as 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MATLAB will tell you </a:t>
            </a:r>
            <a:r>
              <a:rPr lang="en-GB" dirty="0"/>
              <a:t>if you attempt to use any of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also </a:t>
            </a:r>
            <a:r>
              <a:rPr lang="en-GB"/>
              <a:t>has </a:t>
            </a:r>
            <a:r>
              <a:rPr lang="en-GB" smtClean="0"/>
              <a:t>several </a:t>
            </a:r>
            <a:r>
              <a:rPr lang="en-GB" dirty="0"/>
              <a:t>‘built in’ constants that do not appear in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include ‘</a:t>
            </a:r>
            <a:r>
              <a:rPr lang="en-GB" b="1" dirty="0"/>
              <a:t>pi</a:t>
            </a:r>
            <a:r>
              <a:rPr lang="en-GB" dirty="0"/>
              <a:t>’, ‘</a:t>
            </a:r>
            <a:r>
              <a:rPr lang="en-GB" b="1" dirty="0" err="1"/>
              <a:t>i</a:t>
            </a:r>
            <a:r>
              <a:rPr lang="en-GB" dirty="0"/>
              <a:t>’ / ‘</a:t>
            </a:r>
            <a:r>
              <a:rPr lang="en-GB" b="1" dirty="0"/>
              <a:t>j</a:t>
            </a:r>
            <a:r>
              <a:rPr lang="en-GB" dirty="0"/>
              <a:t>’, ‘</a:t>
            </a:r>
            <a:r>
              <a:rPr lang="en-GB" b="1" dirty="0" err="1"/>
              <a:t>inf</a:t>
            </a:r>
            <a:r>
              <a:rPr lang="en-GB" dirty="0"/>
              <a:t>’, ‘</a:t>
            </a:r>
            <a:r>
              <a:rPr lang="en-GB" b="1" dirty="0"/>
              <a:t>nan</a:t>
            </a:r>
            <a:r>
              <a:rPr lang="en-GB" dirty="0"/>
              <a:t>’ / ‘</a:t>
            </a:r>
            <a:r>
              <a:rPr lang="en-GB" b="1" dirty="0" err="1"/>
              <a:t>NaN</a:t>
            </a:r>
            <a:r>
              <a:rPr lang="en-GB" dirty="0"/>
              <a:t>’ and ‘</a:t>
            </a:r>
            <a:r>
              <a:rPr lang="en-GB" b="1" dirty="0" err="1"/>
              <a:t>eps</a:t>
            </a:r>
            <a:r>
              <a:rPr lang="en-GB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pi</a:t>
            </a:r>
            <a:r>
              <a:rPr lang="en-GB" dirty="0"/>
              <a:t>’ is the </a:t>
            </a:r>
            <a:r>
              <a:rPr lang="en-GB" b="1" dirty="0"/>
              <a:t>transcendental number </a:t>
            </a:r>
            <a:r>
              <a:rPr lang="en-GB" dirty="0"/>
              <a:t>relating the circumference of a circle to its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 err="1"/>
              <a:t>i</a:t>
            </a:r>
            <a:r>
              <a:rPr lang="en-GB" dirty="0"/>
              <a:t>’ and ‘</a:t>
            </a:r>
            <a:r>
              <a:rPr lang="en-GB" b="1" dirty="0"/>
              <a:t>j</a:t>
            </a:r>
            <a:r>
              <a:rPr lang="en-GB" dirty="0"/>
              <a:t>’ refer to the </a:t>
            </a:r>
            <a:r>
              <a:rPr lang="en-GB" b="1" dirty="0"/>
              <a:t>square root of minus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nan</a:t>
            </a:r>
            <a:r>
              <a:rPr lang="en-GB" dirty="0"/>
              <a:t>’ and ‘</a:t>
            </a:r>
            <a:r>
              <a:rPr lang="en-GB" b="1" dirty="0" err="1"/>
              <a:t>NaN</a:t>
            </a:r>
            <a:r>
              <a:rPr lang="en-GB" dirty="0"/>
              <a:t>’ refer to </a:t>
            </a:r>
            <a:r>
              <a:rPr lang="en-GB" b="1" dirty="0"/>
              <a:t>Not-a-Number</a:t>
            </a:r>
            <a:r>
              <a:rPr lang="en-GB" dirty="0"/>
              <a:t>, which is used by MATLAB for undefined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 err="1"/>
              <a:t>eps</a:t>
            </a:r>
            <a:r>
              <a:rPr lang="en-GB" dirty="0"/>
              <a:t>’ is the </a:t>
            </a:r>
            <a:r>
              <a:rPr lang="en-GB" b="1" dirty="0"/>
              <a:t>smallest precision number </a:t>
            </a:r>
            <a:r>
              <a:rPr lang="en-GB" dirty="0"/>
              <a:t>that MATLAB can handle</a:t>
            </a:r>
          </a:p>
        </p:txBody>
      </p:sp>
    </p:spTree>
    <p:extLst>
      <p:ext uri="{BB962C8B-B14F-4D97-AF65-F5344CB8AC3E}">
        <p14:creationId xmlns="" xmlns:p14="http://schemas.microsoft.com/office/powerpoint/2010/main" val="32490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165639" y="303213"/>
            <a:ext cx="2812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Vectors and Matrices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is specifically designed to perform operations on </a:t>
            </a:r>
            <a:r>
              <a:rPr lang="en-GB" b="1" dirty="0"/>
              <a:t>matrices</a:t>
            </a:r>
            <a:r>
              <a:rPr lang="en-GB" dirty="0"/>
              <a:t> or </a:t>
            </a:r>
            <a:r>
              <a:rPr lang="en-GB" b="1" dirty="0"/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Matrices and vectors are assigned with </a:t>
            </a:r>
            <a:r>
              <a:rPr lang="en-GB" b="1" dirty="0"/>
              <a:t>square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Rows are </a:t>
            </a:r>
            <a:r>
              <a:rPr lang="en-GB" b="1" dirty="0"/>
              <a:t>separated</a:t>
            </a:r>
            <a:r>
              <a:rPr lang="en-GB" dirty="0"/>
              <a:t> </a:t>
            </a:r>
            <a:r>
              <a:rPr lang="en-GB" b="1" dirty="0"/>
              <a:t>by semi-colons </a:t>
            </a:r>
            <a:r>
              <a:rPr lang="en-GB" dirty="0"/>
              <a:t>within square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Numerical sequences</a:t>
            </a:r>
            <a:r>
              <a:rPr lang="en-GB" dirty="0"/>
              <a:t> can be assigned with </a:t>
            </a:r>
            <a:r>
              <a:rPr lang="en-GB" b="1" dirty="0"/>
              <a:t>colons </a:t>
            </a:r>
            <a:r>
              <a:rPr lang="en-GB" dirty="0"/>
              <a:t>(i.e. </a:t>
            </a:r>
            <a:r>
              <a:rPr lang="en-GB" i="1" dirty="0" err="1"/>
              <a:t>start_value</a:t>
            </a:r>
            <a:r>
              <a:rPr lang="en-GB" dirty="0"/>
              <a:t> : </a:t>
            </a:r>
            <a:r>
              <a:rPr lang="en-GB" i="1" dirty="0" err="1"/>
              <a:t>finish_value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case, the </a:t>
            </a:r>
            <a:r>
              <a:rPr lang="en-GB" b="1" dirty="0"/>
              <a:t>step</a:t>
            </a:r>
            <a:r>
              <a:rPr lang="en-GB" dirty="0"/>
              <a:t> between </a:t>
            </a:r>
            <a:r>
              <a:rPr lang="en-GB" b="1" dirty="0"/>
              <a:t>consecutive numbers</a:t>
            </a:r>
            <a:r>
              <a:rPr lang="en-GB" dirty="0"/>
              <a:t> will always be </a:t>
            </a:r>
            <a:r>
              <a:rPr lang="en-GB" b="1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step size </a:t>
            </a:r>
            <a:r>
              <a:rPr lang="en-GB" dirty="0"/>
              <a:t>can also be </a:t>
            </a:r>
            <a:r>
              <a:rPr lang="en-GB" b="1" dirty="0"/>
              <a:t>defined </a:t>
            </a:r>
            <a:r>
              <a:rPr lang="en-GB" dirty="0"/>
              <a:t>(i.e. </a:t>
            </a:r>
            <a:r>
              <a:rPr lang="en-GB" i="1" dirty="0" err="1"/>
              <a:t>start_value</a:t>
            </a:r>
            <a:r>
              <a:rPr lang="en-GB" dirty="0"/>
              <a:t> : </a:t>
            </a:r>
            <a:r>
              <a:rPr lang="en-GB" i="1" dirty="0" err="1"/>
              <a:t>step_size</a:t>
            </a:r>
            <a:r>
              <a:rPr lang="en-GB" dirty="0"/>
              <a:t> : </a:t>
            </a:r>
            <a:r>
              <a:rPr lang="en-GB" i="1" dirty="0" err="1"/>
              <a:t>finish_value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169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165639" y="303213"/>
            <a:ext cx="2812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Vectors and Matrices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perform ‘</a:t>
            </a:r>
            <a:r>
              <a:rPr lang="en-GB" b="1" dirty="0"/>
              <a:t>element-wise</a:t>
            </a:r>
            <a:r>
              <a:rPr lang="en-GB" dirty="0"/>
              <a:t>’ operations on a </a:t>
            </a:r>
            <a:r>
              <a:rPr lang="en-GB" b="1" dirty="0"/>
              <a:t>matrix</a:t>
            </a:r>
            <a:r>
              <a:rPr lang="en-GB" dirty="0"/>
              <a:t>, you must use the ‘</a:t>
            </a:r>
            <a:r>
              <a:rPr lang="en-GB" b="1" dirty="0"/>
              <a:t>.</a:t>
            </a:r>
            <a:r>
              <a:rPr lang="en-GB" dirty="0"/>
              <a:t>’ prefix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means the </a:t>
            </a:r>
            <a:r>
              <a:rPr lang="en-GB" b="1" dirty="0"/>
              <a:t>operation </a:t>
            </a:r>
            <a:r>
              <a:rPr lang="en-GB" dirty="0"/>
              <a:t>is performed on </a:t>
            </a:r>
            <a:r>
              <a:rPr lang="en-GB" b="1" dirty="0"/>
              <a:t>each element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perform </a:t>
            </a:r>
            <a:r>
              <a:rPr lang="en-GB" b="1" dirty="0"/>
              <a:t>matrix operations</a:t>
            </a:r>
            <a:r>
              <a:rPr lang="en-GB" dirty="0"/>
              <a:t> you do not need this prefix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Elements </a:t>
            </a:r>
            <a:r>
              <a:rPr lang="en-GB" dirty="0"/>
              <a:t>of a matrix can be </a:t>
            </a:r>
            <a:r>
              <a:rPr lang="en-GB" b="1" dirty="0"/>
              <a:t>indexed </a:t>
            </a:r>
            <a:r>
              <a:rPr lang="en-GB" dirty="0"/>
              <a:t>using </a:t>
            </a:r>
            <a:r>
              <a:rPr lang="en-GB" i="1" dirty="0" err="1"/>
              <a:t>matrix_name</a:t>
            </a:r>
            <a:r>
              <a:rPr lang="en-GB" i="1" dirty="0"/>
              <a:t>(n) </a:t>
            </a:r>
            <a:r>
              <a:rPr lang="en-GB" dirty="0"/>
              <a:t>or </a:t>
            </a:r>
            <a:r>
              <a:rPr lang="en-GB" i="1" dirty="0" err="1"/>
              <a:t>matrix_name</a:t>
            </a:r>
            <a:r>
              <a:rPr lang="en-GB" i="1" dirty="0"/>
              <a:t>(row, col)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row index </a:t>
            </a:r>
            <a:r>
              <a:rPr lang="en-GB" dirty="0"/>
              <a:t>always </a:t>
            </a:r>
            <a:r>
              <a:rPr lang="en-GB" b="1" dirty="0"/>
              <a:t>comes first, </a:t>
            </a:r>
            <a:r>
              <a:rPr lang="en-GB" dirty="0"/>
              <a:t>then </a:t>
            </a:r>
            <a:r>
              <a:rPr lang="en-GB" b="1" dirty="0"/>
              <a:t>column</a:t>
            </a:r>
            <a:r>
              <a:rPr lang="en-GB" dirty="0"/>
              <a:t> (a handy mnemonic: </a:t>
            </a:r>
            <a:r>
              <a:rPr lang="en-GB" b="1" u="sng" dirty="0"/>
              <a:t>R</a:t>
            </a:r>
            <a:r>
              <a:rPr lang="en-GB" b="1" dirty="0"/>
              <a:t>oman </a:t>
            </a:r>
            <a:r>
              <a:rPr lang="en-GB" b="1" u="sng" dirty="0"/>
              <a:t>C</a:t>
            </a:r>
            <a:r>
              <a:rPr lang="en-GB" b="1" dirty="0"/>
              <a:t>atholic</a:t>
            </a:r>
            <a:r>
              <a:rPr lang="en-GB" dirty="0"/>
              <a:t>!)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One entire row </a:t>
            </a:r>
            <a:r>
              <a:rPr lang="en-GB" dirty="0"/>
              <a:t>of a matrix can be </a:t>
            </a:r>
            <a:r>
              <a:rPr lang="en-GB" b="1" dirty="0"/>
              <a:t>accessed </a:t>
            </a:r>
            <a:r>
              <a:rPr lang="en-GB" dirty="0"/>
              <a:t>using </a:t>
            </a:r>
            <a:r>
              <a:rPr lang="en-GB" i="1" dirty="0" err="1"/>
              <a:t>matrix_name</a:t>
            </a:r>
            <a:r>
              <a:rPr lang="en-GB" i="1" dirty="0"/>
              <a:t>(row ,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Similarly, </a:t>
            </a:r>
            <a:r>
              <a:rPr lang="en-GB" b="1" dirty="0"/>
              <a:t>one entire column </a:t>
            </a:r>
            <a:r>
              <a:rPr lang="en-GB" dirty="0"/>
              <a:t>of a matrix can be </a:t>
            </a:r>
            <a:r>
              <a:rPr lang="en-GB" b="1" dirty="0"/>
              <a:t>accessed </a:t>
            </a:r>
            <a:r>
              <a:rPr lang="en-GB" dirty="0"/>
              <a:t>using </a:t>
            </a:r>
            <a:r>
              <a:rPr lang="en-GB" i="1" dirty="0" err="1"/>
              <a:t>matrix_name</a:t>
            </a:r>
            <a:r>
              <a:rPr lang="en-GB" i="1" dirty="0"/>
              <a:t>(: , col)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Matrices can be </a:t>
            </a:r>
            <a:r>
              <a:rPr lang="en-GB" b="1" dirty="0"/>
              <a:t>collapsed</a:t>
            </a:r>
            <a:r>
              <a:rPr lang="en-GB" dirty="0"/>
              <a:t> into vectors using </a:t>
            </a:r>
            <a:r>
              <a:rPr lang="en-GB" i="1" dirty="0" err="1"/>
              <a:t>matrix_name</a:t>
            </a:r>
            <a:r>
              <a:rPr lang="en-GB" i="1" dirty="0"/>
              <a:t>(:)</a:t>
            </a:r>
          </a:p>
        </p:txBody>
      </p:sp>
    </p:spTree>
    <p:extLst>
      <p:ext uri="{BB962C8B-B14F-4D97-AF65-F5344CB8AC3E}">
        <p14:creationId xmlns="" xmlns:p14="http://schemas.microsoft.com/office/powerpoint/2010/main" val="1961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1392</Words>
  <Application>Microsoft Office PowerPoint</Application>
  <PresentationFormat>On-screen Show (4:3)</PresentationFormat>
  <Paragraphs>225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</cp:lastModifiedBy>
  <cp:revision>25</cp:revision>
  <dcterms:created xsi:type="dcterms:W3CDTF">2020-09-24T15:53:04Z</dcterms:created>
  <dcterms:modified xsi:type="dcterms:W3CDTF">2020-09-27T20:49:58Z</dcterms:modified>
</cp:coreProperties>
</file>