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316" r:id="rId4"/>
    <p:sldId id="311" r:id="rId5"/>
    <p:sldId id="308" r:id="rId6"/>
    <p:sldId id="300" r:id="rId7"/>
    <p:sldId id="306" r:id="rId8"/>
    <p:sldId id="302" r:id="rId9"/>
    <p:sldId id="301" r:id="rId10"/>
    <p:sldId id="312" r:id="rId11"/>
    <p:sldId id="307" r:id="rId12"/>
    <p:sldId id="314" r:id="rId13"/>
    <p:sldId id="305" r:id="rId14"/>
    <p:sldId id="313" r:id="rId15"/>
    <p:sldId id="304" r:id="rId16"/>
    <p:sldId id="309" r:id="rId17"/>
    <p:sldId id="315" r:id="rId18"/>
    <p:sldId id="29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107" d="100"/>
          <a:sy n="107" d="100"/>
        </p:scale>
        <p:origin x="-16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9199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481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0367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4326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3680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6946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27/10/2020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7796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27/10/2020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6490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27/10/2020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9499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6630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5940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94FB8-7001-4293-81EC-329008FB41B7}" type="datetimeFigureOut">
              <a:rPr lang="en-GB" smtClean="0"/>
              <a:pPr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18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oodle.ucl.ac.uk/course/view.php?id=22765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.bush@ucl.ac.u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5862" y="2439589"/>
            <a:ext cx="4007514" cy="3005635"/>
          </a:xfrm>
          <a:prstGeom prst="rect">
            <a:avLst/>
          </a:prstGeom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924312" y="1412776"/>
            <a:ext cx="729539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5400" dirty="0" smtClean="0">
                <a:latin typeface="+mj-lt"/>
                <a:cs typeface="Arial" panose="020B0604020202020204" pitchFamily="34" charset="0"/>
              </a:rPr>
              <a:t>Visualisation and Plotting</a:t>
            </a:r>
            <a:endParaRPr lang="en-GB" altLang="en-US" sz="5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1649" y="5949280"/>
            <a:ext cx="512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https://moodle.ucl.ac.uk/course/view.php?id=22765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9605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980728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More </a:t>
            </a:r>
            <a:r>
              <a:rPr lang="en-GB" b="1" dirty="0" smtClean="0"/>
              <a:t>complex properties </a:t>
            </a:r>
            <a:r>
              <a:rPr lang="en-GB" dirty="0" smtClean="0"/>
              <a:t>can be adjusted using the ‘</a:t>
            </a:r>
            <a:r>
              <a:rPr lang="en-GB" b="1" dirty="0" smtClean="0"/>
              <a:t>set</a:t>
            </a:r>
            <a:r>
              <a:rPr lang="en-GB" dirty="0" smtClean="0"/>
              <a:t>’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general syntax for this is ‘</a:t>
            </a:r>
            <a:r>
              <a:rPr lang="en-GB" b="1" dirty="0" smtClean="0"/>
              <a:t>set (</a:t>
            </a:r>
            <a:r>
              <a:rPr lang="en-GB" b="1" dirty="0" err="1" smtClean="0"/>
              <a:t>FigureHandle</a:t>
            </a:r>
            <a:r>
              <a:rPr lang="en-GB" b="1" dirty="0" smtClean="0"/>
              <a:t>, ‘</a:t>
            </a:r>
            <a:r>
              <a:rPr lang="en-GB" b="1" dirty="0" err="1" smtClean="0"/>
              <a:t>PropertyName</a:t>
            </a:r>
            <a:r>
              <a:rPr lang="en-GB" b="1" dirty="0" smtClean="0"/>
              <a:t>’, Value)</a:t>
            </a:r>
            <a:r>
              <a:rPr lang="en-GB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example: </a:t>
            </a:r>
            <a:r>
              <a:rPr lang="en-GB" b="1" dirty="0" smtClean="0"/>
              <a:t>set(</a:t>
            </a:r>
            <a:r>
              <a:rPr lang="en-GB" b="1" dirty="0" err="1" smtClean="0"/>
              <a:t>gca</a:t>
            </a:r>
            <a:r>
              <a:rPr lang="en-GB" b="1" dirty="0" smtClean="0"/>
              <a:t>, ‘</a:t>
            </a:r>
            <a:r>
              <a:rPr lang="en-GB" b="1" dirty="0" err="1" smtClean="0"/>
              <a:t>TickDir</a:t>
            </a:r>
            <a:r>
              <a:rPr lang="en-GB" b="1" dirty="0" smtClean="0"/>
              <a:t>’, ‘out’, ‘</a:t>
            </a:r>
            <a:r>
              <a:rPr lang="en-GB" b="1" dirty="0" err="1" smtClean="0"/>
              <a:t>Xscale</a:t>
            </a:r>
            <a:r>
              <a:rPr lang="en-GB" b="1" dirty="0" smtClean="0"/>
              <a:t>’, ‘log’)</a:t>
            </a:r>
            <a:endParaRPr lang="en-GB" dirty="0" smtClean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are </a:t>
            </a:r>
            <a:r>
              <a:rPr lang="en-GB" b="1" dirty="0" smtClean="0"/>
              <a:t>a number </a:t>
            </a:r>
            <a:r>
              <a:rPr lang="en-GB" dirty="0" smtClean="0"/>
              <a:t>of </a:t>
            </a:r>
            <a:r>
              <a:rPr lang="en-GB" b="1" dirty="0" smtClean="0"/>
              <a:t>different properties </a:t>
            </a:r>
            <a:r>
              <a:rPr lang="en-GB" dirty="0" smtClean="0"/>
              <a:t>that can be </a:t>
            </a:r>
            <a:r>
              <a:rPr lang="en-GB" b="1" dirty="0" smtClean="0"/>
              <a:t>changed </a:t>
            </a:r>
            <a:r>
              <a:rPr lang="en-GB" dirty="0" smtClean="0"/>
              <a:t>in this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can be </a:t>
            </a:r>
            <a:r>
              <a:rPr lang="en-GB" b="1" dirty="0" smtClean="0"/>
              <a:t>viewed </a:t>
            </a:r>
            <a:r>
              <a:rPr lang="en-GB" dirty="0" smtClean="0"/>
              <a:t>by </a:t>
            </a:r>
            <a:r>
              <a:rPr lang="en-GB" b="1" dirty="0" smtClean="0"/>
              <a:t>searching </a:t>
            </a:r>
            <a:r>
              <a:rPr lang="en-GB" dirty="0" smtClean="0"/>
              <a:t>for ‘</a:t>
            </a:r>
            <a:r>
              <a:rPr lang="en-GB" b="1" dirty="0" smtClean="0"/>
              <a:t>Axes Properties</a:t>
            </a:r>
            <a:r>
              <a:rPr lang="en-GB" dirty="0" smtClean="0"/>
              <a:t>’ in MATLAB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‘</a:t>
            </a:r>
            <a:r>
              <a:rPr lang="en-GB" b="1" dirty="0" smtClean="0"/>
              <a:t>figure handle</a:t>
            </a:r>
            <a:r>
              <a:rPr lang="en-GB" dirty="0" smtClean="0"/>
              <a:t>’ </a:t>
            </a:r>
            <a:r>
              <a:rPr lang="en-GB" b="1" dirty="0" smtClean="0"/>
              <a:t>identifies the figure </a:t>
            </a:r>
            <a:r>
              <a:rPr lang="en-GB" dirty="0" smtClean="0"/>
              <a:t>that we wish to </a:t>
            </a:r>
            <a:r>
              <a:rPr lang="en-GB" b="1" dirty="0" smtClean="0"/>
              <a:t>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b="1" dirty="0" smtClean="0"/>
              <a:t>shortcut </a:t>
            </a:r>
            <a:r>
              <a:rPr lang="en-GB" dirty="0" smtClean="0"/>
              <a:t>‘</a:t>
            </a:r>
            <a:r>
              <a:rPr lang="en-GB" b="1" dirty="0" err="1" smtClean="0"/>
              <a:t>gca</a:t>
            </a:r>
            <a:r>
              <a:rPr lang="en-GB" dirty="0" smtClean="0"/>
              <a:t>’, or ‘</a:t>
            </a:r>
            <a:r>
              <a:rPr lang="en-GB" b="1" dirty="0" smtClean="0"/>
              <a:t>g</a:t>
            </a:r>
            <a:r>
              <a:rPr lang="en-GB" dirty="0" smtClean="0"/>
              <a:t>et </a:t>
            </a:r>
            <a:r>
              <a:rPr lang="en-GB" b="1" dirty="0" smtClean="0"/>
              <a:t>c</a:t>
            </a:r>
            <a:r>
              <a:rPr lang="en-GB" dirty="0" smtClean="0"/>
              <a:t>urrent </a:t>
            </a:r>
            <a:r>
              <a:rPr lang="en-GB" b="1" dirty="0" smtClean="0"/>
              <a:t>a</a:t>
            </a:r>
            <a:r>
              <a:rPr lang="en-GB" dirty="0" smtClean="0"/>
              <a:t>xes’, </a:t>
            </a:r>
            <a:r>
              <a:rPr lang="en-GB" b="1" dirty="0" smtClean="0"/>
              <a:t>specifies the ‘current’ </a:t>
            </a:r>
            <a:r>
              <a:rPr lang="en-GB" b="1" dirty="0" smtClean="0"/>
              <a:t>figure axes...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...but to </a:t>
            </a:r>
            <a:r>
              <a:rPr lang="en-GB" b="1" dirty="0" smtClean="0"/>
              <a:t>edit</a:t>
            </a:r>
            <a:r>
              <a:rPr lang="en-GB" dirty="0" smtClean="0"/>
              <a:t> the </a:t>
            </a:r>
            <a:r>
              <a:rPr lang="en-GB" b="1" dirty="0" smtClean="0"/>
              <a:t>properties of your plot</a:t>
            </a:r>
            <a:r>
              <a:rPr lang="en-GB" dirty="0" smtClean="0"/>
              <a:t>, you must obtain a </a:t>
            </a:r>
            <a:r>
              <a:rPr lang="en-GB" b="1" dirty="0" smtClean="0"/>
              <a:t>figure handle</a:t>
            </a:r>
            <a:r>
              <a:rPr lang="en-GB" dirty="0" smtClean="0"/>
              <a:t> when you first </a:t>
            </a:r>
            <a:r>
              <a:rPr lang="en-GB" b="1" dirty="0" smtClean="0"/>
              <a:t>call the plotting function</a:t>
            </a:r>
            <a:r>
              <a:rPr lang="en-GB" dirty="0" smtClean="0"/>
              <a:t>, i.e. </a:t>
            </a:r>
            <a:r>
              <a:rPr lang="en-GB" b="1" dirty="0" err="1" smtClean="0"/>
              <a:t>figure_handle</a:t>
            </a:r>
            <a:r>
              <a:rPr lang="en-GB" b="1" dirty="0" smtClean="0"/>
              <a:t> = plot(</a:t>
            </a:r>
            <a:r>
              <a:rPr lang="en-GB" b="1" dirty="0" err="1" smtClean="0"/>
              <a:t>x,y</a:t>
            </a:r>
            <a:r>
              <a:rPr lang="en-GB" b="1" dirty="0" smtClean="0"/>
              <a:t>)</a:t>
            </a:r>
            <a:endParaRPr lang="en-GB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797651" y="303213"/>
            <a:ext cx="35487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Editing Figure Properties III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Several </a:t>
            </a:r>
            <a:r>
              <a:rPr lang="en-GB" b="1" dirty="0" smtClean="0"/>
              <a:t>different panels</a:t>
            </a:r>
            <a:r>
              <a:rPr lang="en-GB" dirty="0" smtClean="0"/>
              <a:t> can be plotted </a:t>
            </a:r>
            <a:r>
              <a:rPr lang="en-GB" b="1" dirty="0" smtClean="0"/>
              <a:t>within a single figure </a:t>
            </a:r>
            <a:r>
              <a:rPr lang="en-GB" dirty="0" smtClean="0"/>
              <a:t>using ‘</a:t>
            </a:r>
            <a:r>
              <a:rPr lang="en-GB" b="1" dirty="0" smtClean="0"/>
              <a:t>subplot</a:t>
            </a:r>
            <a:r>
              <a:rPr lang="en-GB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syntax is: </a:t>
            </a:r>
            <a:r>
              <a:rPr lang="en-GB" b="1" dirty="0" smtClean="0"/>
              <a:t>subplot(</a:t>
            </a:r>
            <a:r>
              <a:rPr lang="en-GB" b="1" dirty="0" err="1" smtClean="0"/>
              <a:t>nRows</a:t>
            </a:r>
            <a:r>
              <a:rPr lang="en-GB" b="1" dirty="0" smtClean="0"/>
              <a:t>, </a:t>
            </a:r>
            <a:r>
              <a:rPr lang="en-GB" b="1" dirty="0" err="1" smtClean="0"/>
              <a:t>nColumns</a:t>
            </a:r>
            <a:r>
              <a:rPr lang="en-GB" b="1" dirty="0" smtClean="0"/>
              <a:t>, </a:t>
            </a:r>
            <a:r>
              <a:rPr lang="en-GB" b="1" dirty="0" err="1" smtClean="0"/>
              <a:t>Panels_to_be_used</a:t>
            </a:r>
            <a:r>
              <a:rPr lang="en-GB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Panels are </a:t>
            </a:r>
            <a:r>
              <a:rPr lang="en-GB" b="1" dirty="0" smtClean="0"/>
              <a:t>numbered along each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example, </a:t>
            </a:r>
            <a:r>
              <a:rPr lang="en-GB" b="1" dirty="0" smtClean="0"/>
              <a:t>subplot(2,2,1)</a:t>
            </a:r>
            <a:r>
              <a:rPr lang="en-GB" dirty="0" smtClean="0"/>
              <a:t> sets up a </a:t>
            </a:r>
            <a:r>
              <a:rPr lang="en-GB" b="1" dirty="0" smtClean="0"/>
              <a:t>2 x 2 square of panels</a:t>
            </a:r>
            <a:r>
              <a:rPr lang="en-GB" dirty="0" smtClean="0"/>
              <a:t>, and </a:t>
            </a:r>
            <a:r>
              <a:rPr lang="en-GB" b="1" dirty="0" smtClean="0"/>
              <a:t>plots in the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Plots can also be </a:t>
            </a:r>
            <a:r>
              <a:rPr lang="en-GB" b="1" dirty="0" smtClean="0"/>
              <a:t>spread across multiple panels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938663" y="303213"/>
            <a:ext cx="12666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Subplots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977" y="3789040"/>
            <a:ext cx="3559999" cy="284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56289"/>
            <a:ext cx="3600400" cy="300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561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When drawing </a:t>
            </a:r>
            <a:r>
              <a:rPr lang="en-GB" b="1" dirty="0" smtClean="0"/>
              <a:t>subplots</a:t>
            </a:r>
            <a:r>
              <a:rPr lang="en-GB" dirty="0" smtClean="0"/>
              <a:t>, </a:t>
            </a:r>
            <a:r>
              <a:rPr lang="en-GB" b="1" dirty="0" smtClean="0"/>
              <a:t>figure handles </a:t>
            </a:r>
            <a:r>
              <a:rPr lang="en-GB" dirty="0" smtClean="0"/>
              <a:t>can be used to </a:t>
            </a:r>
            <a:r>
              <a:rPr lang="en-GB" b="1" dirty="0" smtClean="0"/>
              <a:t>control each panel </a:t>
            </a:r>
            <a:r>
              <a:rPr lang="en-GB" dirty="0" smtClean="0"/>
              <a:t>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means </a:t>
            </a:r>
            <a:r>
              <a:rPr lang="en-GB" b="1" dirty="0" smtClean="0"/>
              <a:t>assigning a variable</a:t>
            </a:r>
            <a:r>
              <a:rPr lang="en-GB" dirty="0" smtClean="0"/>
              <a:t> to </a:t>
            </a:r>
            <a:r>
              <a:rPr lang="en-GB" b="1" dirty="0" smtClean="0"/>
              <a:t>each panel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is achieved by </a:t>
            </a:r>
            <a:r>
              <a:rPr lang="en-GB" b="1" dirty="0" smtClean="0"/>
              <a:t>providing </a:t>
            </a:r>
            <a:r>
              <a:rPr lang="en-GB" dirty="0" smtClean="0"/>
              <a:t>the ‘</a:t>
            </a:r>
            <a:r>
              <a:rPr lang="en-GB" b="1" dirty="0" smtClean="0"/>
              <a:t>subplot</a:t>
            </a:r>
            <a:r>
              <a:rPr lang="en-GB" dirty="0" smtClean="0"/>
              <a:t>’ function with an </a:t>
            </a:r>
            <a:r>
              <a:rPr lang="en-GB" b="1" dirty="0" smtClean="0"/>
              <a:t>output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example, ‘</a:t>
            </a:r>
            <a:r>
              <a:rPr lang="en-GB" b="1" dirty="0" smtClean="0"/>
              <a:t>h1 = subplot(2,2,1)</a:t>
            </a:r>
            <a:r>
              <a:rPr lang="en-GB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Properties</a:t>
            </a:r>
            <a:r>
              <a:rPr lang="en-GB" dirty="0" smtClean="0"/>
              <a:t> of that </a:t>
            </a:r>
            <a:r>
              <a:rPr lang="en-GB" b="1" dirty="0" smtClean="0"/>
              <a:t>specific panel </a:t>
            </a:r>
            <a:r>
              <a:rPr lang="en-GB" dirty="0" smtClean="0"/>
              <a:t>can then be </a:t>
            </a:r>
            <a:r>
              <a:rPr lang="en-GB" b="1" dirty="0" smtClean="0"/>
              <a:t>controlled </a:t>
            </a:r>
            <a:r>
              <a:rPr lang="en-GB" dirty="0" smtClean="0"/>
              <a:t>using ‘</a:t>
            </a:r>
            <a:r>
              <a:rPr lang="en-GB" b="1" dirty="0" smtClean="0"/>
              <a:t>set(h1, …)</a:t>
            </a:r>
            <a:r>
              <a:rPr lang="en-GB" dirty="0" smtClean="0"/>
              <a:t>’ etc.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852888" y="303213"/>
            <a:ext cx="3438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Advanced Figure Handling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977" y="3789040"/>
            <a:ext cx="3559999" cy="284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56289"/>
            <a:ext cx="3600400" cy="300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06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848" y="1052736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Vertical</a:t>
            </a:r>
            <a:r>
              <a:rPr lang="en-GB" dirty="0" smtClean="0"/>
              <a:t> and </a:t>
            </a:r>
            <a:r>
              <a:rPr lang="en-GB" b="1" dirty="0" smtClean="0"/>
              <a:t>horizontal bar charts </a:t>
            </a:r>
            <a:r>
              <a:rPr lang="en-GB" dirty="0" smtClean="0"/>
              <a:t>can be created using the ‘</a:t>
            </a:r>
            <a:r>
              <a:rPr lang="en-GB" b="1" dirty="0" smtClean="0"/>
              <a:t>bar</a:t>
            </a:r>
            <a:r>
              <a:rPr lang="en-GB" dirty="0" smtClean="0"/>
              <a:t>’ and ‘</a:t>
            </a:r>
            <a:r>
              <a:rPr lang="en-GB" b="1" dirty="0" err="1" smtClean="0"/>
              <a:t>barh</a:t>
            </a:r>
            <a:r>
              <a:rPr lang="en-GB" dirty="0" smtClean="0"/>
              <a:t>’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Like plot, ‘</a:t>
            </a:r>
            <a:r>
              <a:rPr lang="en-GB" b="1" dirty="0" smtClean="0"/>
              <a:t>bar(y)</a:t>
            </a:r>
            <a:r>
              <a:rPr lang="en-GB" dirty="0" smtClean="0"/>
              <a:t>’ plots the data in </a:t>
            </a:r>
            <a:r>
              <a:rPr lang="en-GB" b="1" dirty="0" smtClean="0"/>
              <a:t>y</a:t>
            </a:r>
            <a:r>
              <a:rPr lang="en-GB" dirty="0" smtClean="0"/>
              <a:t> on an </a:t>
            </a:r>
            <a:r>
              <a:rPr lang="en-GB" b="1" dirty="0" smtClean="0"/>
              <a:t>arbitrary x-axis</a:t>
            </a:r>
            <a:r>
              <a:rPr lang="en-GB" dirty="0" smtClean="0"/>
              <a:t> of 1 to length(y)…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…while ‘</a:t>
            </a:r>
            <a:r>
              <a:rPr lang="en-GB" b="1" dirty="0" smtClean="0"/>
              <a:t>bar(x, y)</a:t>
            </a:r>
            <a:r>
              <a:rPr lang="en-GB" dirty="0" smtClean="0"/>
              <a:t>’ plots the data in </a:t>
            </a:r>
            <a:r>
              <a:rPr lang="en-GB" b="1" dirty="0" smtClean="0"/>
              <a:t>y </a:t>
            </a:r>
            <a:r>
              <a:rPr lang="en-GB" dirty="0" smtClean="0"/>
              <a:t> at the x-axis </a:t>
            </a:r>
            <a:r>
              <a:rPr lang="en-GB" b="1" dirty="0" smtClean="0"/>
              <a:t>positions defined in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width of the bars can be defined by a third input, i.e. ‘</a:t>
            </a:r>
            <a:r>
              <a:rPr lang="en-GB" b="1" dirty="0" smtClean="0"/>
              <a:t>bar(x, y, width)</a:t>
            </a:r>
            <a:r>
              <a:rPr lang="en-GB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Other properties</a:t>
            </a:r>
            <a:r>
              <a:rPr lang="en-GB" dirty="0" smtClean="0"/>
              <a:t> can be </a:t>
            </a:r>
            <a:r>
              <a:rPr lang="en-GB" b="1" dirty="0" smtClean="0"/>
              <a:t>defined </a:t>
            </a:r>
            <a:r>
              <a:rPr lang="en-GB" dirty="0" smtClean="0"/>
              <a:t>using </a:t>
            </a:r>
            <a:r>
              <a:rPr lang="en-GB" b="1" dirty="0" smtClean="0"/>
              <a:t>name / value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example: </a:t>
            </a:r>
            <a:r>
              <a:rPr lang="en-GB" b="1" dirty="0" smtClean="0"/>
              <a:t>bar(x, y, ‘</a:t>
            </a:r>
            <a:r>
              <a:rPr lang="en-GB" b="1" dirty="0" err="1" smtClean="0"/>
              <a:t>FaceColor</a:t>
            </a:r>
            <a:r>
              <a:rPr lang="en-GB" b="1" dirty="0" smtClean="0"/>
              <a:t>’, ‘r’, ‘</a:t>
            </a:r>
            <a:r>
              <a:rPr lang="en-GB" b="1" dirty="0" err="1" smtClean="0"/>
              <a:t>EdgeColor</a:t>
            </a:r>
            <a:r>
              <a:rPr lang="en-GB" b="1" dirty="0" smtClean="0"/>
              <a:t>’, ‘k’)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</a:t>
            </a:r>
            <a:r>
              <a:rPr lang="en-GB" b="1" dirty="0" smtClean="0"/>
              <a:t>list </a:t>
            </a:r>
            <a:r>
              <a:rPr lang="en-GB" dirty="0" smtClean="0"/>
              <a:t>of </a:t>
            </a:r>
            <a:r>
              <a:rPr lang="en-GB" b="1" dirty="0" smtClean="0"/>
              <a:t>bar chart properties </a:t>
            </a:r>
            <a:r>
              <a:rPr lang="en-GB" dirty="0" smtClean="0"/>
              <a:t>can be found by searching for ‘</a:t>
            </a:r>
            <a:r>
              <a:rPr lang="en-GB" b="1" dirty="0" err="1" smtClean="0"/>
              <a:t>Barseries</a:t>
            </a:r>
            <a:r>
              <a:rPr lang="en-GB" b="1" dirty="0" smtClean="0"/>
              <a:t> properties</a:t>
            </a:r>
            <a:r>
              <a:rPr lang="en-GB" dirty="0" smtClean="0"/>
              <a:t>’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832871" y="303213"/>
            <a:ext cx="14782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Bar Charts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6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848" y="1052736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Histograms </a:t>
            </a:r>
            <a:r>
              <a:rPr lang="en-GB" dirty="0" smtClean="0"/>
              <a:t>can be created using the ‘</a:t>
            </a:r>
            <a:r>
              <a:rPr lang="en-GB" b="1" dirty="0" smtClean="0"/>
              <a:t>histogram</a:t>
            </a:r>
            <a:r>
              <a:rPr lang="en-GB" dirty="0" smtClean="0"/>
              <a:t>’ </a:t>
            </a:r>
            <a:r>
              <a:rPr lang="en-GB" dirty="0" smtClean="0"/>
              <a:t>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Providing a </a:t>
            </a:r>
            <a:r>
              <a:rPr lang="en-GB" b="1" dirty="0" smtClean="0"/>
              <a:t>single input</a:t>
            </a:r>
            <a:r>
              <a:rPr lang="en-GB" dirty="0" smtClean="0"/>
              <a:t> will plot a histogram with </a:t>
            </a:r>
            <a:r>
              <a:rPr lang="en-GB" dirty="0" smtClean="0"/>
              <a:t>an </a:t>
            </a:r>
            <a:r>
              <a:rPr lang="en-GB" b="1" dirty="0" smtClean="0"/>
              <a:t>arbitrary set of bins</a:t>
            </a:r>
            <a:r>
              <a:rPr lang="en-GB" dirty="0" smtClean="0"/>
              <a:t>, i.e. ‘</a:t>
            </a:r>
            <a:r>
              <a:rPr lang="en-GB" b="1" dirty="0" err="1" smtClean="0"/>
              <a:t>hist</a:t>
            </a:r>
            <a:r>
              <a:rPr lang="en-GB" b="1" dirty="0" smtClean="0"/>
              <a:t>(y)</a:t>
            </a:r>
            <a:r>
              <a:rPr lang="en-GB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b="1" dirty="0" smtClean="0"/>
              <a:t>second input</a:t>
            </a:r>
            <a:r>
              <a:rPr lang="en-GB" dirty="0" smtClean="0"/>
              <a:t> can be used to define the </a:t>
            </a:r>
            <a:r>
              <a:rPr lang="en-GB" b="1" dirty="0" smtClean="0"/>
              <a:t>edges of </a:t>
            </a:r>
            <a:r>
              <a:rPr lang="en-GB" b="1" dirty="0" smtClean="0"/>
              <a:t>the x-axis bins</a:t>
            </a:r>
            <a:r>
              <a:rPr lang="en-GB" dirty="0" smtClean="0"/>
              <a:t>, i.e. ‘</a:t>
            </a:r>
            <a:r>
              <a:rPr lang="en-GB" b="1" dirty="0" err="1" smtClean="0"/>
              <a:t>hist</a:t>
            </a:r>
            <a:r>
              <a:rPr lang="en-GB" b="1" dirty="0" smtClean="0"/>
              <a:t>(</a:t>
            </a:r>
            <a:r>
              <a:rPr lang="en-GB" b="1" dirty="0" err="1" smtClean="0"/>
              <a:t>y,x</a:t>
            </a:r>
            <a:r>
              <a:rPr lang="en-GB" b="1" dirty="0" smtClean="0"/>
              <a:t>)</a:t>
            </a:r>
            <a:r>
              <a:rPr lang="en-GB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…or to define the </a:t>
            </a:r>
            <a:r>
              <a:rPr lang="en-GB" b="1" dirty="0" smtClean="0"/>
              <a:t>total number</a:t>
            </a:r>
            <a:r>
              <a:rPr lang="en-GB" dirty="0" smtClean="0"/>
              <a:t> of </a:t>
            </a:r>
            <a:r>
              <a:rPr lang="en-GB" b="1" dirty="0" smtClean="0"/>
              <a:t>evenly spaced bins</a:t>
            </a:r>
            <a:r>
              <a:rPr lang="en-GB" dirty="0" smtClean="0"/>
              <a:t>, i.e. ‘</a:t>
            </a:r>
            <a:r>
              <a:rPr lang="en-GB" b="1" dirty="0" err="1" smtClean="0"/>
              <a:t>hist</a:t>
            </a:r>
            <a:r>
              <a:rPr lang="en-GB" b="1" dirty="0" smtClean="0"/>
              <a:t>(</a:t>
            </a:r>
            <a:r>
              <a:rPr lang="en-GB" b="1" dirty="0" err="1" smtClean="0"/>
              <a:t>y,n</a:t>
            </a:r>
            <a:r>
              <a:rPr lang="en-GB" b="1" dirty="0" smtClean="0"/>
              <a:t>)</a:t>
            </a:r>
            <a:r>
              <a:rPr lang="en-GB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Note that the </a:t>
            </a:r>
            <a:r>
              <a:rPr lang="en-GB" b="1" dirty="0" smtClean="0"/>
              <a:t>syntax differs</a:t>
            </a:r>
            <a:r>
              <a:rPr lang="en-GB" dirty="0" smtClean="0"/>
              <a:t> from ‘</a:t>
            </a:r>
            <a:r>
              <a:rPr lang="en-GB" b="1" dirty="0" smtClean="0"/>
              <a:t>plot</a:t>
            </a:r>
            <a:r>
              <a:rPr lang="en-GB" dirty="0" smtClean="0"/>
              <a:t>’ – input the </a:t>
            </a:r>
            <a:r>
              <a:rPr lang="en-GB" b="1" dirty="0" smtClean="0"/>
              <a:t>data first</a:t>
            </a:r>
            <a:r>
              <a:rPr lang="en-GB" dirty="0" smtClean="0"/>
              <a:t>, </a:t>
            </a:r>
            <a:r>
              <a:rPr lang="en-GB" b="1" dirty="0" smtClean="0"/>
              <a:t>x-axis positions second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779939" y="303213"/>
            <a:ext cx="1584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Histograms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84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56895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Two dimensional plots</a:t>
            </a:r>
            <a:r>
              <a:rPr lang="en-GB" dirty="0" smtClean="0"/>
              <a:t> can be created using ‘</a:t>
            </a:r>
            <a:r>
              <a:rPr lang="en-GB" b="1" dirty="0" err="1" smtClean="0"/>
              <a:t>contourf</a:t>
            </a:r>
            <a:r>
              <a:rPr lang="en-GB" dirty="0" smtClean="0"/>
              <a:t>’ and ‘</a:t>
            </a:r>
            <a:r>
              <a:rPr lang="en-GB" b="1" dirty="0" err="1" smtClean="0"/>
              <a:t>imagesc</a:t>
            </a:r>
            <a:r>
              <a:rPr lang="en-GB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Passing a </a:t>
            </a:r>
            <a:r>
              <a:rPr lang="en-GB" b="1" dirty="0" smtClean="0"/>
              <a:t>single (matrix) input</a:t>
            </a:r>
            <a:r>
              <a:rPr lang="en-GB" dirty="0" smtClean="0"/>
              <a:t> defines the </a:t>
            </a:r>
            <a:r>
              <a:rPr lang="en-GB" b="1" dirty="0" smtClean="0"/>
              <a:t>colour</a:t>
            </a:r>
            <a:r>
              <a:rPr lang="en-GB" dirty="0" smtClean="0"/>
              <a:t> of </a:t>
            </a:r>
            <a:r>
              <a:rPr lang="en-GB" b="1" dirty="0" smtClean="0"/>
              <a:t>each point</a:t>
            </a:r>
            <a:r>
              <a:rPr lang="en-GB" dirty="0" smtClean="0"/>
              <a:t> on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example, ‘</a:t>
            </a:r>
            <a:r>
              <a:rPr lang="en-GB" b="1" dirty="0" err="1" smtClean="0"/>
              <a:t>contourf</a:t>
            </a:r>
            <a:r>
              <a:rPr lang="en-GB" b="1" dirty="0" smtClean="0"/>
              <a:t>(c)</a:t>
            </a:r>
            <a:r>
              <a:rPr lang="en-GB" dirty="0" smtClean="0"/>
              <a:t>’ or ‘</a:t>
            </a:r>
            <a:r>
              <a:rPr lang="en-GB" b="1" dirty="0" err="1" smtClean="0"/>
              <a:t>imagesc</a:t>
            </a:r>
            <a:r>
              <a:rPr lang="en-GB" b="1" dirty="0" smtClean="0"/>
              <a:t>(c)</a:t>
            </a:r>
            <a:r>
              <a:rPr lang="en-GB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Alternatively, </a:t>
            </a:r>
            <a:r>
              <a:rPr lang="en-GB" b="1" dirty="0" smtClean="0"/>
              <a:t>x</a:t>
            </a:r>
            <a:r>
              <a:rPr lang="en-GB" dirty="0" smtClean="0"/>
              <a:t> and </a:t>
            </a:r>
            <a:r>
              <a:rPr lang="en-GB" b="1" dirty="0" smtClean="0"/>
              <a:t>y axis</a:t>
            </a:r>
            <a:r>
              <a:rPr lang="en-GB" dirty="0" smtClean="0"/>
              <a:t> </a:t>
            </a:r>
            <a:r>
              <a:rPr lang="en-GB" b="1" dirty="0" smtClean="0"/>
              <a:t>locations</a:t>
            </a:r>
            <a:r>
              <a:rPr lang="en-GB" dirty="0" smtClean="0"/>
              <a:t> for </a:t>
            </a:r>
            <a:r>
              <a:rPr lang="en-GB" b="1" dirty="0" smtClean="0"/>
              <a:t>each colour point</a:t>
            </a:r>
            <a:r>
              <a:rPr lang="en-GB" dirty="0" smtClean="0"/>
              <a:t> can be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</a:t>
            </a:r>
            <a:r>
              <a:rPr lang="en-GB" dirty="0"/>
              <a:t>example, ‘</a:t>
            </a:r>
            <a:r>
              <a:rPr lang="en-GB" b="1" dirty="0" err="1" smtClean="0"/>
              <a:t>contourf</a:t>
            </a:r>
            <a:r>
              <a:rPr lang="en-GB" b="1" dirty="0" smtClean="0"/>
              <a:t>(x, y, c)</a:t>
            </a:r>
            <a:r>
              <a:rPr lang="en-GB" dirty="0" smtClean="0"/>
              <a:t>’ </a:t>
            </a:r>
            <a:r>
              <a:rPr lang="en-GB" dirty="0"/>
              <a:t>or ‘</a:t>
            </a:r>
            <a:r>
              <a:rPr lang="en-GB" b="1" dirty="0" err="1" smtClean="0"/>
              <a:t>imagesc</a:t>
            </a:r>
            <a:r>
              <a:rPr lang="en-GB" b="1" dirty="0" smtClean="0"/>
              <a:t>(x, y, c)</a:t>
            </a:r>
            <a:r>
              <a:rPr lang="en-GB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‘</a:t>
            </a:r>
            <a:r>
              <a:rPr lang="en-GB" b="1" dirty="0" err="1" smtClean="0"/>
              <a:t>contourf</a:t>
            </a:r>
            <a:r>
              <a:rPr lang="en-GB" dirty="0" smtClean="0"/>
              <a:t>’ function also allows you to </a:t>
            </a:r>
            <a:r>
              <a:rPr lang="en-GB" b="1" dirty="0" smtClean="0"/>
              <a:t>specify how many z contours </a:t>
            </a:r>
            <a:r>
              <a:rPr lang="en-GB" dirty="0" smtClean="0"/>
              <a:t>are plotted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example, ‘</a:t>
            </a:r>
            <a:r>
              <a:rPr lang="en-GB" b="1" dirty="0" err="1" smtClean="0"/>
              <a:t>contourf</a:t>
            </a:r>
            <a:r>
              <a:rPr lang="en-GB" b="1" dirty="0" smtClean="0"/>
              <a:t>(x, y, c, </a:t>
            </a:r>
            <a:r>
              <a:rPr lang="en-GB" b="1" dirty="0" err="1" smtClean="0"/>
              <a:t>nContours</a:t>
            </a:r>
            <a:r>
              <a:rPr lang="en-GB" b="1" dirty="0" smtClean="0"/>
              <a:t>)</a:t>
            </a:r>
            <a:r>
              <a:rPr lang="en-GB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Note that the ‘</a:t>
            </a:r>
            <a:r>
              <a:rPr lang="en-GB" b="1" dirty="0" err="1" smtClean="0"/>
              <a:t>imagesc</a:t>
            </a:r>
            <a:r>
              <a:rPr lang="en-GB" dirty="0" smtClean="0"/>
              <a:t>’ function </a:t>
            </a:r>
            <a:r>
              <a:rPr lang="en-GB" b="1" dirty="0" smtClean="0"/>
              <a:t>automatically inverts </a:t>
            </a:r>
            <a:r>
              <a:rPr lang="en-GB" dirty="0" smtClean="0"/>
              <a:t>the </a:t>
            </a:r>
            <a:r>
              <a:rPr lang="en-GB" b="1" dirty="0" smtClean="0"/>
              <a:t>y-axis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can be corrected using </a:t>
            </a:r>
            <a:r>
              <a:rPr lang="en-GB" b="1" dirty="0" smtClean="0"/>
              <a:t>set(</a:t>
            </a:r>
            <a:r>
              <a:rPr lang="en-GB" b="1" dirty="0" err="1" smtClean="0"/>
              <a:t>gca</a:t>
            </a:r>
            <a:r>
              <a:rPr lang="en-GB" b="1" dirty="0" smtClean="0"/>
              <a:t>, ‘</a:t>
            </a:r>
            <a:r>
              <a:rPr lang="en-GB" b="1" dirty="0" err="1" smtClean="0"/>
              <a:t>Ydir</a:t>
            </a:r>
            <a:r>
              <a:rPr lang="en-GB" b="1" dirty="0" smtClean="0"/>
              <a:t>’, ‘normal’) </a:t>
            </a:r>
            <a:r>
              <a:rPr lang="en-GB" dirty="0" smtClean="0"/>
              <a:t>or</a:t>
            </a:r>
            <a:r>
              <a:rPr lang="en-GB" b="1" dirty="0" smtClean="0"/>
              <a:t> axis </a:t>
            </a:r>
            <a:r>
              <a:rPr lang="en-GB" b="1" dirty="0" err="1" smtClean="0"/>
              <a:t>xy</a:t>
            </a:r>
            <a:endParaRPr lang="en-GB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883313" y="303213"/>
            <a:ext cx="33773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Contour Plots and Images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6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146" y="1052736"/>
            <a:ext cx="86433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are </a:t>
            </a:r>
            <a:r>
              <a:rPr lang="en-GB" b="1" dirty="0" smtClean="0"/>
              <a:t>many different plotting functions</a:t>
            </a:r>
            <a:r>
              <a:rPr lang="en-GB" dirty="0" smtClean="0"/>
              <a:t> within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Each </a:t>
            </a:r>
            <a:r>
              <a:rPr lang="en-GB" dirty="0" smtClean="0"/>
              <a:t>of these </a:t>
            </a:r>
            <a:r>
              <a:rPr lang="en-GB" b="1" dirty="0" smtClean="0"/>
              <a:t>can be controlled </a:t>
            </a:r>
            <a:r>
              <a:rPr lang="en-GB" dirty="0" smtClean="0"/>
              <a:t>using the </a:t>
            </a:r>
            <a:r>
              <a:rPr lang="en-GB" b="1" dirty="0" smtClean="0"/>
              <a:t>general syntax </a:t>
            </a:r>
            <a:r>
              <a:rPr lang="en-GB" dirty="0" smtClean="0"/>
              <a:t>discussed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Information </a:t>
            </a:r>
            <a:r>
              <a:rPr lang="en-GB" dirty="0" smtClean="0"/>
              <a:t>on the </a:t>
            </a:r>
            <a:r>
              <a:rPr lang="en-GB" b="1" dirty="0" smtClean="0"/>
              <a:t>specific syntax</a:t>
            </a:r>
            <a:r>
              <a:rPr lang="en-GB" dirty="0" smtClean="0"/>
              <a:t> used for each function can be found in the ‘</a:t>
            </a:r>
            <a:r>
              <a:rPr lang="en-GB" b="1" dirty="0" smtClean="0"/>
              <a:t>Help</a:t>
            </a:r>
            <a:r>
              <a:rPr lang="en-GB" dirty="0" smtClean="0"/>
              <a:t>’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Some </a:t>
            </a:r>
            <a:r>
              <a:rPr lang="en-GB" b="1" dirty="0" smtClean="0"/>
              <a:t>examples include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‘</a:t>
            </a:r>
            <a:r>
              <a:rPr lang="en-GB" b="1" dirty="0" err="1" smtClean="0"/>
              <a:t>plotyy</a:t>
            </a:r>
            <a:r>
              <a:rPr lang="en-GB" dirty="0" smtClean="0"/>
              <a:t>’ – allows you to plot </a:t>
            </a:r>
            <a:r>
              <a:rPr lang="en-GB" b="1" dirty="0" smtClean="0"/>
              <a:t>multiple lines</a:t>
            </a:r>
            <a:r>
              <a:rPr lang="en-GB" dirty="0" smtClean="0"/>
              <a:t> on one figure with </a:t>
            </a:r>
            <a:r>
              <a:rPr lang="en-GB" b="1" dirty="0" smtClean="0"/>
              <a:t>different y-axes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‘</a:t>
            </a:r>
            <a:r>
              <a:rPr lang="en-GB" b="1" dirty="0" smtClean="0"/>
              <a:t>pie</a:t>
            </a:r>
            <a:r>
              <a:rPr lang="en-GB" dirty="0" smtClean="0"/>
              <a:t>’ – allows you to plot a </a:t>
            </a:r>
            <a:r>
              <a:rPr lang="en-GB" b="1" dirty="0" smtClean="0"/>
              <a:t>pie chart</a:t>
            </a:r>
            <a:r>
              <a:rPr lang="en-GB" dirty="0" smtClean="0"/>
              <a:t> (with one </a:t>
            </a:r>
            <a:r>
              <a:rPr lang="en-GB" b="1" dirty="0" smtClean="0"/>
              <a:t>emerging segment</a:t>
            </a:r>
            <a:r>
              <a:rPr lang="en-GB" dirty="0" smtClean="0"/>
              <a:t>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‘</a:t>
            </a:r>
            <a:r>
              <a:rPr lang="en-GB" b="1" dirty="0" err="1" smtClean="0"/>
              <a:t>loglog</a:t>
            </a:r>
            <a:r>
              <a:rPr lang="en-GB" dirty="0" smtClean="0"/>
              <a:t>’, ‘</a:t>
            </a:r>
            <a:r>
              <a:rPr lang="en-GB" b="1" dirty="0" err="1" smtClean="0"/>
              <a:t>semilogx</a:t>
            </a:r>
            <a:r>
              <a:rPr lang="en-GB" dirty="0" smtClean="0"/>
              <a:t>’, ‘</a:t>
            </a:r>
            <a:r>
              <a:rPr lang="en-GB" b="1" dirty="0" err="1" smtClean="0"/>
              <a:t>semilogy</a:t>
            </a:r>
            <a:r>
              <a:rPr lang="en-GB" dirty="0" smtClean="0"/>
              <a:t>’ – allows you plot one or more </a:t>
            </a:r>
            <a:r>
              <a:rPr lang="en-GB" b="1" dirty="0" smtClean="0"/>
              <a:t>logarithmic 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‘</a:t>
            </a:r>
            <a:r>
              <a:rPr lang="en-GB" b="1" dirty="0" smtClean="0"/>
              <a:t>rose</a:t>
            </a:r>
            <a:r>
              <a:rPr lang="en-GB" dirty="0" smtClean="0"/>
              <a:t>’ – allows you to plot a </a:t>
            </a:r>
            <a:r>
              <a:rPr lang="en-GB" b="1" dirty="0" smtClean="0"/>
              <a:t>circular histogram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‘</a:t>
            </a:r>
            <a:r>
              <a:rPr lang="en-GB" b="1" dirty="0" smtClean="0"/>
              <a:t>surf</a:t>
            </a:r>
            <a:r>
              <a:rPr lang="en-GB" dirty="0" smtClean="0"/>
              <a:t>’ – allows you to plot a </a:t>
            </a:r>
            <a:r>
              <a:rPr lang="en-GB" b="1" dirty="0" smtClean="0"/>
              <a:t>3D surface</a:t>
            </a:r>
            <a:r>
              <a:rPr lang="en-GB" dirty="0" smtClean="0"/>
              <a:t> (like the </a:t>
            </a:r>
            <a:r>
              <a:rPr lang="en-GB" b="1" dirty="0" smtClean="0"/>
              <a:t>MATLAB logo!</a:t>
            </a:r>
            <a:r>
              <a:rPr lang="en-GB" dirty="0" smtClean="0"/>
              <a:t>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23538" y="303213"/>
            <a:ext cx="40969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Other Useful Plotting Functions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80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146" y="1052736"/>
            <a:ext cx="86433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are several buttons at the top of the Figure window that may be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‘</a:t>
            </a:r>
            <a:r>
              <a:rPr lang="en-GB" b="1" dirty="0" smtClean="0"/>
              <a:t>Data Cursor</a:t>
            </a:r>
            <a:r>
              <a:rPr lang="en-GB" dirty="0" smtClean="0"/>
              <a:t>’ returns the </a:t>
            </a:r>
            <a:r>
              <a:rPr lang="en-GB" b="1" dirty="0" smtClean="0"/>
              <a:t>x</a:t>
            </a:r>
            <a:r>
              <a:rPr lang="en-GB" dirty="0" smtClean="0"/>
              <a:t> and </a:t>
            </a:r>
            <a:r>
              <a:rPr lang="en-GB" b="1" dirty="0" smtClean="0"/>
              <a:t>y co-ordinates</a:t>
            </a:r>
            <a:r>
              <a:rPr lang="en-GB" dirty="0" smtClean="0"/>
              <a:t> of any point clicked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‘</a:t>
            </a:r>
            <a:r>
              <a:rPr lang="en-GB" b="1" dirty="0" smtClean="0"/>
              <a:t>Insert Legend</a:t>
            </a:r>
            <a:r>
              <a:rPr lang="en-GB" dirty="0" smtClean="0"/>
              <a:t>’</a:t>
            </a:r>
            <a:r>
              <a:rPr lang="en-GB" b="1" dirty="0" smtClean="0"/>
              <a:t> </a:t>
            </a:r>
            <a:r>
              <a:rPr lang="en-GB" dirty="0" smtClean="0"/>
              <a:t>button inserts an </a:t>
            </a:r>
            <a:r>
              <a:rPr lang="en-GB" b="1" dirty="0" smtClean="0"/>
              <a:t>editable legend</a:t>
            </a:r>
            <a:r>
              <a:rPr lang="en-GB" dirty="0" smtClean="0"/>
              <a:t> to annotate your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‘</a:t>
            </a:r>
            <a:r>
              <a:rPr lang="en-GB" b="1" dirty="0" smtClean="0"/>
              <a:t>Insert </a:t>
            </a:r>
            <a:r>
              <a:rPr lang="en-GB" b="1" dirty="0" err="1" smtClean="0"/>
              <a:t>Colorbar</a:t>
            </a:r>
            <a:r>
              <a:rPr lang="en-GB" dirty="0" smtClean="0"/>
              <a:t>’ button adds a ‘</a:t>
            </a:r>
            <a:r>
              <a:rPr lang="en-GB" b="1" dirty="0" err="1" smtClean="0"/>
              <a:t>colorbar</a:t>
            </a:r>
            <a:r>
              <a:rPr lang="en-GB" dirty="0" smtClean="0"/>
              <a:t>’ (i.e. </a:t>
            </a:r>
            <a:r>
              <a:rPr lang="en-GB" b="1" dirty="0" smtClean="0"/>
              <a:t>z-axis scale</a:t>
            </a:r>
            <a:r>
              <a:rPr lang="en-GB" dirty="0" smtClean="0"/>
              <a:t>) to your figure</a:t>
            </a: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are also buttons for </a:t>
            </a:r>
            <a:r>
              <a:rPr lang="en-GB" b="1" dirty="0" smtClean="0"/>
              <a:t>zooming in </a:t>
            </a:r>
            <a:r>
              <a:rPr lang="en-GB" dirty="0" smtClean="0"/>
              <a:t>and </a:t>
            </a:r>
            <a:r>
              <a:rPr lang="en-GB" b="1" dirty="0" smtClean="0"/>
              <a:t>out </a:t>
            </a:r>
            <a:r>
              <a:rPr lang="en-GB" dirty="0" smtClean="0"/>
              <a:t>of your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Finally, it is important to note that you can </a:t>
            </a:r>
            <a:r>
              <a:rPr lang="en-GB" b="1" dirty="0" smtClean="0"/>
              <a:t>save figures</a:t>
            </a:r>
            <a:r>
              <a:rPr lang="en-GB" dirty="0" smtClean="0"/>
              <a:t> in </a:t>
            </a:r>
            <a:r>
              <a:rPr lang="en-GB" b="1" dirty="0" smtClean="0"/>
              <a:t>several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include *.</a:t>
            </a:r>
            <a:r>
              <a:rPr lang="en-GB" b="1" dirty="0" smtClean="0"/>
              <a:t>bmp</a:t>
            </a:r>
            <a:r>
              <a:rPr lang="en-GB" dirty="0" smtClean="0"/>
              <a:t>, *.</a:t>
            </a:r>
            <a:r>
              <a:rPr lang="en-GB" b="1" dirty="0" smtClean="0"/>
              <a:t>jpg</a:t>
            </a:r>
            <a:r>
              <a:rPr lang="en-GB" dirty="0" smtClean="0"/>
              <a:t>, and </a:t>
            </a:r>
            <a:r>
              <a:rPr lang="en-GB" b="1" dirty="0" smtClean="0"/>
              <a:t>*.svg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*.svg files </a:t>
            </a:r>
            <a:r>
              <a:rPr lang="en-GB" dirty="0" smtClean="0"/>
              <a:t>can be subsequently be </a:t>
            </a:r>
            <a:r>
              <a:rPr lang="en-GB" b="1" dirty="0" smtClean="0"/>
              <a:t>imported </a:t>
            </a:r>
            <a:r>
              <a:rPr lang="en-GB" dirty="0" smtClean="0"/>
              <a:t>into </a:t>
            </a:r>
            <a:r>
              <a:rPr lang="en-GB" b="1" dirty="0" smtClean="0"/>
              <a:t>Adobe Illustrator</a:t>
            </a:r>
            <a:r>
              <a:rPr lang="en-GB" dirty="0" smtClean="0"/>
              <a:t>, </a:t>
            </a:r>
            <a:r>
              <a:rPr lang="en-GB" b="1" dirty="0" err="1" smtClean="0"/>
              <a:t>Inkscape</a:t>
            </a:r>
            <a:r>
              <a:rPr lang="en-GB" dirty="0" smtClean="0"/>
              <a:t>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Figures </a:t>
            </a:r>
            <a:r>
              <a:rPr lang="en-GB" b="1" dirty="0" smtClean="0"/>
              <a:t>saved </a:t>
            </a:r>
            <a:r>
              <a:rPr lang="en-GB" dirty="0" smtClean="0"/>
              <a:t>in the </a:t>
            </a:r>
            <a:r>
              <a:rPr lang="en-GB" b="1" dirty="0" smtClean="0"/>
              <a:t>native </a:t>
            </a:r>
            <a:r>
              <a:rPr lang="en-GB" dirty="0" smtClean="0"/>
              <a:t>MATLAB *.</a:t>
            </a:r>
            <a:r>
              <a:rPr lang="en-GB" b="1" dirty="0" smtClean="0"/>
              <a:t>fig</a:t>
            </a:r>
            <a:r>
              <a:rPr lang="en-GB" dirty="0" smtClean="0"/>
              <a:t> format can be </a:t>
            </a:r>
            <a:r>
              <a:rPr lang="en-GB" b="1" dirty="0" smtClean="0"/>
              <a:t>re-opened and edited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810540" y="303213"/>
            <a:ext cx="3522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Other Useful Plotting Tools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74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5862" y="2439589"/>
            <a:ext cx="4007514" cy="3005635"/>
          </a:xfrm>
          <a:prstGeom prst="rect">
            <a:avLst/>
          </a:prstGeom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293046" y="1412776"/>
            <a:ext cx="45579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5400" dirty="0">
                <a:latin typeface="+mj-lt"/>
                <a:cs typeface="Arial" panose="020B0604020202020204" pitchFamily="34" charset="0"/>
              </a:rPr>
              <a:t>Any Questions?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7709" y="601199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linkClick r:id="rId4"/>
              </a:rPr>
              <a:t>d.bush@ucl.ac.uk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865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create a </a:t>
            </a:r>
            <a:r>
              <a:rPr lang="en-GB" b="1" dirty="0" smtClean="0"/>
              <a:t>basic line graph</a:t>
            </a:r>
            <a:r>
              <a:rPr lang="en-GB" dirty="0" smtClean="0"/>
              <a:t> in MATLAB using the function ‘</a:t>
            </a:r>
            <a:r>
              <a:rPr lang="en-GB" b="1" dirty="0" smtClean="0"/>
              <a:t>plot</a:t>
            </a:r>
            <a:r>
              <a:rPr lang="en-GB" dirty="0" smtClean="0"/>
              <a:t>’</a:t>
            </a: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‘plot(y)’ </a:t>
            </a:r>
            <a:r>
              <a:rPr lang="en-GB" dirty="0" smtClean="0"/>
              <a:t>will plot your data (</a:t>
            </a:r>
            <a:r>
              <a:rPr lang="en-GB" b="1" dirty="0" smtClean="0"/>
              <a:t>y</a:t>
            </a:r>
            <a:r>
              <a:rPr lang="en-GB" dirty="0" smtClean="0"/>
              <a:t>) against an arbitrary (</a:t>
            </a:r>
            <a:r>
              <a:rPr lang="en-GB" b="1" dirty="0" smtClean="0"/>
              <a:t>numbered</a:t>
            </a:r>
            <a:r>
              <a:rPr lang="en-GB" dirty="0" smtClean="0"/>
              <a:t>) x-axis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‘plot(x, y)’ </a:t>
            </a:r>
            <a:r>
              <a:rPr lang="en-GB" dirty="0" smtClean="0"/>
              <a:t>will plot your data (</a:t>
            </a:r>
            <a:r>
              <a:rPr lang="en-GB" b="1" dirty="0" smtClean="0"/>
              <a:t>y</a:t>
            </a:r>
            <a:r>
              <a:rPr lang="en-GB" dirty="0" smtClean="0"/>
              <a:t>) against the corresponding x-axis locations in </a:t>
            </a:r>
            <a:r>
              <a:rPr lang="en-GB" b="1" dirty="0" smtClean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y is a </a:t>
            </a:r>
            <a:r>
              <a:rPr lang="en-GB" b="1" dirty="0" smtClean="0"/>
              <a:t>matrix</a:t>
            </a:r>
            <a:r>
              <a:rPr lang="en-GB" dirty="0" smtClean="0"/>
              <a:t>, the ‘</a:t>
            </a:r>
            <a:r>
              <a:rPr lang="en-GB" b="1" dirty="0" smtClean="0"/>
              <a:t>plot</a:t>
            </a:r>
            <a:r>
              <a:rPr lang="en-GB" dirty="0" smtClean="0"/>
              <a:t>’ function will display all </a:t>
            </a:r>
            <a:r>
              <a:rPr lang="en-GB" b="1" dirty="0" smtClean="0"/>
              <a:t>columns</a:t>
            </a:r>
            <a:r>
              <a:rPr lang="en-GB" dirty="0" smtClean="0"/>
              <a:t> of y as </a:t>
            </a:r>
            <a:r>
              <a:rPr lang="en-GB" b="1" dirty="0" smtClean="0"/>
              <a:t>separate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</a:t>
            </a:r>
            <a:r>
              <a:rPr lang="en-GB" b="1" dirty="0" smtClean="0"/>
              <a:t> </a:t>
            </a:r>
            <a:r>
              <a:rPr lang="en-GB" dirty="0" smtClean="0"/>
              <a:t>data </a:t>
            </a:r>
            <a:r>
              <a:rPr lang="en-GB" b="1" dirty="0" smtClean="0"/>
              <a:t>arranged in rows</a:t>
            </a:r>
            <a:r>
              <a:rPr lang="en-GB" dirty="0" smtClean="0"/>
              <a:t>, use the </a:t>
            </a:r>
            <a:r>
              <a:rPr lang="en-GB" b="1" dirty="0" smtClean="0"/>
              <a:t>apostrophe </a:t>
            </a:r>
            <a:r>
              <a:rPr lang="en-GB" dirty="0" smtClean="0"/>
              <a:t>shortcut to </a:t>
            </a:r>
            <a:r>
              <a:rPr lang="en-GB" b="1" dirty="0" smtClean="0"/>
              <a:t>transpose the matrix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643489" y="303213"/>
            <a:ext cx="1857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Basic Plotting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6128" y="3789040"/>
            <a:ext cx="3511744" cy="262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14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create a </a:t>
            </a:r>
            <a:r>
              <a:rPr lang="en-GB" b="1" dirty="0" smtClean="0"/>
              <a:t>basic line graph</a:t>
            </a:r>
            <a:r>
              <a:rPr lang="en-GB" dirty="0" smtClean="0"/>
              <a:t> with </a:t>
            </a:r>
            <a:r>
              <a:rPr lang="en-GB" b="1" dirty="0" smtClean="0"/>
              <a:t>error bars</a:t>
            </a:r>
            <a:r>
              <a:rPr lang="en-GB" dirty="0" smtClean="0"/>
              <a:t> using the function ‘</a:t>
            </a:r>
            <a:r>
              <a:rPr lang="en-GB" b="1" dirty="0" err="1" smtClean="0"/>
              <a:t>errorbar</a:t>
            </a:r>
            <a:r>
              <a:rPr lang="en-GB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‘</a:t>
            </a:r>
            <a:r>
              <a:rPr lang="en-GB" b="1" dirty="0" err="1" smtClean="0"/>
              <a:t>errorbar</a:t>
            </a:r>
            <a:r>
              <a:rPr lang="en-GB" b="1" dirty="0" smtClean="0"/>
              <a:t>(x, y, SE)</a:t>
            </a:r>
            <a:r>
              <a:rPr lang="en-GB" dirty="0" smtClean="0"/>
              <a:t>’ will plot data with </a:t>
            </a:r>
            <a:r>
              <a:rPr lang="en-GB" b="1" dirty="0" smtClean="0"/>
              <a:t>error bars</a:t>
            </a:r>
            <a:r>
              <a:rPr lang="en-GB" dirty="0" smtClean="0"/>
              <a:t> whose </a:t>
            </a:r>
            <a:r>
              <a:rPr lang="en-GB" b="1" dirty="0" smtClean="0"/>
              <a:t>length is specified by 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Scatter plots </a:t>
            </a:r>
            <a:r>
              <a:rPr lang="en-GB" dirty="0"/>
              <a:t>can be created in MATLAB using the ‘</a:t>
            </a:r>
            <a:r>
              <a:rPr lang="en-GB" b="1" dirty="0"/>
              <a:t>scatter</a:t>
            </a:r>
            <a:r>
              <a:rPr lang="en-GB" dirty="0"/>
              <a:t>’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‘</a:t>
            </a:r>
            <a:r>
              <a:rPr lang="en-GB" b="1" dirty="0"/>
              <a:t>scatter</a:t>
            </a:r>
            <a:r>
              <a:rPr lang="en-GB" dirty="0"/>
              <a:t>’ function requires a minimum of </a:t>
            </a:r>
            <a:r>
              <a:rPr lang="en-GB" b="1" dirty="0"/>
              <a:t>two inputs </a:t>
            </a:r>
            <a:r>
              <a:rPr lang="en-GB" dirty="0"/>
              <a:t>(i.e. both </a:t>
            </a:r>
            <a:r>
              <a:rPr lang="en-GB" b="1" dirty="0"/>
              <a:t>x</a:t>
            </a:r>
            <a:r>
              <a:rPr lang="en-GB" dirty="0"/>
              <a:t> and </a:t>
            </a:r>
            <a:r>
              <a:rPr lang="en-GB" b="1" dirty="0"/>
              <a:t>y </a:t>
            </a:r>
            <a:r>
              <a:rPr lang="en-GB" dirty="0"/>
              <a:t>data</a:t>
            </a:r>
            <a:r>
              <a:rPr lang="en-GB" dirty="0" smtClean="0"/>
              <a:t>)</a:t>
            </a:r>
          </a:p>
          <a:p>
            <a:pPr marL="285750" indent="-285750"/>
            <a:endParaRPr lang="en-GB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782556" y="303213"/>
            <a:ext cx="35789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Error Bars and Scatter Plots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6128" y="3789040"/>
            <a:ext cx="3511744" cy="26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81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Plotting functions automatically generate a </a:t>
            </a:r>
            <a:r>
              <a:rPr lang="en-GB" b="1" dirty="0" smtClean="0"/>
              <a:t>new figure window</a:t>
            </a:r>
            <a:r>
              <a:rPr lang="en-GB" dirty="0" smtClean="0"/>
              <a:t>, if one is not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Plotting functions automatically overwrite an </a:t>
            </a:r>
            <a:r>
              <a:rPr lang="en-GB" b="1" dirty="0" smtClean="0"/>
              <a:t>existing </a:t>
            </a:r>
            <a:r>
              <a:rPr lang="en-GB" b="1" dirty="0"/>
              <a:t>figure </a:t>
            </a:r>
            <a:r>
              <a:rPr lang="en-GB" b="1" dirty="0" smtClean="0"/>
              <a:t>window</a:t>
            </a:r>
            <a:r>
              <a:rPr lang="en-GB" dirty="0" smtClean="0"/>
              <a:t>, </a:t>
            </a:r>
            <a:r>
              <a:rPr lang="en-GB" dirty="0"/>
              <a:t>if </a:t>
            </a:r>
            <a:r>
              <a:rPr lang="en-GB" dirty="0" smtClean="0"/>
              <a:t>one is open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</a:t>
            </a:r>
            <a:r>
              <a:rPr lang="en-GB" b="1" dirty="0"/>
              <a:t>open</a:t>
            </a:r>
            <a:r>
              <a:rPr lang="en-GB" dirty="0"/>
              <a:t> </a:t>
            </a:r>
            <a:r>
              <a:rPr lang="en-GB" dirty="0" smtClean="0"/>
              <a:t>an </a:t>
            </a:r>
            <a:r>
              <a:rPr lang="en-GB" b="1" dirty="0" smtClean="0"/>
              <a:t>additional figure </a:t>
            </a:r>
            <a:r>
              <a:rPr lang="en-GB" b="1" dirty="0"/>
              <a:t>window</a:t>
            </a:r>
            <a:r>
              <a:rPr lang="en-GB" dirty="0"/>
              <a:t>, </a:t>
            </a:r>
            <a:r>
              <a:rPr lang="en-GB" dirty="0" smtClean="0"/>
              <a:t>use the </a:t>
            </a:r>
            <a:r>
              <a:rPr lang="en-GB" dirty="0"/>
              <a:t>‘</a:t>
            </a:r>
            <a:r>
              <a:rPr lang="en-GB" b="1" dirty="0"/>
              <a:t>figure</a:t>
            </a:r>
            <a:r>
              <a:rPr lang="en-GB" dirty="0" smtClean="0"/>
              <a:t>’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 </a:t>
            </a:r>
            <a:r>
              <a:rPr lang="en-GB" b="1" dirty="0" smtClean="0"/>
              <a:t>add more plots</a:t>
            </a:r>
            <a:r>
              <a:rPr lang="en-GB" dirty="0" smtClean="0"/>
              <a:t> to an </a:t>
            </a:r>
            <a:r>
              <a:rPr lang="en-GB" b="1" dirty="0" smtClean="0"/>
              <a:t>existing figure</a:t>
            </a:r>
            <a:r>
              <a:rPr lang="en-GB" dirty="0" smtClean="0"/>
              <a:t>, </a:t>
            </a:r>
            <a:r>
              <a:rPr lang="en-GB" dirty="0"/>
              <a:t>use </a:t>
            </a:r>
            <a:r>
              <a:rPr lang="en-GB" dirty="0" smtClean="0"/>
              <a:t>the ‘</a:t>
            </a:r>
            <a:r>
              <a:rPr lang="en-GB" b="1" dirty="0" smtClean="0"/>
              <a:t>hold on</a:t>
            </a:r>
            <a:r>
              <a:rPr lang="en-GB" dirty="0" smtClean="0"/>
              <a:t>’ / ‘</a:t>
            </a:r>
            <a:r>
              <a:rPr lang="en-GB" b="1" dirty="0" smtClean="0"/>
              <a:t>hold off</a:t>
            </a:r>
            <a:r>
              <a:rPr lang="en-GB" dirty="0" smtClean="0"/>
              <a:t>’ commands</a:t>
            </a: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</a:t>
            </a:r>
            <a:r>
              <a:rPr lang="en-GB" b="1" dirty="0" smtClean="0"/>
              <a:t>close figures </a:t>
            </a:r>
            <a:r>
              <a:rPr lang="en-GB" dirty="0" smtClean="0"/>
              <a:t>individually with the ‘</a:t>
            </a:r>
            <a:r>
              <a:rPr lang="en-GB" b="1" dirty="0" smtClean="0"/>
              <a:t>close’</a:t>
            </a:r>
            <a:r>
              <a:rPr lang="en-GB" dirty="0" smtClean="0"/>
              <a:t>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Note that this will </a:t>
            </a:r>
            <a:r>
              <a:rPr lang="en-GB" b="1" dirty="0" smtClean="0"/>
              <a:t>close</a:t>
            </a:r>
            <a:r>
              <a:rPr lang="en-GB" dirty="0" smtClean="0"/>
              <a:t> the </a:t>
            </a:r>
            <a:r>
              <a:rPr lang="en-GB" b="1" dirty="0" smtClean="0"/>
              <a:t>most recently active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</a:t>
            </a:r>
            <a:r>
              <a:rPr lang="en-GB" b="1" dirty="0" smtClean="0"/>
              <a:t>close all figures </a:t>
            </a:r>
            <a:r>
              <a:rPr lang="en-GB" dirty="0" smtClean="0"/>
              <a:t>with the ‘</a:t>
            </a:r>
            <a:r>
              <a:rPr lang="en-GB" b="1" dirty="0" smtClean="0"/>
              <a:t>close all</a:t>
            </a:r>
            <a:r>
              <a:rPr lang="en-GB" dirty="0" smtClean="0"/>
              <a:t>’ command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150411" y="303213"/>
            <a:ext cx="28432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Basic Figure Handling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99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MATLAB </a:t>
            </a:r>
            <a:r>
              <a:rPr lang="en-GB" b="1" dirty="0" smtClean="0"/>
              <a:t>automatically scales </a:t>
            </a:r>
            <a:r>
              <a:rPr lang="en-GB" dirty="0" smtClean="0"/>
              <a:t>figure axes to </a:t>
            </a:r>
            <a:r>
              <a:rPr lang="en-GB" b="1" dirty="0" smtClean="0"/>
              <a:t>accommodate the data</a:t>
            </a:r>
            <a:r>
              <a:rPr lang="en-GB" dirty="0" smtClean="0"/>
              <a:t> being plotted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Axes limits can be </a:t>
            </a:r>
            <a:r>
              <a:rPr lang="en-GB" b="1" dirty="0" smtClean="0"/>
              <a:t>manually controlled </a:t>
            </a:r>
            <a:r>
              <a:rPr lang="en-GB" dirty="0" smtClean="0"/>
              <a:t>using ‘</a:t>
            </a:r>
            <a:r>
              <a:rPr lang="en-GB" b="1" dirty="0" err="1" smtClean="0"/>
              <a:t>xlim</a:t>
            </a:r>
            <a:r>
              <a:rPr lang="en-GB" b="1" dirty="0" smtClean="0"/>
              <a:t>([min max])</a:t>
            </a:r>
            <a:r>
              <a:rPr lang="en-GB" dirty="0" smtClean="0"/>
              <a:t>’ and ‘</a:t>
            </a:r>
            <a:r>
              <a:rPr lang="en-GB" b="1" dirty="0" err="1" smtClean="0"/>
              <a:t>ylim</a:t>
            </a:r>
            <a:r>
              <a:rPr lang="en-GB" b="1" dirty="0" smtClean="0"/>
              <a:t>([min max])</a:t>
            </a:r>
            <a:r>
              <a:rPr lang="en-GB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‘</a:t>
            </a:r>
            <a:r>
              <a:rPr lang="en-GB" b="1" dirty="0" smtClean="0"/>
              <a:t>axis</a:t>
            </a:r>
            <a:r>
              <a:rPr lang="en-GB" dirty="0" smtClean="0"/>
              <a:t>’ function can also be used adjust axes in several different 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‘</a:t>
            </a:r>
            <a:r>
              <a:rPr lang="en-GB" b="1" dirty="0" smtClean="0"/>
              <a:t>axis tight</a:t>
            </a:r>
            <a:r>
              <a:rPr lang="en-GB" dirty="0" smtClean="0"/>
              <a:t>’ fits the axes limits to the data exactly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b="1" dirty="0"/>
              <a:t>axis </a:t>
            </a:r>
            <a:r>
              <a:rPr lang="en-GB" b="1" dirty="0" smtClean="0"/>
              <a:t>square</a:t>
            </a:r>
            <a:r>
              <a:rPr lang="en-GB" dirty="0" smtClean="0"/>
              <a:t>’ makes the figure axes square, for display purposes</a:t>
            </a: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‘</a:t>
            </a:r>
            <a:r>
              <a:rPr lang="en-GB" b="1" dirty="0" smtClean="0"/>
              <a:t>axis off</a:t>
            </a:r>
            <a:r>
              <a:rPr lang="en-GB" dirty="0" smtClean="0"/>
              <a:t>’ removes the axes, labels and background, for display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of these axis limit commands can be used on </a:t>
            </a:r>
            <a:r>
              <a:rPr lang="en-GB" b="1" dirty="0" smtClean="0"/>
              <a:t>any MATLAB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also </a:t>
            </a:r>
            <a:r>
              <a:rPr lang="en-GB" b="1" dirty="0" smtClean="0"/>
              <a:t>add </a:t>
            </a:r>
            <a:r>
              <a:rPr lang="en-GB" dirty="0" smtClean="0"/>
              <a:t>and </a:t>
            </a:r>
            <a:r>
              <a:rPr lang="en-GB" b="1" dirty="0" smtClean="0"/>
              <a:t>remove grid lines </a:t>
            </a:r>
            <a:r>
              <a:rPr lang="en-GB" dirty="0" smtClean="0"/>
              <a:t>from your plots with ‘</a:t>
            </a:r>
            <a:r>
              <a:rPr lang="en-GB" b="1" dirty="0" smtClean="0"/>
              <a:t>grid on</a:t>
            </a:r>
            <a:r>
              <a:rPr lang="en-GB" dirty="0" smtClean="0"/>
              <a:t>’ / ‘</a:t>
            </a:r>
            <a:r>
              <a:rPr lang="en-GB" b="1" dirty="0" smtClean="0"/>
              <a:t>grid off</a:t>
            </a:r>
            <a:r>
              <a:rPr lang="en-GB" dirty="0" smtClean="0"/>
              <a:t>’...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/>
              <a:t>...and </a:t>
            </a:r>
            <a:r>
              <a:rPr lang="en-GB" b="1" smtClean="0"/>
              <a:t>add </a:t>
            </a:r>
            <a:r>
              <a:rPr lang="en-GB" dirty="0" smtClean="0"/>
              <a:t>and </a:t>
            </a:r>
            <a:r>
              <a:rPr lang="en-GB" b="1" dirty="0" smtClean="0"/>
              <a:t>remove </a:t>
            </a:r>
            <a:r>
              <a:rPr lang="en-GB" dirty="0" smtClean="0"/>
              <a:t>the </a:t>
            </a:r>
            <a:r>
              <a:rPr lang="en-GB" b="1" dirty="0" smtClean="0"/>
              <a:t>secondary x and y axes</a:t>
            </a:r>
            <a:r>
              <a:rPr lang="en-GB" dirty="0" smtClean="0"/>
              <a:t> with ‘</a:t>
            </a:r>
            <a:r>
              <a:rPr lang="en-GB" b="1" dirty="0" smtClean="0"/>
              <a:t>box on</a:t>
            </a:r>
            <a:r>
              <a:rPr lang="en-GB" dirty="0" smtClean="0"/>
              <a:t>’ / ‘</a:t>
            </a:r>
            <a:r>
              <a:rPr lang="en-GB" b="1" dirty="0" smtClean="0"/>
              <a:t>box off</a:t>
            </a:r>
            <a:r>
              <a:rPr lang="en-GB" dirty="0" smtClean="0"/>
              <a:t>’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824853" y="303213"/>
            <a:ext cx="1494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Axis Limits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30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are </a:t>
            </a:r>
            <a:r>
              <a:rPr lang="en-GB" b="1" dirty="0" smtClean="0"/>
              <a:t>several functions </a:t>
            </a:r>
            <a:r>
              <a:rPr lang="en-GB" dirty="0" smtClean="0"/>
              <a:t>for adding </a:t>
            </a:r>
            <a:r>
              <a:rPr lang="en-GB" b="1" dirty="0" smtClean="0"/>
              <a:t>labels</a:t>
            </a:r>
            <a:r>
              <a:rPr lang="en-GB" dirty="0" smtClean="0"/>
              <a:t>, </a:t>
            </a:r>
            <a:r>
              <a:rPr lang="en-GB" b="1" dirty="0" smtClean="0"/>
              <a:t>titles</a:t>
            </a:r>
            <a:r>
              <a:rPr lang="en-GB" dirty="0" smtClean="0"/>
              <a:t> and </a:t>
            </a:r>
            <a:r>
              <a:rPr lang="en-GB" b="1" dirty="0" smtClean="0"/>
              <a:t>text </a:t>
            </a:r>
            <a:r>
              <a:rPr lang="en-GB" dirty="0" smtClean="0"/>
              <a:t>to figures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Axes can be labelled using the functions ‘</a:t>
            </a:r>
            <a:r>
              <a:rPr lang="en-GB" b="1" dirty="0" err="1" smtClean="0"/>
              <a:t>xlabel</a:t>
            </a:r>
            <a:r>
              <a:rPr lang="en-GB" b="1" dirty="0" smtClean="0"/>
              <a:t>(</a:t>
            </a:r>
            <a:r>
              <a:rPr lang="en-GB" b="1" i="1" dirty="0"/>
              <a:t>‘string’</a:t>
            </a:r>
            <a:r>
              <a:rPr lang="en-GB" b="1" dirty="0" smtClean="0"/>
              <a:t>)</a:t>
            </a:r>
            <a:r>
              <a:rPr lang="en-GB" dirty="0" smtClean="0"/>
              <a:t>’ </a:t>
            </a:r>
            <a:r>
              <a:rPr lang="en-GB" dirty="0"/>
              <a:t>and </a:t>
            </a:r>
            <a:r>
              <a:rPr lang="en-GB" dirty="0" smtClean="0"/>
              <a:t>‘</a:t>
            </a:r>
            <a:r>
              <a:rPr lang="en-GB" b="1" dirty="0" err="1" smtClean="0"/>
              <a:t>ylabel</a:t>
            </a:r>
            <a:r>
              <a:rPr lang="en-GB" b="1" dirty="0" smtClean="0"/>
              <a:t>(</a:t>
            </a:r>
            <a:r>
              <a:rPr lang="en-GB" b="1" i="1" dirty="0"/>
              <a:t>‘string’</a:t>
            </a:r>
            <a:r>
              <a:rPr lang="en-GB" b="1" dirty="0" smtClean="0"/>
              <a:t>)</a:t>
            </a:r>
            <a:r>
              <a:rPr lang="en-GB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Titles can be added to a figure using the function ‘</a:t>
            </a:r>
            <a:r>
              <a:rPr lang="en-GB" b="1" dirty="0" smtClean="0"/>
              <a:t>title(</a:t>
            </a:r>
            <a:r>
              <a:rPr lang="en-GB" b="1" i="1" dirty="0" smtClean="0"/>
              <a:t>‘string’</a:t>
            </a:r>
            <a:r>
              <a:rPr lang="en-GB" b="1" dirty="0" smtClean="0"/>
              <a:t>)</a:t>
            </a:r>
            <a:r>
              <a:rPr lang="en-GB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legend can be added to a figure using the function ‘</a:t>
            </a:r>
            <a:r>
              <a:rPr lang="en-GB" b="1" dirty="0" smtClean="0"/>
              <a:t>legend(‘</a:t>
            </a:r>
            <a:r>
              <a:rPr lang="en-GB" b="1" i="1" dirty="0" smtClean="0"/>
              <a:t>string1</a:t>
            </a:r>
            <a:r>
              <a:rPr lang="en-GB" b="1" dirty="0" smtClean="0"/>
              <a:t>’, </a:t>
            </a:r>
            <a:r>
              <a:rPr lang="en-GB" b="1" i="1" dirty="0" smtClean="0"/>
              <a:t>’string2</a:t>
            </a:r>
            <a:r>
              <a:rPr lang="en-GB" b="1" dirty="0" smtClean="0"/>
              <a:t>’ …)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Text can be added to a figure using the function ‘</a:t>
            </a:r>
            <a:r>
              <a:rPr lang="en-GB" b="1" dirty="0" smtClean="0"/>
              <a:t>text(</a:t>
            </a:r>
            <a:r>
              <a:rPr lang="en-GB" b="1" dirty="0" err="1" smtClean="0"/>
              <a:t>x_position</a:t>
            </a:r>
            <a:r>
              <a:rPr lang="en-GB" b="1" dirty="0" smtClean="0"/>
              <a:t>, </a:t>
            </a:r>
            <a:r>
              <a:rPr lang="en-GB" b="1" dirty="0" err="1" smtClean="0"/>
              <a:t>y_position</a:t>
            </a:r>
            <a:r>
              <a:rPr lang="en-GB" b="1" dirty="0" smtClean="0"/>
              <a:t>, </a:t>
            </a:r>
            <a:r>
              <a:rPr lang="en-GB" b="1" i="1" dirty="0"/>
              <a:t>‘string’</a:t>
            </a:r>
            <a:r>
              <a:rPr lang="en-GB" b="1" dirty="0" smtClean="0"/>
              <a:t>)</a:t>
            </a:r>
            <a:r>
              <a:rPr lang="en-GB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Text added by these functions can also be </a:t>
            </a:r>
            <a:r>
              <a:rPr lang="en-GB" b="1" dirty="0" smtClean="0"/>
              <a:t>formatted directly from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is achieved by passing </a:t>
            </a:r>
            <a:r>
              <a:rPr lang="en-GB" b="1" dirty="0" smtClean="0"/>
              <a:t>additional name / value pairs </a:t>
            </a:r>
            <a:r>
              <a:rPr lang="en-GB" dirty="0" smtClean="0"/>
              <a:t>to the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example: </a:t>
            </a:r>
            <a:r>
              <a:rPr lang="en-GB" b="1" dirty="0" smtClean="0"/>
              <a:t>title(</a:t>
            </a:r>
            <a:r>
              <a:rPr lang="en-GB" b="1" i="1" dirty="0" smtClean="0"/>
              <a:t>‘string’</a:t>
            </a:r>
            <a:r>
              <a:rPr lang="en-GB" b="1" dirty="0" smtClean="0"/>
              <a:t>, ’</a:t>
            </a:r>
            <a:r>
              <a:rPr lang="en-GB" b="1" dirty="0" err="1" smtClean="0"/>
              <a:t>FontSize</a:t>
            </a:r>
            <a:r>
              <a:rPr lang="en-GB" b="1" dirty="0" smtClean="0"/>
              <a:t>’, 24) </a:t>
            </a:r>
            <a:r>
              <a:rPr lang="en-GB" dirty="0" smtClean="0"/>
              <a:t>or </a:t>
            </a:r>
            <a:r>
              <a:rPr lang="en-GB" b="1" dirty="0"/>
              <a:t>title(</a:t>
            </a:r>
            <a:r>
              <a:rPr lang="en-GB" b="1" i="1" dirty="0"/>
              <a:t>‘string’</a:t>
            </a:r>
            <a:r>
              <a:rPr lang="en-GB" b="1" dirty="0"/>
              <a:t>, </a:t>
            </a:r>
            <a:r>
              <a:rPr lang="en-GB" b="1" dirty="0" smtClean="0"/>
              <a:t>’</a:t>
            </a:r>
            <a:r>
              <a:rPr lang="en-GB" b="1" dirty="0" err="1" smtClean="0"/>
              <a:t>FontName</a:t>
            </a:r>
            <a:r>
              <a:rPr lang="en-GB" b="1" dirty="0" smtClean="0"/>
              <a:t>’, ‘Times’)</a:t>
            </a:r>
            <a:endParaRPr lang="en-GB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803186" y="303213"/>
            <a:ext cx="1537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Figure Text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97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are </a:t>
            </a:r>
            <a:r>
              <a:rPr lang="en-GB" b="1" dirty="0" smtClean="0"/>
              <a:t>two ways </a:t>
            </a:r>
            <a:r>
              <a:rPr lang="en-GB" dirty="0" smtClean="0"/>
              <a:t>to </a:t>
            </a:r>
            <a:r>
              <a:rPr lang="en-GB" b="1" dirty="0" smtClean="0"/>
              <a:t>edit </a:t>
            </a:r>
            <a:r>
              <a:rPr lang="en-GB" dirty="0" smtClean="0"/>
              <a:t>the </a:t>
            </a:r>
            <a:r>
              <a:rPr lang="en-GB" b="1" dirty="0" smtClean="0"/>
              <a:t>properties of a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first is through the </a:t>
            </a:r>
            <a:r>
              <a:rPr lang="en-GB" b="1" dirty="0" smtClean="0"/>
              <a:t>figure window toolbar</a:t>
            </a:r>
            <a:r>
              <a:rPr lang="en-GB" dirty="0" smtClean="0"/>
              <a:t>, by clicking </a:t>
            </a:r>
            <a:r>
              <a:rPr lang="en-GB" b="1" dirty="0" smtClean="0"/>
              <a:t>Edit -&gt; Figure Properties…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brings up an </a:t>
            </a:r>
            <a:r>
              <a:rPr lang="en-GB" b="1" dirty="0" smtClean="0"/>
              <a:t>additional panel </a:t>
            </a:r>
            <a:r>
              <a:rPr lang="en-GB" dirty="0" smtClean="0"/>
              <a:t>at the </a:t>
            </a:r>
            <a:r>
              <a:rPr lang="en-GB" b="1" dirty="0" smtClean="0"/>
              <a:t>bottom </a:t>
            </a:r>
            <a:r>
              <a:rPr lang="en-GB" dirty="0" smtClean="0"/>
              <a:t>of the </a:t>
            </a:r>
            <a:r>
              <a:rPr lang="en-GB" b="1" dirty="0" smtClean="0"/>
              <a:t>figure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Clicking</a:t>
            </a:r>
            <a:r>
              <a:rPr lang="en-GB" dirty="0" smtClean="0"/>
              <a:t> on </a:t>
            </a:r>
            <a:r>
              <a:rPr lang="en-GB" b="1" dirty="0" smtClean="0"/>
              <a:t>various parts </a:t>
            </a:r>
            <a:r>
              <a:rPr lang="en-GB" dirty="0" smtClean="0"/>
              <a:t>of the figure then allows you to </a:t>
            </a:r>
            <a:r>
              <a:rPr lang="en-GB" b="1" dirty="0" smtClean="0"/>
              <a:t>edit properties directly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example, </a:t>
            </a:r>
            <a:r>
              <a:rPr lang="en-GB" b="1" dirty="0" smtClean="0"/>
              <a:t>click on or near the axes</a:t>
            </a:r>
            <a:r>
              <a:rPr lang="en-GB" dirty="0" smtClean="0"/>
              <a:t>, and you can edit the </a:t>
            </a:r>
            <a:r>
              <a:rPr lang="en-GB" b="1" dirty="0" smtClean="0"/>
              <a:t>labels, font and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Clicking </a:t>
            </a:r>
            <a:r>
              <a:rPr lang="en-GB" b="1" dirty="0" smtClean="0"/>
              <a:t>on the plotted line </a:t>
            </a:r>
            <a:r>
              <a:rPr lang="en-GB" dirty="0" smtClean="0"/>
              <a:t>allows you to edit the </a:t>
            </a:r>
            <a:r>
              <a:rPr lang="en-GB" b="1" dirty="0" smtClean="0"/>
              <a:t>colour, line style and marker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835321" y="303213"/>
            <a:ext cx="3473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Editing Figure Properties I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16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b="1" dirty="0" smtClean="0"/>
              <a:t>second way </a:t>
            </a:r>
            <a:r>
              <a:rPr lang="en-GB" dirty="0" smtClean="0"/>
              <a:t>to </a:t>
            </a:r>
            <a:r>
              <a:rPr lang="en-GB" b="1" dirty="0" smtClean="0"/>
              <a:t>edit a figure </a:t>
            </a:r>
            <a:r>
              <a:rPr lang="en-GB" dirty="0" smtClean="0"/>
              <a:t>is </a:t>
            </a:r>
            <a:r>
              <a:rPr lang="en-GB" b="1" dirty="0" smtClean="0"/>
              <a:t>directly from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Basic properties </a:t>
            </a:r>
            <a:r>
              <a:rPr lang="en-GB" dirty="0" smtClean="0"/>
              <a:t>can be defined </a:t>
            </a:r>
            <a:r>
              <a:rPr lang="en-GB" b="1" dirty="0" smtClean="0"/>
              <a:t>when first creating the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include </a:t>
            </a:r>
            <a:r>
              <a:rPr lang="en-GB" b="1" dirty="0" err="1" smtClean="0"/>
              <a:t>LineWidth</a:t>
            </a:r>
            <a:r>
              <a:rPr lang="en-GB" b="1" dirty="0" smtClean="0"/>
              <a:t>, </a:t>
            </a:r>
            <a:r>
              <a:rPr lang="en-GB" b="1" dirty="0" err="1" smtClean="0"/>
              <a:t>LineStyle</a:t>
            </a:r>
            <a:r>
              <a:rPr lang="en-GB" dirty="0" smtClean="0"/>
              <a:t>, and </a:t>
            </a:r>
            <a:r>
              <a:rPr lang="en-GB" b="1" dirty="0" err="1" smtClean="0"/>
              <a:t>Color</a:t>
            </a:r>
            <a:r>
              <a:rPr lang="en-GB" dirty="0" smtClean="0"/>
              <a:t> for lines…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…and </a:t>
            </a:r>
            <a:r>
              <a:rPr lang="en-GB" b="1" dirty="0" smtClean="0"/>
              <a:t>Marker</a:t>
            </a:r>
            <a:r>
              <a:rPr lang="en-GB" dirty="0" smtClean="0"/>
              <a:t>, </a:t>
            </a:r>
            <a:r>
              <a:rPr lang="en-GB" b="1" dirty="0" err="1" smtClean="0"/>
              <a:t>MarkerEdgeColor</a:t>
            </a:r>
            <a:r>
              <a:rPr lang="en-GB" dirty="0" smtClean="0"/>
              <a:t>, </a:t>
            </a:r>
            <a:r>
              <a:rPr lang="en-GB" b="1" dirty="0" err="1" smtClean="0"/>
              <a:t>MarkerFaceColor</a:t>
            </a:r>
            <a:r>
              <a:rPr lang="en-GB" dirty="0" smtClean="0"/>
              <a:t> and </a:t>
            </a:r>
            <a:r>
              <a:rPr lang="en-GB" b="1" dirty="0" err="1" smtClean="0"/>
              <a:t>MarkerSize</a:t>
            </a:r>
            <a:r>
              <a:rPr lang="en-GB" dirty="0" smtClean="0"/>
              <a:t> for markers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example: </a:t>
            </a:r>
            <a:r>
              <a:rPr lang="en-GB" b="1" dirty="0" smtClean="0"/>
              <a:t>plot(x, y, ‘</a:t>
            </a:r>
            <a:r>
              <a:rPr lang="en-GB" b="1" dirty="0" err="1" smtClean="0"/>
              <a:t>LineWidth</a:t>
            </a:r>
            <a:r>
              <a:rPr lang="en-GB" b="1" dirty="0" smtClean="0"/>
              <a:t>’, 3, ‘</a:t>
            </a:r>
            <a:r>
              <a:rPr lang="en-GB" b="1" dirty="0" err="1" smtClean="0"/>
              <a:t>Color</a:t>
            </a:r>
            <a:r>
              <a:rPr lang="en-GB" b="1" dirty="0" smtClean="0"/>
              <a:t>’, ‘r’, ‘</a:t>
            </a:r>
            <a:r>
              <a:rPr lang="en-GB" b="1" dirty="0" err="1" smtClean="0"/>
              <a:t>LineStyle</a:t>
            </a:r>
            <a:r>
              <a:rPr lang="en-GB" b="1" dirty="0" smtClean="0"/>
              <a:t>’, ‘--’)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b="1" dirty="0" smtClean="0"/>
              <a:t>colour</a:t>
            </a:r>
            <a:r>
              <a:rPr lang="en-GB" dirty="0" smtClean="0"/>
              <a:t>, </a:t>
            </a:r>
            <a:r>
              <a:rPr lang="en-GB" b="1" dirty="0" smtClean="0"/>
              <a:t>line</a:t>
            </a:r>
            <a:r>
              <a:rPr lang="en-GB" dirty="0" smtClean="0"/>
              <a:t> and </a:t>
            </a:r>
            <a:r>
              <a:rPr lang="en-GB" b="1" dirty="0" smtClean="0"/>
              <a:t>marker style alone </a:t>
            </a:r>
            <a:r>
              <a:rPr lang="en-GB" dirty="0" smtClean="0"/>
              <a:t>can be defined in a </a:t>
            </a:r>
            <a:r>
              <a:rPr lang="en-GB" b="1" dirty="0" smtClean="0"/>
              <a:t>single set of apostrophes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example: </a:t>
            </a:r>
            <a:r>
              <a:rPr lang="en-GB" b="1" dirty="0"/>
              <a:t>plot(x, y, </a:t>
            </a:r>
            <a:r>
              <a:rPr lang="en-GB" b="1" dirty="0" smtClean="0"/>
              <a:t>‘r--*’)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835321" y="303213"/>
            <a:ext cx="3473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Editing Figure Properties II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4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40324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MATLAB ‘</a:t>
            </a:r>
            <a:r>
              <a:rPr lang="en-GB" b="1" u="sng" dirty="0" err="1" smtClean="0"/>
              <a:t>Color</a:t>
            </a:r>
            <a:r>
              <a:rPr lang="en-GB" b="1" u="sng" dirty="0" smtClean="0"/>
              <a:t>’ Code</a:t>
            </a:r>
            <a:endParaRPr lang="en-GB" b="1" u="sng" dirty="0"/>
          </a:p>
          <a:p>
            <a:r>
              <a:rPr lang="en-GB" dirty="0" smtClean="0"/>
              <a:t>‘b’ 	= </a:t>
            </a:r>
            <a:r>
              <a:rPr lang="en-GB" dirty="0" smtClean="0">
                <a:solidFill>
                  <a:srgbClr val="0070C0"/>
                </a:solidFill>
              </a:rPr>
              <a:t>Blue (default)</a:t>
            </a:r>
          </a:p>
          <a:p>
            <a:r>
              <a:rPr lang="en-GB" dirty="0" smtClean="0"/>
              <a:t>‘g’ 	= </a:t>
            </a:r>
            <a:r>
              <a:rPr lang="en-GB" dirty="0" smtClean="0">
                <a:solidFill>
                  <a:srgbClr val="00B050"/>
                </a:solidFill>
              </a:rPr>
              <a:t>Green</a:t>
            </a:r>
          </a:p>
          <a:p>
            <a:r>
              <a:rPr lang="en-GB" dirty="0" smtClean="0"/>
              <a:t>‘r’ 	= </a:t>
            </a:r>
            <a:r>
              <a:rPr lang="en-GB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en-GB" dirty="0" smtClean="0"/>
              <a:t>‘k’ 	= Black</a:t>
            </a:r>
          </a:p>
          <a:p>
            <a:r>
              <a:rPr lang="en-GB" dirty="0" smtClean="0"/>
              <a:t>‘y’ 	= </a:t>
            </a:r>
            <a:r>
              <a:rPr lang="en-GB" dirty="0" smtClean="0">
                <a:solidFill>
                  <a:srgbClr val="FFFF00"/>
                </a:solidFill>
              </a:rPr>
              <a:t>Yellow</a:t>
            </a:r>
          </a:p>
          <a:p>
            <a:r>
              <a:rPr lang="en-GB" dirty="0" smtClean="0"/>
              <a:t>‘w’ 	= </a:t>
            </a:r>
            <a:r>
              <a:rPr lang="en-GB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</a:t>
            </a:r>
          </a:p>
          <a:p>
            <a:r>
              <a:rPr lang="en-GB" dirty="0" smtClean="0"/>
              <a:t>‘c’ 	= </a:t>
            </a:r>
            <a:r>
              <a:rPr lang="en-GB" dirty="0" smtClean="0">
                <a:solidFill>
                  <a:srgbClr val="00B0F0"/>
                </a:solidFill>
              </a:rPr>
              <a:t>Cyan</a:t>
            </a:r>
          </a:p>
          <a:p>
            <a:r>
              <a:rPr lang="en-GB" dirty="0" smtClean="0"/>
              <a:t>‘m’ 	= </a:t>
            </a:r>
            <a:r>
              <a:rPr lang="en-GB" dirty="0" smtClean="0">
                <a:solidFill>
                  <a:srgbClr val="7030A0"/>
                </a:solidFill>
              </a:rPr>
              <a:t>Magenta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b="1" u="sng" dirty="0" smtClean="0"/>
              <a:t>MATLAB ‘</a:t>
            </a:r>
            <a:r>
              <a:rPr lang="en-GB" b="1" u="sng" dirty="0" err="1" smtClean="0"/>
              <a:t>LineStyle</a:t>
            </a:r>
            <a:r>
              <a:rPr lang="en-GB" b="1" u="sng" dirty="0" smtClean="0"/>
              <a:t>’ Code</a:t>
            </a:r>
          </a:p>
          <a:p>
            <a:r>
              <a:rPr lang="en-GB" dirty="0" smtClean="0"/>
              <a:t>‘-’ 	= Solid line (default for plot)</a:t>
            </a:r>
          </a:p>
          <a:p>
            <a:r>
              <a:rPr lang="en-GB" dirty="0" smtClean="0"/>
              <a:t>‘--’ </a:t>
            </a:r>
            <a:r>
              <a:rPr lang="en-GB" dirty="0"/>
              <a:t>	= </a:t>
            </a:r>
            <a:r>
              <a:rPr lang="en-GB" dirty="0" smtClean="0"/>
              <a:t>Dashed </a:t>
            </a:r>
            <a:r>
              <a:rPr lang="en-GB" dirty="0"/>
              <a:t>line</a:t>
            </a:r>
          </a:p>
          <a:p>
            <a:r>
              <a:rPr lang="en-GB" dirty="0" smtClean="0"/>
              <a:t>‘-.’ </a:t>
            </a:r>
            <a:r>
              <a:rPr lang="en-GB" dirty="0"/>
              <a:t>	= </a:t>
            </a:r>
            <a:r>
              <a:rPr lang="en-GB" dirty="0" smtClean="0"/>
              <a:t>Dash-dot </a:t>
            </a:r>
            <a:r>
              <a:rPr lang="en-GB" dirty="0"/>
              <a:t>line</a:t>
            </a:r>
          </a:p>
          <a:p>
            <a:r>
              <a:rPr lang="en-GB" dirty="0" smtClean="0"/>
              <a:t>‘:’ </a:t>
            </a:r>
            <a:r>
              <a:rPr lang="en-GB" dirty="0"/>
              <a:t>	= </a:t>
            </a:r>
            <a:r>
              <a:rPr lang="en-GB" dirty="0" smtClean="0"/>
              <a:t>Dotted line</a:t>
            </a:r>
          </a:p>
          <a:p>
            <a:r>
              <a:rPr lang="en-GB" dirty="0" smtClean="0"/>
              <a:t>‘none’ 	= No line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1052736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MATLAB ‘Marker’ Code</a:t>
            </a:r>
          </a:p>
          <a:p>
            <a:r>
              <a:rPr lang="en-GB" dirty="0"/>
              <a:t>‘o’ 	= Circle (</a:t>
            </a:r>
            <a:r>
              <a:rPr lang="en-GB" dirty="0" smtClean="0"/>
              <a:t>default for scatter)</a:t>
            </a:r>
            <a:endParaRPr lang="en-GB" dirty="0"/>
          </a:p>
          <a:p>
            <a:r>
              <a:rPr lang="en-GB" dirty="0" smtClean="0"/>
              <a:t>‘.’ 	= Point</a:t>
            </a:r>
          </a:p>
          <a:p>
            <a:r>
              <a:rPr lang="en-GB" dirty="0" smtClean="0"/>
              <a:t>‘x’ </a:t>
            </a:r>
            <a:r>
              <a:rPr lang="en-GB" dirty="0"/>
              <a:t>	= </a:t>
            </a:r>
            <a:r>
              <a:rPr lang="en-GB" dirty="0" smtClean="0"/>
              <a:t>Cross</a:t>
            </a:r>
            <a:endParaRPr lang="en-GB" dirty="0"/>
          </a:p>
          <a:p>
            <a:r>
              <a:rPr lang="en-GB" dirty="0" smtClean="0"/>
              <a:t>‘+’ </a:t>
            </a:r>
            <a:r>
              <a:rPr lang="en-GB" dirty="0"/>
              <a:t>	= </a:t>
            </a:r>
            <a:r>
              <a:rPr lang="en-GB" dirty="0" smtClean="0"/>
              <a:t>Plus sign</a:t>
            </a:r>
          </a:p>
          <a:p>
            <a:r>
              <a:rPr lang="en-GB" dirty="0" smtClean="0"/>
              <a:t>‘*’	= Asterisk</a:t>
            </a:r>
          </a:p>
          <a:p>
            <a:r>
              <a:rPr lang="en-GB" dirty="0" smtClean="0"/>
              <a:t>‘s’ 	= Square</a:t>
            </a:r>
          </a:p>
          <a:p>
            <a:r>
              <a:rPr lang="en-GB" dirty="0" smtClean="0"/>
              <a:t>‘d’ </a:t>
            </a:r>
            <a:r>
              <a:rPr lang="en-GB" dirty="0"/>
              <a:t>	= </a:t>
            </a:r>
            <a:r>
              <a:rPr lang="en-GB" dirty="0" smtClean="0"/>
              <a:t>Diamond</a:t>
            </a:r>
            <a:endParaRPr lang="en-GB" dirty="0"/>
          </a:p>
          <a:p>
            <a:r>
              <a:rPr lang="en-GB" dirty="0" smtClean="0"/>
              <a:t>‘v’ </a:t>
            </a:r>
            <a:r>
              <a:rPr lang="en-GB" dirty="0"/>
              <a:t>	= </a:t>
            </a:r>
            <a:r>
              <a:rPr lang="en-GB" dirty="0" smtClean="0"/>
              <a:t>Down triangle</a:t>
            </a:r>
            <a:endParaRPr lang="en-GB" dirty="0"/>
          </a:p>
          <a:p>
            <a:r>
              <a:rPr lang="en-GB" dirty="0" smtClean="0"/>
              <a:t>‘^’ </a:t>
            </a:r>
            <a:r>
              <a:rPr lang="en-GB" dirty="0"/>
              <a:t>	= </a:t>
            </a:r>
            <a:r>
              <a:rPr lang="en-GB" dirty="0" smtClean="0"/>
              <a:t>Up triangle</a:t>
            </a:r>
            <a:endParaRPr lang="en-GB" dirty="0"/>
          </a:p>
          <a:p>
            <a:r>
              <a:rPr lang="en-GB" dirty="0" smtClean="0"/>
              <a:t>‘&gt;’ </a:t>
            </a:r>
            <a:r>
              <a:rPr lang="en-GB" dirty="0"/>
              <a:t>	= </a:t>
            </a:r>
            <a:r>
              <a:rPr lang="en-GB" dirty="0" smtClean="0"/>
              <a:t>Right triangle</a:t>
            </a:r>
            <a:endParaRPr lang="en-GB" dirty="0"/>
          </a:p>
          <a:p>
            <a:r>
              <a:rPr lang="en-GB" dirty="0" smtClean="0"/>
              <a:t>‘&lt;’ </a:t>
            </a:r>
            <a:r>
              <a:rPr lang="en-GB" dirty="0"/>
              <a:t>	= </a:t>
            </a:r>
            <a:r>
              <a:rPr lang="en-GB" dirty="0" smtClean="0"/>
              <a:t>Left triangle</a:t>
            </a:r>
            <a:endParaRPr lang="en-GB" dirty="0"/>
          </a:p>
          <a:p>
            <a:r>
              <a:rPr lang="en-GB" dirty="0" smtClean="0"/>
              <a:t>‘p’ </a:t>
            </a:r>
            <a:r>
              <a:rPr lang="en-GB" dirty="0"/>
              <a:t>	= </a:t>
            </a:r>
            <a:r>
              <a:rPr lang="en-GB" dirty="0" smtClean="0"/>
              <a:t>Pentagram</a:t>
            </a:r>
            <a:endParaRPr lang="en-GB" dirty="0"/>
          </a:p>
          <a:p>
            <a:r>
              <a:rPr lang="en-GB" dirty="0" smtClean="0"/>
              <a:t>‘h’ </a:t>
            </a:r>
            <a:r>
              <a:rPr lang="en-GB" dirty="0"/>
              <a:t>	= </a:t>
            </a:r>
            <a:r>
              <a:rPr lang="en-GB" dirty="0" smtClean="0"/>
              <a:t>Hexagram</a:t>
            </a:r>
          </a:p>
          <a:p>
            <a:r>
              <a:rPr lang="en-GB" dirty="0" smtClean="0"/>
              <a:t>‘none’ 	= No marker (default for plot)</a:t>
            </a:r>
            <a:endParaRPr lang="en-GB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835321" y="303213"/>
            <a:ext cx="3473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Editing Figure Properties II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055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1621</Words>
  <Application>Microsoft Office PowerPoint</Application>
  <PresentationFormat>On-screen Show (4:3)</PresentationFormat>
  <Paragraphs>242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Bush</dc:creator>
  <cp:lastModifiedBy>Dan</cp:lastModifiedBy>
  <cp:revision>608</cp:revision>
  <dcterms:created xsi:type="dcterms:W3CDTF">2013-10-02T17:32:12Z</dcterms:created>
  <dcterms:modified xsi:type="dcterms:W3CDTF">2020-10-27T15:45:17Z</dcterms:modified>
</cp:coreProperties>
</file>