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301" r:id="rId3"/>
    <p:sldId id="307" r:id="rId4"/>
    <p:sldId id="308" r:id="rId5"/>
    <p:sldId id="309" r:id="rId6"/>
    <p:sldId id="310" r:id="rId7"/>
    <p:sldId id="304" r:id="rId8"/>
    <p:sldId id="311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CFCA-D3B1-4B3D-925A-13E8E3095D8A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50533-808E-4FD8-8B85-C38CC0F052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5418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5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53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53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53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53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199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Housekeeping and organising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50533-808E-4FD8-8B85-C38CC0F0523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199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1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4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036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43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368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694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779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649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949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63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5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B8-7001-4293-81EC-329008FB41B7}" type="datetimeFigureOut">
              <a:rPr lang="en-GB" smtClean="0"/>
              <a:pPr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8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ucl.ac.uk/course/view.php?id=227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447179" y="1412776"/>
            <a:ext cx="42496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 smtClean="0">
                <a:latin typeface="+mj-lt"/>
                <a:cs typeface="Arial" panose="020B0604020202020204" pitchFamily="34" charset="0"/>
              </a:rPr>
              <a:t>Basic Statistics</a:t>
            </a:r>
            <a:endParaRPr lang="en-GB" altLang="en-US" sz="5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649" y="594928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https://moodle.ucl.ac.uk/course/view.php?id=22765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60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296728" y="303213"/>
            <a:ext cx="2550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Power Calculations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Before carrying out a new study, it is advisable to carry out a </a:t>
            </a:r>
            <a:r>
              <a:rPr lang="en-GB" b="1" dirty="0" smtClean="0"/>
              <a:t>power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helps to identify the </a:t>
            </a:r>
            <a:r>
              <a:rPr lang="en-GB" b="1" dirty="0" smtClean="0"/>
              <a:t>sample size needed </a:t>
            </a:r>
            <a:r>
              <a:rPr lang="en-GB" dirty="0" smtClean="0"/>
              <a:t>to </a:t>
            </a:r>
            <a:r>
              <a:rPr lang="en-GB" b="1" dirty="0" smtClean="0"/>
              <a:t>detect an effect</a:t>
            </a:r>
            <a:r>
              <a:rPr lang="en-GB" dirty="0" smtClean="0"/>
              <a:t> of a certain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i.e. how many people you must test to find a difference between groups, if one exists!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Matlab</a:t>
            </a:r>
            <a:r>
              <a:rPr lang="en-GB" dirty="0" smtClean="0"/>
              <a:t>, this can be achieved using the </a:t>
            </a:r>
            <a:r>
              <a:rPr lang="en-GB" b="1" dirty="0" err="1" smtClean="0"/>
              <a:t>sampsizepwr</a:t>
            </a:r>
            <a:r>
              <a:rPr lang="en-GB" dirty="0" smtClean="0"/>
              <a:t>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ctr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sampsizepwr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(testtype,p0,p1,pwr)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use this function, you must define the </a:t>
            </a:r>
            <a:r>
              <a:rPr lang="en-GB" b="1" dirty="0" smtClean="0"/>
              <a:t>statistical test </a:t>
            </a:r>
            <a:r>
              <a:rPr lang="en-GB" dirty="0" smtClean="0"/>
              <a:t>you plan to use, as well as the </a:t>
            </a:r>
            <a:r>
              <a:rPr lang="en-GB" b="1" dirty="0" smtClean="0"/>
              <a:t>estimated mean</a:t>
            </a:r>
            <a:r>
              <a:rPr lang="en-GB" dirty="0" smtClean="0"/>
              <a:t> (and </a:t>
            </a:r>
            <a:r>
              <a:rPr lang="en-GB" b="1" dirty="0" smtClean="0"/>
              <a:t>variance</a:t>
            </a:r>
            <a:r>
              <a:rPr lang="en-GB" dirty="0" smtClean="0"/>
              <a:t>) of the measurements in your two groups </a:t>
            </a:r>
            <a:r>
              <a:rPr lang="en-GB" dirty="0" smtClean="0"/>
              <a:t>/ </a:t>
            </a:r>
            <a:r>
              <a:rPr lang="en-GB" dirty="0" smtClean="0"/>
              <a:t>conditions</a:t>
            </a:r>
          </a:p>
          <a:p>
            <a:pPr marL="285750" indent="-285750" algn="ctr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Alternatively, you can use this function to </a:t>
            </a:r>
            <a:r>
              <a:rPr lang="en-GB" b="1" dirty="0" smtClean="0"/>
              <a:t>retrospectively compute the power </a:t>
            </a:r>
            <a:r>
              <a:rPr lang="en-GB" dirty="0" smtClean="0"/>
              <a:t>of a study, given the number of participants you tested and the effect size:</a:t>
            </a:r>
          </a:p>
          <a:p>
            <a:pPr marL="285750" indent="-285750" algn="ctr"/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 algn="ctr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pwrout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sampsizepwr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(testtype,p0,p1,[],n)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421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352162" y="303213"/>
            <a:ext cx="2439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Tests of Normality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Having carried out a study, you then need to </a:t>
            </a:r>
            <a:r>
              <a:rPr lang="en-GB" b="1" dirty="0" smtClean="0"/>
              <a:t>decide which statistical test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often depends on </a:t>
            </a:r>
            <a:r>
              <a:rPr lang="en-GB" b="1" dirty="0" smtClean="0"/>
              <a:t>whether or not </a:t>
            </a:r>
            <a:r>
              <a:rPr lang="en-GB" dirty="0" smtClean="0"/>
              <a:t>the results are </a:t>
            </a:r>
            <a:r>
              <a:rPr lang="en-GB" b="1" dirty="0" smtClean="0"/>
              <a:t>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several </a:t>
            </a:r>
            <a:r>
              <a:rPr lang="en-GB" dirty="0" err="1" smtClean="0"/>
              <a:t>Matlab</a:t>
            </a:r>
            <a:r>
              <a:rPr lang="en-GB" dirty="0" smtClean="0"/>
              <a:t> functions that can be used to establish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include ‘</a:t>
            </a:r>
            <a:r>
              <a:rPr lang="en-GB" b="1" dirty="0" err="1" smtClean="0"/>
              <a:t>lillietest</a:t>
            </a:r>
            <a:r>
              <a:rPr lang="en-GB" dirty="0" smtClean="0"/>
              <a:t>’, to carry out the </a:t>
            </a:r>
            <a:r>
              <a:rPr lang="en-GB" b="1" dirty="0" err="1" smtClean="0"/>
              <a:t>Lilliefors</a:t>
            </a:r>
            <a:r>
              <a:rPr lang="en-GB" b="1" dirty="0" smtClean="0"/>
              <a:t> </a:t>
            </a:r>
            <a:r>
              <a:rPr lang="en-GB" b="1" dirty="0" smtClean="0"/>
              <a:t>test</a:t>
            </a:r>
            <a:r>
              <a:rPr lang="en-GB" dirty="0" smtClean="0"/>
              <a:t>...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h,p,kstat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lillietest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...‘</a:t>
            </a:r>
            <a:r>
              <a:rPr lang="en-GB" b="1" dirty="0" err="1" smtClean="0"/>
              <a:t>adtest</a:t>
            </a:r>
            <a:r>
              <a:rPr lang="en-GB" dirty="0" smtClean="0"/>
              <a:t>’, to carry out the </a:t>
            </a:r>
            <a:r>
              <a:rPr lang="en-GB" b="1" dirty="0" smtClean="0"/>
              <a:t>Anderson-Darling </a:t>
            </a:r>
            <a:r>
              <a:rPr lang="en-GB" b="1" dirty="0" smtClean="0"/>
              <a:t>test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h,p,adstat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adtest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...and ‘</a:t>
            </a:r>
            <a:r>
              <a:rPr lang="en-GB" b="1" dirty="0" err="1" smtClean="0"/>
              <a:t>jbtest</a:t>
            </a:r>
            <a:r>
              <a:rPr lang="en-GB" dirty="0" smtClean="0"/>
              <a:t>’, to carry out the </a:t>
            </a:r>
            <a:r>
              <a:rPr lang="en-GB" b="1" dirty="0" err="1" smtClean="0"/>
              <a:t>Jarque-Bera</a:t>
            </a:r>
            <a:r>
              <a:rPr lang="en-GB" b="1" dirty="0" smtClean="0"/>
              <a:t> </a:t>
            </a:r>
            <a:r>
              <a:rPr lang="en-GB" b="1" dirty="0" smtClean="0"/>
              <a:t>test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h,p,jbstat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jbtest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each case, a result of </a:t>
            </a:r>
            <a:r>
              <a:rPr lang="en-GB" b="1" dirty="0" smtClean="0"/>
              <a:t>h=0 </a:t>
            </a:r>
            <a:r>
              <a:rPr lang="en-GB" dirty="0" smtClean="0"/>
              <a:t>(i.e. false) indicates that the </a:t>
            </a:r>
            <a:r>
              <a:rPr lang="en-GB" b="1" dirty="0" smtClean="0"/>
              <a:t>data is normally distributed</a:t>
            </a:r>
            <a:endParaRPr lang="en-GB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1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061829" y="303213"/>
            <a:ext cx="30203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Comparing the Means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your </a:t>
            </a:r>
            <a:r>
              <a:rPr lang="en-GB" b="1" dirty="0" smtClean="0"/>
              <a:t>data is normally distributed</a:t>
            </a:r>
            <a:r>
              <a:rPr lang="en-GB" dirty="0" smtClean="0"/>
              <a:t>, you will then usually </a:t>
            </a:r>
            <a:r>
              <a:rPr lang="en-GB" b="1" dirty="0" smtClean="0"/>
              <a:t>compare the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most common method </a:t>
            </a:r>
            <a:r>
              <a:rPr lang="en-GB" dirty="0" smtClean="0"/>
              <a:t>to do so is using a </a:t>
            </a:r>
            <a:r>
              <a:rPr lang="en-GB" b="1" dirty="0" smtClean="0"/>
              <a:t>Student’s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implement a </a:t>
            </a:r>
            <a:r>
              <a:rPr lang="en-GB" b="1" dirty="0" smtClean="0"/>
              <a:t>one sample </a:t>
            </a:r>
            <a:r>
              <a:rPr lang="en-GB" dirty="0" smtClean="0"/>
              <a:t>t-test</a:t>
            </a:r>
            <a:r>
              <a:rPr lang="en-GB" dirty="0" smtClean="0"/>
              <a:t> in </a:t>
            </a:r>
            <a:r>
              <a:rPr lang="en-GB" dirty="0" err="1" smtClean="0"/>
              <a:t>Matlab</a:t>
            </a:r>
            <a:r>
              <a:rPr lang="en-GB" dirty="0" smtClean="0"/>
              <a:t> </a:t>
            </a:r>
            <a:r>
              <a:rPr lang="en-GB" dirty="0" smtClean="0"/>
              <a:t>using the </a:t>
            </a:r>
            <a:r>
              <a:rPr lang="en-GB" b="1" dirty="0" err="1" smtClean="0"/>
              <a:t>ttest</a:t>
            </a:r>
            <a:r>
              <a:rPr lang="en-GB" dirty="0" smtClean="0"/>
              <a:t> function:</a:t>
            </a: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h,p,ci,stats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implement a </a:t>
            </a:r>
            <a:r>
              <a:rPr lang="en-GB" b="1" dirty="0" smtClean="0"/>
              <a:t>paired</a:t>
            </a:r>
            <a:r>
              <a:rPr lang="en-GB" dirty="0" smtClean="0"/>
              <a:t> (dependent samples) t-test using the </a:t>
            </a:r>
            <a:r>
              <a:rPr lang="en-GB" b="1" dirty="0" err="1" smtClean="0"/>
              <a:t>ttest</a:t>
            </a:r>
            <a:r>
              <a:rPr lang="en-GB" dirty="0" smtClean="0"/>
              <a:t> function:</a:t>
            </a: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h,p,ci,stats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(data1,data2);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implement an </a:t>
            </a:r>
            <a:r>
              <a:rPr lang="en-GB" b="1" dirty="0" smtClean="0"/>
              <a:t>unpaired</a:t>
            </a:r>
            <a:r>
              <a:rPr lang="en-GB" dirty="0" smtClean="0"/>
              <a:t> (independent samples) t-test using the </a:t>
            </a:r>
            <a:r>
              <a:rPr lang="en-GB" b="1" dirty="0" smtClean="0"/>
              <a:t>ttest2</a:t>
            </a:r>
            <a:r>
              <a:rPr lang="en-GB" dirty="0" smtClean="0"/>
              <a:t> function</a:t>
            </a:r>
            <a:r>
              <a:rPr lang="en-GB" dirty="0" smtClean="0"/>
              <a:t>: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h,p,ci,stats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ttest2(data1,data2);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Outputs includes a </a:t>
            </a:r>
            <a:r>
              <a:rPr lang="en-GB" b="1" dirty="0" smtClean="0"/>
              <a:t>p value</a:t>
            </a:r>
            <a:r>
              <a:rPr lang="en-GB" dirty="0" smtClean="0"/>
              <a:t>, </a:t>
            </a:r>
            <a:r>
              <a:rPr lang="en-GB" b="1" dirty="0" smtClean="0"/>
              <a:t>confidence intervals</a:t>
            </a:r>
            <a:r>
              <a:rPr lang="en-GB" dirty="0" smtClean="0"/>
              <a:t>, </a:t>
            </a:r>
            <a:r>
              <a:rPr lang="en-GB" b="1" dirty="0" smtClean="0"/>
              <a:t>degrees of freedom </a:t>
            </a:r>
            <a:r>
              <a:rPr lang="en-GB" dirty="0" smtClean="0"/>
              <a:t>and the </a:t>
            </a:r>
            <a:r>
              <a:rPr lang="en-GB" b="1" dirty="0" smtClean="0"/>
              <a:t>t-statistic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case, </a:t>
            </a:r>
            <a:r>
              <a:rPr lang="en-GB" b="1" dirty="0" smtClean="0"/>
              <a:t>h=1</a:t>
            </a:r>
            <a:r>
              <a:rPr lang="en-GB" dirty="0" smtClean="0"/>
              <a:t> (i.e. true) indicates a </a:t>
            </a:r>
            <a:r>
              <a:rPr lang="en-GB" b="1" dirty="0" smtClean="0"/>
              <a:t>significant difference in the mean values</a:t>
            </a:r>
            <a:endParaRPr lang="en-GB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1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980076" y="303213"/>
            <a:ext cx="318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Comparing the Medians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</a:t>
            </a:r>
            <a:r>
              <a:rPr lang="en-GB" dirty="0" smtClean="0"/>
              <a:t>your </a:t>
            </a:r>
            <a:r>
              <a:rPr lang="en-GB" b="1" dirty="0" smtClean="0"/>
              <a:t>data is not normally distributed</a:t>
            </a:r>
            <a:r>
              <a:rPr lang="en-GB" dirty="0" smtClean="0"/>
              <a:t>, you will then usually </a:t>
            </a:r>
            <a:r>
              <a:rPr lang="en-GB" b="1" dirty="0" smtClean="0"/>
              <a:t>compare the medians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b="1" dirty="0" smtClean="0"/>
              <a:t>paired</a:t>
            </a:r>
            <a:r>
              <a:rPr lang="en-GB" dirty="0" smtClean="0"/>
              <a:t> (dependent) samples, this is achieved using the </a:t>
            </a:r>
            <a:r>
              <a:rPr lang="en-GB" b="1" dirty="0" err="1" smtClean="0"/>
              <a:t>Wilcoxon</a:t>
            </a:r>
            <a:r>
              <a:rPr lang="en-GB" b="1" dirty="0" smtClean="0"/>
              <a:t> signed-rank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implement this test </a:t>
            </a:r>
            <a:r>
              <a:rPr lang="en-GB" dirty="0" smtClean="0"/>
              <a:t>in </a:t>
            </a:r>
            <a:r>
              <a:rPr lang="en-GB" dirty="0" err="1" smtClean="0"/>
              <a:t>Matlab</a:t>
            </a:r>
            <a:r>
              <a:rPr lang="en-GB" dirty="0" smtClean="0"/>
              <a:t> using </a:t>
            </a:r>
            <a:r>
              <a:rPr lang="en-GB" dirty="0" smtClean="0"/>
              <a:t>the </a:t>
            </a:r>
            <a:r>
              <a:rPr lang="en-GB" b="1" dirty="0" err="1" smtClean="0"/>
              <a:t>signrank</a:t>
            </a:r>
            <a:r>
              <a:rPr lang="en-GB" dirty="0" smtClean="0"/>
              <a:t> function</a:t>
            </a:r>
            <a:r>
              <a:rPr lang="en-GB" dirty="0" smtClean="0"/>
              <a:t>: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h,p,ci,stats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p,h,stats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signrank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(data1,data2);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b="1" dirty="0" smtClean="0"/>
              <a:t>unpaired</a:t>
            </a:r>
            <a:r>
              <a:rPr lang="en-GB" dirty="0" smtClean="0"/>
              <a:t> (independent) samples, this is achieved using the </a:t>
            </a:r>
            <a:r>
              <a:rPr lang="en-GB" b="1" dirty="0" smtClean="0"/>
              <a:t>Mann-Whitney U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implement this </a:t>
            </a:r>
            <a:r>
              <a:rPr lang="en-GB" dirty="0" smtClean="0"/>
              <a:t>test in </a:t>
            </a:r>
            <a:r>
              <a:rPr lang="en-GB" dirty="0" err="1" smtClean="0"/>
              <a:t>Matlab</a:t>
            </a:r>
            <a:r>
              <a:rPr lang="en-GB" dirty="0" smtClean="0"/>
              <a:t> </a:t>
            </a:r>
            <a:r>
              <a:rPr lang="en-GB" dirty="0" smtClean="0"/>
              <a:t>using the </a:t>
            </a:r>
            <a:r>
              <a:rPr lang="en-GB" b="1" dirty="0" err="1" smtClean="0"/>
              <a:t>ranksum</a:t>
            </a:r>
            <a:r>
              <a:rPr lang="en-GB" dirty="0" smtClean="0"/>
              <a:t> function</a:t>
            </a:r>
            <a:r>
              <a:rPr lang="en-GB" dirty="0" smtClean="0"/>
              <a:t>: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p,h,stats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ranksum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(data1,data2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 algn="ctr"/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Outputs </a:t>
            </a:r>
            <a:r>
              <a:rPr lang="en-GB" dirty="0" smtClean="0"/>
              <a:t>include </a:t>
            </a:r>
            <a:r>
              <a:rPr lang="en-GB" dirty="0" smtClean="0"/>
              <a:t>a </a:t>
            </a:r>
            <a:r>
              <a:rPr lang="en-GB" b="1" dirty="0" smtClean="0"/>
              <a:t>p </a:t>
            </a:r>
            <a:r>
              <a:rPr lang="en-GB" b="1" dirty="0" smtClean="0"/>
              <a:t>value</a:t>
            </a:r>
            <a:r>
              <a:rPr lang="en-GB" dirty="0" smtClean="0"/>
              <a:t> and the relevant </a:t>
            </a:r>
            <a:r>
              <a:rPr lang="en-GB" b="1" dirty="0" smtClean="0"/>
              <a:t>test statistic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case, </a:t>
            </a:r>
            <a:r>
              <a:rPr lang="en-GB" b="1" dirty="0" smtClean="0"/>
              <a:t>h=1</a:t>
            </a:r>
            <a:r>
              <a:rPr lang="en-GB" dirty="0" smtClean="0"/>
              <a:t> (i.e. true) indicates a </a:t>
            </a:r>
            <a:r>
              <a:rPr lang="en-GB" b="1" dirty="0" smtClean="0"/>
              <a:t>significant difference in the </a:t>
            </a:r>
            <a:r>
              <a:rPr lang="en-GB" b="1" dirty="0" smtClean="0"/>
              <a:t>median values</a:t>
            </a:r>
            <a:endParaRPr lang="en-GB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1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116432" y="303213"/>
            <a:ext cx="2911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Examining </a:t>
            </a:r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Covariance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Alternatively, you may wish to examine the </a:t>
            </a:r>
            <a:r>
              <a:rPr lang="en-GB" b="1" dirty="0" smtClean="0"/>
              <a:t>covariance between two sets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</a:t>
            </a:r>
            <a:r>
              <a:rPr lang="en-GB" b="1" dirty="0" smtClean="0"/>
              <a:t>generally achieved </a:t>
            </a:r>
            <a:r>
              <a:rPr lang="en-GB" dirty="0" smtClean="0"/>
              <a:t>by computing a </a:t>
            </a:r>
            <a:r>
              <a:rPr lang="en-GB" b="1" dirty="0" smtClean="0"/>
              <a:t>correlation coefficient</a:t>
            </a:r>
            <a:r>
              <a:rPr lang="en-GB" dirty="0" smtClean="0"/>
              <a:t> (and p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can be implemented in </a:t>
            </a:r>
            <a:r>
              <a:rPr lang="en-GB" dirty="0" err="1" smtClean="0"/>
              <a:t>Matlab</a:t>
            </a:r>
            <a:r>
              <a:rPr lang="en-GB" dirty="0" smtClean="0"/>
              <a:t> using the </a:t>
            </a:r>
            <a:r>
              <a:rPr lang="en-GB" b="1" dirty="0" err="1" smtClean="0"/>
              <a:t>corr</a:t>
            </a:r>
            <a:r>
              <a:rPr lang="en-GB" dirty="0" smtClean="0"/>
              <a:t> function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rho,pval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(X,Y);</a:t>
            </a:r>
          </a:p>
          <a:p>
            <a:pPr marL="285750" indent="-285750" algn="ctr"/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This function can compute either </a:t>
            </a:r>
            <a:r>
              <a:rPr lang="en-GB" b="1" dirty="0" smtClean="0"/>
              <a:t>Pearson’s or Spearman’s </a:t>
            </a:r>
            <a:r>
              <a:rPr lang="en-GB" dirty="0" smtClean="0"/>
              <a:t>correlation coefficients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Alternatively, ‘</a:t>
            </a:r>
            <a:r>
              <a:rPr lang="en-GB" b="1" dirty="0" err="1" smtClean="0"/>
              <a:t>corrcoef</a:t>
            </a:r>
            <a:r>
              <a:rPr lang="en-GB" dirty="0" smtClean="0"/>
              <a:t>’ can be used to compute </a:t>
            </a:r>
            <a:r>
              <a:rPr lang="en-GB" b="1" dirty="0" smtClean="0"/>
              <a:t>Pearson’s </a:t>
            </a:r>
            <a:r>
              <a:rPr lang="en-GB" dirty="0" smtClean="0"/>
              <a:t>correlation </a:t>
            </a:r>
            <a:r>
              <a:rPr lang="en-GB" dirty="0" smtClean="0"/>
              <a:t>coefficients</a:t>
            </a: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rho,pval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corrcoef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(X,Y);</a:t>
            </a:r>
            <a:endParaRPr lang="en-GB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Further inputs</a:t>
            </a:r>
            <a:r>
              <a:rPr lang="en-GB" dirty="0" smtClean="0"/>
              <a:t> can be used to define </a:t>
            </a:r>
            <a:r>
              <a:rPr lang="en-GB" b="1" dirty="0" smtClean="0"/>
              <a:t>how to deal with missing values</a:t>
            </a:r>
            <a:r>
              <a:rPr lang="en-GB" dirty="0" smtClean="0"/>
              <a:t> in X or Y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4210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91057" y="303213"/>
            <a:ext cx="3961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Fitting a General Linear Model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05273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Finally, it is also possible to </a:t>
            </a:r>
            <a:r>
              <a:rPr lang="en-GB" b="1" dirty="0" smtClean="0"/>
              <a:t>fit general linear models </a:t>
            </a:r>
            <a:r>
              <a:rPr lang="en-GB" dirty="0" smtClean="0"/>
              <a:t>(GLMs) in </a:t>
            </a:r>
            <a:r>
              <a:rPr lang="en-GB" dirty="0" err="1" smtClean="0"/>
              <a:t>Matlab</a:t>
            </a:r>
            <a:endParaRPr lang="en-GB" dirty="0" smtClean="0"/>
          </a:p>
          <a:p>
            <a:pPr marL="285750" indent="-285750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assesses the </a:t>
            </a:r>
            <a:r>
              <a:rPr lang="en-GB" b="1" dirty="0" smtClean="0"/>
              <a:t>relationship between outcomes </a:t>
            </a:r>
            <a:r>
              <a:rPr lang="en-GB" dirty="0" smtClean="0"/>
              <a:t>(y) and a </a:t>
            </a:r>
            <a:r>
              <a:rPr lang="en-GB" b="1" dirty="0" smtClean="0"/>
              <a:t>series of predictors </a:t>
            </a:r>
            <a:r>
              <a:rPr lang="en-GB" dirty="0" smtClean="0"/>
              <a:t>(X)</a:t>
            </a:r>
          </a:p>
          <a:p>
            <a:pPr marL="285750" indent="-285750" algn="ctr"/>
            <a:endParaRPr lang="en-GB" dirty="0" smtClean="0"/>
          </a:p>
          <a:p>
            <a:pPr marL="285750" indent="-285750" algn="ctr"/>
            <a:r>
              <a:rPr lang="en-GB" i="1" dirty="0" smtClean="0"/>
              <a:t>y = </a:t>
            </a:r>
            <a:r>
              <a:rPr lang="el-GR" i="1" dirty="0" smtClean="0"/>
              <a:t>β</a:t>
            </a:r>
            <a:r>
              <a:rPr lang="en-GB" i="1" baseline="-25000" dirty="0" smtClean="0"/>
              <a:t>0</a:t>
            </a:r>
            <a:r>
              <a:rPr lang="en-GB" i="1" dirty="0" smtClean="0"/>
              <a:t> + </a:t>
            </a:r>
            <a:r>
              <a:rPr lang="el-GR" i="1" dirty="0" smtClean="0"/>
              <a:t>β</a:t>
            </a:r>
            <a:r>
              <a:rPr lang="en-GB" i="1" baseline="-25000" dirty="0" smtClean="0"/>
              <a:t>1</a:t>
            </a:r>
            <a:r>
              <a:rPr lang="en-GB" i="1" dirty="0" smtClean="0"/>
              <a:t>X + </a:t>
            </a:r>
            <a:r>
              <a:rPr lang="el-GR" i="1" dirty="0" smtClean="0"/>
              <a:t>β</a:t>
            </a:r>
            <a:r>
              <a:rPr lang="en-GB" i="1" baseline="-25000" dirty="0" smtClean="0"/>
              <a:t>2</a:t>
            </a:r>
            <a:r>
              <a:rPr lang="en-GB" i="1" dirty="0" smtClean="0"/>
              <a:t>X + ... + </a:t>
            </a:r>
            <a:r>
              <a:rPr lang="el-GR" i="1" dirty="0" smtClean="0"/>
              <a:t>ε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outputs are </a:t>
            </a:r>
            <a:r>
              <a:rPr lang="en-GB" b="1" dirty="0" smtClean="0"/>
              <a:t>beta coefficients </a:t>
            </a:r>
            <a:r>
              <a:rPr lang="en-GB" dirty="0" smtClean="0"/>
              <a:t>(</a:t>
            </a:r>
            <a:r>
              <a:rPr lang="en-GB" i="1" dirty="0" smtClean="0"/>
              <a:t>ß</a:t>
            </a:r>
            <a:r>
              <a:rPr lang="en-GB" dirty="0" smtClean="0"/>
              <a:t>, i.e. slopes) and </a:t>
            </a:r>
            <a:r>
              <a:rPr lang="en-GB" b="1" dirty="0" smtClean="0"/>
              <a:t>goodness of fit </a:t>
            </a:r>
            <a:r>
              <a:rPr lang="en-GB" b="1" dirty="0" smtClean="0"/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Several functions can be used to fit </a:t>
            </a:r>
            <a:r>
              <a:rPr lang="en-GB" dirty="0" smtClean="0"/>
              <a:t>GLMs </a:t>
            </a:r>
            <a:r>
              <a:rPr lang="en-GB" dirty="0" smtClean="0"/>
              <a:t>including </a:t>
            </a:r>
            <a:r>
              <a:rPr lang="en-GB" b="1" dirty="0" smtClean="0"/>
              <a:t>regress</a:t>
            </a:r>
            <a:r>
              <a:rPr lang="en-GB" dirty="0" smtClean="0"/>
              <a:t>, </a:t>
            </a:r>
            <a:r>
              <a:rPr lang="en-GB" b="1" dirty="0" err="1" smtClean="0"/>
              <a:t>regstats</a:t>
            </a:r>
            <a:r>
              <a:rPr lang="en-GB" dirty="0" smtClean="0"/>
              <a:t>, </a:t>
            </a:r>
            <a:r>
              <a:rPr lang="en-GB" dirty="0" smtClean="0"/>
              <a:t>and </a:t>
            </a:r>
            <a:r>
              <a:rPr lang="en-GB" b="1" dirty="0" err="1" smtClean="0"/>
              <a:t>glmfit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simplest function</a:t>
            </a:r>
            <a:r>
              <a:rPr lang="en-GB" dirty="0" smtClean="0"/>
              <a:t> is </a:t>
            </a:r>
            <a:r>
              <a:rPr lang="en-GB" b="1" dirty="0" smtClean="0"/>
              <a:t>regress</a:t>
            </a:r>
            <a:r>
              <a:rPr lang="en-GB" dirty="0" smtClean="0"/>
              <a:t> </a:t>
            </a:r>
            <a:r>
              <a:rPr lang="en-GB" dirty="0" smtClean="0"/>
              <a:t>(but </a:t>
            </a:r>
            <a:r>
              <a:rPr lang="en-GB" dirty="0" smtClean="0"/>
              <a:t>you must </a:t>
            </a:r>
            <a:r>
              <a:rPr lang="en-GB" b="1" dirty="0" smtClean="0"/>
              <a:t>include </a:t>
            </a:r>
            <a:r>
              <a:rPr lang="en-GB" b="1" dirty="0" smtClean="0"/>
              <a:t>a column of </a:t>
            </a:r>
            <a:r>
              <a:rPr lang="en-GB" b="1" dirty="0" smtClean="0"/>
              <a:t>ones in X</a:t>
            </a:r>
            <a:r>
              <a:rPr lang="en-GB" dirty="0" smtClean="0"/>
              <a:t>)</a:t>
            </a:r>
            <a:endParaRPr lang="en-GB" dirty="0" smtClean="0"/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b = regress(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y,X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use </a:t>
            </a:r>
            <a:r>
              <a:rPr lang="en-GB" b="1" dirty="0" err="1" smtClean="0"/>
              <a:t>regstats</a:t>
            </a:r>
            <a:r>
              <a:rPr lang="en-GB" b="1" dirty="0" smtClean="0"/>
              <a:t> </a:t>
            </a:r>
            <a:r>
              <a:rPr lang="en-GB" dirty="0" smtClean="0"/>
              <a:t>to obtain </a:t>
            </a:r>
            <a:r>
              <a:rPr lang="en-GB" b="1" dirty="0" smtClean="0"/>
              <a:t>more detailed output</a:t>
            </a:r>
            <a:r>
              <a:rPr lang="en-GB" dirty="0" smtClean="0"/>
              <a:t>, and </a:t>
            </a:r>
            <a:r>
              <a:rPr lang="en-GB" b="1" dirty="0" smtClean="0"/>
              <a:t>examine interactions</a:t>
            </a: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stats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y,X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use </a:t>
            </a:r>
            <a:r>
              <a:rPr lang="en-GB" b="1" dirty="0" err="1" smtClean="0"/>
              <a:t>glmfit</a:t>
            </a:r>
            <a:r>
              <a:rPr lang="en-GB" dirty="0" smtClean="0"/>
              <a:t> </a:t>
            </a:r>
            <a:r>
              <a:rPr lang="en-GB" dirty="0" smtClean="0"/>
              <a:t>to fit </a:t>
            </a:r>
            <a:r>
              <a:rPr lang="en-GB" b="1" dirty="0" smtClean="0"/>
              <a:t>linear</a:t>
            </a:r>
            <a:r>
              <a:rPr lang="en-GB" dirty="0" smtClean="0"/>
              <a:t>, </a:t>
            </a:r>
            <a:r>
              <a:rPr lang="en-GB" b="1" dirty="0" smtClean="0"/>
              <a:t>binomial </a:t>
            </a:r>
            <a:r>
              <a:rPr lang="en-GB" dirty="0" smtClean="0"/>
              <a:t>or </a:t>
            </a:r>
            <a:r>
              <a:rPr lang="en-GB" b="1" dirty="0" smtClean="0"/>
              <a:t>logistic regressions </a:t>
            </a:r>
            <a:r>
              <a:rPr lang="en-GB" dirty="0" smtClean="0"/>
              <a:t>(and more!)</a:t>
            </a:r>
          </a:p>
          <a:p>
            <a:pPr marL="285750" indent="-285750" algn="ctr"/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b,dev,stats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glmfit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9717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037918" y="303213"/>
            <a:ext cx="3068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Further Statistical Tests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Many </a:t>
            </a:r>
            <a:r>
              <a:rPr lang="en-GB" b="1" dirty="0" smtClean="0"/>
              <a:t>other statistical tests are available </a:t>
            </a:r>
            <a:r>
              <a:rPr lang="en-GB" dirty="0" smtClean="0"/>
              <a:t>in </a:t>
            </a:r>
            <a:r>
              <a:rPr lang="en-GB" dirty="0" err="1" smtClean="0"/>
              <a:t>Matlab</a:t>
            </a:r>
            <a:r>
              <a:rPr lang="en-GB" dirty="0" smtClean="0"/>
              <a:t> – check the </a:t>
            </a:r>
            <a:r>
              <a:rPr lang="en-GB" b="1" dirty="0" smtClean="0"/>
              <a:t>help files </a:t>
            </a:r>
            <a:r>
              <a:rPr lang="en-GB" dirty="0" smtClean="0"/>
              <a:t>or </a:t>
            </a:r>
            <a:r>
              <a:rPr lang="en-GB" b="1" dirty="0" smtClean="0"/>
              <a:t>Google</a:t>
            </a:r>
          </a:p>
          <a:p>
            <a:pPr marL="285750" indent="-285750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Some tests </a:t>
            </a:r>
            <a:r>
              <a:rPr lang="en-GB" dirty="0" smtClean="0"/>
              <a:t>are better performed </a:t>
            </a:r>
            <a:r>
              <a:rPr lang="en-GB" b="1" dirty="0" smtClean="0"/>
              <a:t>outside of </a:t>
            </a:r>
            <a:r>
              <a:rPr lang="en-GB" b="1" dirty="0" err="1" smtClean="0"/>
              <a:t>Matlab</a:t>
            </a:r>
            <a:r>
              <a:rPr lang="en-GB" dirty="0" smtClean="0"/>
              <a:t> – i.e. </a:t>
            </a:r>
            <a:r>
              <a:rPr lang="en-GB" b="1" dirty="0" smtClean="0"/>
              <a:t>chi-squared, ANOVAs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case, </a:t>
            </a:r>
            <a:r>
              <a:rPr lang="en-GB" b="1" dirty="0" smtClean="0"/>
              <a:t>export your data</a:t>
            </a:r>
            <a:r>
              <a:rPr lang="en-GB" dirty="0" smtClean="0"/>
              <a:t> as a </a:t>
            </a:r>
            <a:r>
              <a:rPr lang="en-GB" b="1" dirty="0" smtClean="0"/>
              <a:t>*.csv file</a:t>
            </a:r>
            <a:r>
              <a:rPr lang="en-GB" dirty="0" smtClean="0"/>
              <a:t> and then import into R or </a:t>
            </a:r>
            <a:r>
              <a:rPr lang="en-GB" dirty="0" smtClean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Remember that </a:t>
            </a:r>
            <a:r>
              <a:rPr lang="en-GB" b="1" dirty="0" err="1" smtClean="0"/>
              <a:t>Matlab</a:t>
            </a:r>
            <a:r>
              <a:rPr lang="en-GB" b="1" dirty="0" smtClean="0"/>
              <a:t> will not check the assumptions</a:t>
            </a:r>
            <a:r>
              <a:rPr lang="en-GB" dirty="0" smtClean="0"/>
              <a:t> you have made!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it’s up to you to </a:t>
            </a:r>
            <a:r>
              <a:rPr lang="en-GB" b="1" dirty="0" smtClean="0"/>
              <a:t>ensure </a:t>
            </a:r>
            <a:r>
              <a:rPr lang="en-GB" dirty="0" smtClean="0"/>
              <a:t>you are using the </a:t>
            </a:r>
            <a:r>
              <a:rPr lang="en-GB" b="1" dirty="0" smtClean="0"/>
              <a:t>correct test for your data</a:t>
            </a:r>
            <a:endParaRPr lang="en-GB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717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865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853</Words>
  <Application>Microsoft Office PowerPoint</Application>
  <PresentationFormat>On-screen Show (4:3)</PresentationFormat>
  <Paragraphs>128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Bush</dc:creator>
  <cp:lastModifiedBy>Dan</cp:lastModifiedBy>
  <cp:revision>650</cp:revision>
  <dcterms:created xsi:type="dcterms:W3CDTF">2013-10-02T17:32:12Z</dcterms:created>
  <dcterms:modified xsi:type="dcterms:W3CDTF">2020-10-31T11:17:39Z</dcterms:modified>
</cp:coreProperties>
</file>