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300" r:id="rId3"/>
    <p:sldId id="306" r:id="rId4"/>
    <p:sldId id="308" r:id="rId5"/>
    <p:sldId id="307" r:id="rId6"/>
    <p:sldId id="309" r:id="rId7"/>
    <p:sldId id="310" r:id="rId8"/>
    <p:sldId id="311" r:id="rId9"/>
    <p:sldId id="314" r:id="rId10"/>
    <p:sldId id="312" r:id="rId11"/>
    <p:sldId id="31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>
        <p:scale>
          <a:sx n="79" d="100"/>
          <a:sy n="79" d="100"/>
        </p:scale>
        <p:origin x="8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99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81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7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26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0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6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18/11/2020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96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18/11/2020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90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18/11/2020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99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0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4FB8-7001-4293-81EC-329008FB41B7}" type="datetimeFigureOut">
              <a:rPr lang="en-GB" smtClean="0"/>
              <a:pPr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40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94FB8-7001-4293-81EC-329008FB41B7}" type="datetimeFigureOut">
              <a:rPr lang="en-GB" smtClean="0"/>
              <a:pPr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80CA-989E-4453-B530-EAC4E1B429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cl.ac.uk/course/view.php?id=22765" TargetMode="Externa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.bush@ucl.ac.u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977675" y="1412776"/>
            <a:ext cx="318869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5400" dirty="0" smtClean="0">
                <a:latin typeface="+mj-lt"/>
                <a:cs typeface="Arial" panose="020B0604020202020204" pitchFamily="34" charset="0"/>
              </a:rPr>
              <a:t>Debugging</a:t>
            </a:r>
            <a:endParaRPr lang="en-GB" altLang="en-US" sz="5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7260" y="5949280"/>
            <a:ext cx="512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3"/>
              </a:rPr>
              <a:t>https://moodle.ucl.ac.uk/course/view.php?id=22765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62" y="2439589"/>
            <a:ext cx="4007514" cy="30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 is generally a </a:t>
            </a:r>
            <a:r>
              <a:rPr lang="en-GB" b="1" dirty="0" smtClean="0"/>
              <a:t>good idea</a:t>
            </a:r>
            <a:r>
              <a:rPr lang="en-GB" dirty="0" smtClean="0"/>
              <a:t> to </a:t>
            </a:r>
            <a:r>
              <a:rPr lang="en-GB" b="1" dirty="0" smtClean="0"/>
              <a:t>save a new version</a:t>
            </a:r>
            <a:r>
              <a:rPr lang="en-GB" dirty="0" smtClean="0"/>
              <a:t> of your code </a:t>
            </a:r>
            <a:r>
              <a:rPr lang="en-GB" b="1" dirty="0" smtClean="0"/>
              <a:t>after each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 is also useful to write a </a:t>
            </a:r>
            <a:r>
              <a:rPr lang="en-GB" b="1" dirty="0" smtClean="0"/>
              <a:t>brief description</a:t>
            </a:r>
            <a:r>
              <a:rPr lang="en-GB" dirty="0" smtClean="0"/>
              <a:t> of the </a:t>
            </a:r>
            <a:r>
              <a:rPr lang="en-GB" b="1" dirty="0" smtClean="0"/>
              <a:t>changes made</a:t>
            </a:r>
            <a:r>
              <a:rPr lang="en-GB" dirty="0" smtClean="0"/>
              <a:t> at the </a:t>
            </a:r>
            <a:r>
              <a:rPr lang="en-GB" b="1" dirty="0" smtClean="0"/>
              <a:t>top of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 is </a:t>
            </a:r>
            <a:r>
              <a:rPr lang="en-GB" b="1" dirty="0" smtClean="0"/>
              <a:t>imperative</a:t>
            </a:r>
            <a:r>
              <a:rPr lang="en-GB" dirty="0" smtClean="0"/>
              <a:t> to </a:t>
            </a:r>
            <a:r>
              <a:rPr lang="en-GB" b="1" dirty="0" smtClean="0"/>
              <a:t>run through your code </a:t>
            </a:r>
            <a:r>
              <a:rPr lang="en-GB" dirty="0" smtClean="0"/>
              <a:t>with a </a:t>
            </a:r>
            <a:r>
              <a:rPr lang="en-GB" b="1" dirty="0" smtClean="0"/>
              <a:t>worked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Code can run </a:t>
            </a:r>
            <a:r>
              <a:rPr lang="en-GB" b="1" dirty="0" smtClean="0"/>
              <a:t>without generating an error</a:t>
            </a:r>
            <a:r>
              <a:rPr lang="en-GB" dirty="0" smtClean="0"/>
              <a:t>, and still </a:t>
            </a:r>
            <a:r>
              <a:rPr lang="en-GB" b="1" dirty="0" smtClean="0"/>
              <a:t>contain mistakes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Debugging mode</a:t>
            </a:r>
            <a:r>
              <a:rPr lang="en-GB" dirty="0" smtClean="0"/>
              <a:t> is a useful way of </a:t>
            </a:r>
            <a:r>
              <a:rPr lang="en-GB" b="1" dirty="0" smtClean="0"/>
              <a:t>working through</a:t>
            </a:r>
            <a:r>
              <a:rPr lang="en-GB" dirty="0" smtClean="0"/>
              <a:t> your code </a:t>
            </a:r>
            <a:r>
              <a:rPr lang="en-GB" b="1" dirty="0" smtClean="0"/>
              <a:t>one step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Simply </a:t>
            </a:r>
            <a:r>
              <a:rPr lang="en-GB" b="1" dirty="0" smtClean="0"/>
              <a:t>add a ‘breakpoint’</a:t>
            </a:r>
            <a:r>
              <a:rPr lang="en-GB" dirty="0" smtClean="0"/>
              <a:t> at the </a:t>
            </a:r>
            <a:r>
              <a:rPr lang="en-GB" b="1" dirty="0" smtClean="0"/>
              <a:t>start of your code</a:t>
            </a:r>
            <a:r>
              <a:rPr lang="en-GB" dirty="0" smtClean="0"/>
              <a:t>, then proceed </a:t>
            </a:r>
            <a:r>
              <a:rPr lang="en-GB" b="1" dirty="0" smtClean="0"/>
              <a:t>one line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At each step</a:t>
            </a:r>
            <a:r>
              <a:rPr lang="en-GB" dirty="0" smtClean="0"/>
              <a:t>, you can </a:t>
            </a:r>
            <a:r>
              <a:rPr lang="en-GB" b="1" dirty="0" smtClean="0"/>
              <a:t>inspect</a:t>
            </a:r>
            <a:r>
              <a:rPr lang="en-GB" dirty="0" smtClean="0"/>
              <a:t> or </a:t>
            </a:r>
            <a:r>
              <a:rPr lang="en-GB" b="1" dirty="0" smtClean="0"/>
              <a:t>plot variables </a:t>
            </a:r>
            <a:r>
              <a:rPr lang="en-GB" dirty="0" smtClean="0"/>
              <a:t>in the </a:t>
            </a:r>
            <a:r>
              <a:rPr lang="en-GB" b="1" dirty="0" smtClean="0"/>
              <a:t>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way, you can </a:t>
            </a:r>
            <a:r>
              <a:rPr lang="en-GB" b="1" dirty="0" smtClean="0"/>
              <a:t>make sure your code is doing what it is supposed to!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751591" y="303213"/>
            <a:ext cx="3640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Backup and Test your Code!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62" y="2439589"/>
            <a:ext cx="4007514" cy="3005635"/>
          </a:xfrm>
          <a:prstGeom prst="rect">
            <a:avLst/>
          </a:prstGeom>
        </p:spPr>
      </p:pic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293046" y="1412776"/>
            <a:ext cx="45579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5400" dirty="0">
                <a:latin typeface="+mj-lt"/>
                <a:cs typeface="Arial" panose="020B0604020202020204" pitchFamily="34" charset="0"/>
              </a:rPr>
              <a:t>Any Questions?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7709" y="601199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hlinkClick r:id="rId4"/>
              </a:rPr>
              <a:t>d.bush@ucl.ac.uk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5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are </a:t>
            </a:r>
            <a:r>
              <a:rPr lang="en-GB" b="1" dirty="0" smtClean="0"/>
              <a:t>a number of simple practices </a:t>
            </a:r>
            <a:r>
              <a:rPr lang="en-GB" dirty="0" smtClean="0"/>
              <a:t>that make </a:t>
            </a:r>
            <a:r>
              <a:rPr lang="en-GB" b="1" dirty="0" smtClean="0"/>
              <a:t>programming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These practices </a:t>
            </a:r>
            <a:r>
              <a:rPr lang="en-GB" b="1" dirty="0" smtClean="0"/>
              <a:t>facilitate</a:t>
            </a:r>
            <a:r>
              <a:rPr lang="en-GB" dirty="0" smtClean="0"/>
              <a:t> the </a:t>
            </a:r>
            <a:r>
              <a:rPr lang="en-GB" b="1" dirty="0" smtClean="0"/>
              <a:t>sharing</a:t>
            </a:r>
            <a:r>
              <a:rPr lang="en-GB" dirty="0" smtClean="0"/>
              <a:t> of code, and </a:t>
            </a:r>
            <a:r>
              <a:rPr lang="en-GB" b="1" dirty="0" smtClean="0"/>
              <a:t>revisiting</a:t>
            </a:r>
            <a:r>
              <a:rPr lang="en-GB" dirty="0" smtClean="0"/>
              <a:t> / </a:t>
            </a:r>
            <a:r>
              <a:rPr lang="en-GB" b="1" dirty="0" smtClean="0"/>
              <a:t>re-using</a:t>
            </a:r>
            <a:r>
              <a:rPr lang="en-GB" dirty="0" smtClean="0"/>
              <a:t> old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These practices also make it </a:t>
            </a:r>
            <a:r>
              <a:rPr lang="en-GB" b="1" dirty="0" smtClean="0"/>
              <a:t>easier to identify bugs in your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Many of these practices are </a:t>
            </a:r>
            <a:r>
              <a:rPr lang="en-GB" b="1" dirty="0" smtClean="0"/>
              <a:t>obvious</a:t>
            </a:r>
            <a:r>
              <a:rPr lang="en-GB" dirty="0" smtClean="0"/>
              <a:t>, and </a:t>
            </a:r>
            <a:r>
              <a:rPr lang="en-GB" b="1" dirty="0" smtClean="0"/>
              <a:t>may seem trivial </a:t>
            </a:r>
            <a:r>
              <a:rPr lang="en-GB" dirty="0" smtClean="0"/>
              <a:t>at this stage…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…but will become </a:t>
            </a:r>
            <a:r>
              <a:rPr lang="en-GB" b="1" dirty="0" smtClean="0"/>
              <a:t>increasingly important</a:t>
            </a:r>
            <a:r>
              <a:rPr lang="en-GB" dirty="0" smtClean="0"/>
              <a:t> when you start writing </a:t>
            </a:r>
            <a:r>
              <a:rPr lang="en-GB" b="1" dirty="0" smtClean="0"/>
              <a:t>complex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will have seen </a:t>
            </a:r>
            <a:r>
              <a:rPr lang="en-GB" b="1" dirty="0"/>
              <a:t>many of these</a:t>
            </a:r>
            <a:r>
              <a:rPr lang="en-GB" dirty="0"/>
              <a:t> in the </a:t>
            </a:r>
            <a:r>
              <a:rPr lang="en-GB" b="1" dirty="0"/>
              <a:t>sample code </a:t>
            </a:r>
            <a:r>
              <a:rPr lang="en-GB" dirty="0"/>
              <a:t>from previous lectures</a:t>
            </a:r>
            <a:r>
              <a:rPr lang="en-GB" dirty="0" smtClean="0"/>
              <a:t>!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459066" y="303213"/>
            <a:ext cx="4225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Good Practices for Programming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Include a </a:t>
            </a:r>
            <a:r>
              <a:rPr lang="en-GB" b="1" dirty="0" smtClean="0"/>
              <a:t>high-level description</a:t>
            </a:r>
            <a:r>
              <a:rPr lang="en-GB" dirty="0" smtClean="0"/>
              <a:t> of your code at the </a:t>
            </a:r>
            <a:r>
              <a:rPr lang="en-GB" b="1" dirty="0" smtClean="0"/>
              <a:t>start of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will be </a:t>
            </a:r>
            <a:r>
              <a:rPr lang="en-GB" b="1" dirty="0" smtClean="0"/>
              <a:t>displayed in the command window</a:t>
            </a:r>
            <a:r>
              <a:rPr lang="en-GB" dirty="0" smtClean="0"/>
              <a:t> as the </a:t>
            </a:r>
            <a:r>
              <a:rPr lang="en-GB" b="1" dirty="0" smtClean="0"/>
              <a:t>help information </a:t>
            </a:r>
            <a:r>
              <a:rPr lang="en-GB" dirty="0" smtClean="0"/>
              <a:t>for that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Then add an </a:t>
            </a:r>
            <a:r>
              <a:rPr lang="en-GB" b="1" dirty="0" smtClean="0"/>
              <a:t>annotated ‘high-level’ framework</a:t>
            </a:r>
            <a:r>
              <a:rPr lang="en-GB" dirty="0" smtClean="0"/>
              <a:t>, before </a:t>
            </a:r>
            <a:r>
              <a:rPr lang="en-GB" b="1" dirty="0" smtClean="0"/>
              <a:t>inserting the ‘low-level’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Use </a:t>
            </a:r>
            <a:r>
              <a:rPr lang="en-GB" b="1" dirty="0" smtClean="0"/>
              <a:t>blank lines</a:t>
            </a:r>
            <a:r>
              <a:rPr lang="en-GB" dirty="0" smtClean="0"/>
              <a:t> or </a:t>
            </a:r>
            <a:r>
              <a:rPr lang="en-GB" b="1" dirty="0" smtClean="0"/>
              <a:t>code ‘cells’</a:t>
            </a:r>
            <a:r>
              <a:rPr lang="en-GB" dirty="0" smtClean="0"/>
              <a:t> to </a:t>
            </a:r>
            <a:r>
              <a:rPr lang="en-GB" b="1" dirty="0" smtClean="0"/>
              <a:t>separate distinct sections </a:t>
            </a:r>
            <a:r>
              <a:rPr lang="en-GB" dirty="0" smtClean="0"/>
              <a:t>of your </a:t>
            </a:r>
            <a:r>
              <a:rPr lang="en-GB" b="1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can </a:t>
            </a:r>
            <a:r>
              <a:rPr lang="en-GB" b="1" dirty="0" smtClean="0"/>
              <a:t>begin a new code cell</a:t>
            </a:r>
            <a:r>
              <a:rPr lang="en-GB" dirty="0" smtClean="0"/>
              <a:t> or </a:t>
            </a:r>
            <a:r>
              <a:rPr lang="en-GB" b="1" dirty="0" smtClean="0"/>
              <a:t>section</a:t>
            </a:r>
            <a:r>
              <a:rPr lang="en-GB" dirty="0" smtClean="0"/>
              <a:t> using </a:t>
            </a:r>
            <a:r>
              <a:rPr lang="en-GB" b="1" dirty="0" smtClean="0"/>
              <a:t>two percent symbols</a:t>
            </a:r>
            <a:r>
              <a:rPr lang="en-GB" dirty="0" smtClean="0"/>
              <a:t>: 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%%</a:t>
            </a:r>
          </a:p>
          <a:p>
            <a:pPr marL="285750" indent="-285750"/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Use </a:t>
            </a:r>
            <a:r>
              <a:rPr lang="en-GB" b="1" dirty="0" smtClean="0"/>
              <a:t>meaningful / intuitive variable names</a:t>
            </a:r>
            <a:r>
              <a:rPr lang="en-GB" dirty="0" smtClean="0"/>
              <a:t> where possible</a:t>
            </a:r>
          </a:p>
          <a:p>
            <a:pPr marL="285750" indent="-285750"/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Indent</a:t>
            </a:r>
            <a:r>
              <a:rPr lang="en-GB" dirty="0" smtClean="0"/>
              <a:t> your code to reflect </a:t>
            </a:r>
            <a:r>
              <a:rPr lang="en-GB" b="1" dirty="0" smtClean="0"/>
              <a:t>loops</a:t>
            </a:r>
            <a:r>
              <a:rPr lang="en-GB" dirty="0" smtClean="0"/>
              <a:t> and </a:t>
            </a:r>
            <a:r>
              <a:rPr lang="en-GB" b="1" dirty="0" smtClean="0"/>
              <a:t>conditional arguments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can apply ‘</a:t>
            </a:r>
            <a:r>
              <a:rPr lang="en-GB" b="1" dirty="0" smtClean="0"/>
              <a:t>smart indentation</a:t>
            </a:r>
            <a:r>
              <a:rPr lang="en-GB" dirty="0" smtClean="0"/>
              <a:t>’ by </a:t>
            </a:r>
            <a:r>
              <a:rPr lang="en-GB" b="1" dirty="0" smtClean="0"/>
              <a:t>highlighting </a:t>
            </a:r>
            <a:r>
              <a:rPr lang="en-GB" dirty="0" smtClean="0"/>
              <a:t>the code and pressing </a:t>
            </a:r>
            <a:r>
              <a:rPr lang="en-GB" b="1" dirty="0" err="1" smtClean="0"/>
              <a:t>ctrl+I</a:t>
            </a: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Clear unneeded variables</a:t>
            </a:r>
            <a:r>
              <a:rPr lang="en-GB" dirty="0"/>
              <a:t> as you go </a:t>
            </a:r>
            <a:r>
              <a:rPr lang="en-GB" dirty="0" smtClean="0"/>
              <a:t>along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145539" y="303213"/>
            <a:ext cx="28529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Organising your Code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7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450099" y="303213"/>
            <a:ext cx="42438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Assigning Variables and Memory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103833"/>
            <a:ext cx="8496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Assign</a:t>
            </a:r>
            <a:r>
              <a:rPr lang="en-GB" dirty="0" smtClean="0"/>
              <a:t> any </a:t>
            </a:r>
            <a:r>
              <a:rPr lang="en-GB" b="1" dirty="0" smtClean="0"/>
              <a:t>constant values</a:t>
            </a:r>
            <a:r>
              <a:rPr lang="en-GB" dirty="0" smtClean="0"/>
              <a:t> used throughout your script as </a:t>
            </a:r>
            <a:r>
              <a:rPr lang="en-GB" b="1" dirty="0" smtClean="0"/>
              <a:t>variables at the start</a:t>
            </a:r>
            <a:r>
              <a:rPr lang="en-GB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…like the quantity of each ingredient is defined at the start of a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Then </a:t>
            </a:r>
            <a:r>
              <a:rPr lang="en-GB" b="1" dirty="0" smtClean="0"/>
              <a:t>assign memory </a:t>
            </a:r>
            <a:r>
              <a:rPr lang="en-GB" dirty="0" smtClean="0"/>
              <a:t>for the </a:t>
            </a:r>
            <a:r>
              <a:rPr lang="en-GB" b="1" dirty="0" smtClean="0"/>
              <a:t>outputs of your script </a:t>
            </a:r>
            <a:r>
              <a:rPr lang="en-GB" dirty="0" smtClean="0"/>
              <a:t>– this makes code run </a:t>
            </a:r>
            <a:r>
              <a:rPr lang="en-GB" b="1" dirty="0" smtClean="0"/>
              <a:t>faster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Some </a:t>
            </a:r>
            <a:r>
              <a:rPr lang="en-GB" b="1" dirty="0" smtClean="0"/>
              <a:t>useful functions </a:t>
            </a:r>
            <a:r>
              <a:rPr lang="en-GB" dirty="0" smtClean="0"/>
              <a:t>for </a:t>
            </a:r>
            <a:r>
              <a:rPr lang="en-GB" b="1" dirty="0" smtClean="0"/>
              <a:t>assigning variables and memory: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zeros</a:t>
            </a:r>
            <a:r>
              <a:rPr lang="en-GB" dirty="0" smtClean="0"/>
              <a:t>: generate a vector or matrix of zeros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 smtClean="0"/>
              <a:t>nan</a:t>
            </a:r>
            <a:r>
              <a:rPr lang="en-GB" dirty="0" smtClean="0"/>
              <a:t>: generate a vector or matrix of </a:t>
            </a:r>
            <a:r>
              <a:rPr lang="en-GB" dirty="0" err="1" smtClean="0"/>
              <a:t>NaNs</a:t>
            </a:r>
            <a:r>
              <a:rPr lang="en-GB" dirty="0" smtClean="0"/>
              <a:t> (not-a-number)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ones</a:t>
            </a:r>
            <a:r>
              <a:rPr lang="en-GB" dirty="0" smtClean="0"/>
              <a:t>: generate a matrix of ones (which can be multiplied by any constant)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true / false</a:t>
            </a:r>
            <a:r>
              <a:rPr lang="en-GB" dirty="0" smtClean="0"/>
              <a:t>: generate a logical array where all entries are true or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cell</a:t>
            </a:r>
            <a:r>
              <a:rPr lang="en-GB" dirty="0" smtClean="0"/>
              <a:t>: generate a cell array of specific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 smtClean="0"/>
              <a:t>repmat</a:t>
            </a:r>
            <a:r>
              <a:rPr lang="en-GB" b="1" dirty="0" smtClean="0"/>
              <a:t> / </a:t>
            </a:r>
            <a:r>
              <a:rPr lang="en-GB" b="1" dirty="0" err="1" smtClean="0"/>
              <a:t>repelem</a:t>
            </a:r>
            <a:r>
              <a:rPr lang="en-GB" dirty="0" smtClean="0"/>
              <a:t>: repeat a specific matrix or vector a specified number of times</a:t>
            </a:r>
          </a:p>
        </p:txBody>
      </p:sp>
    </p:spTree>
    <p:extLst>
      <p:ext uri="{BB962C8B-B14F-4D97-AF65-F5344CB8AC3E}">
        <p14:creationId xmlns:p14="http://schemas.microsoft.com/office/powerpoint/2010/main" val="9142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Every </a:t>
            </a:r>
            <a:r>
              <a:rPr lang="en-GB" dirty="0" smtClean="0"/>
              <a:t>piece of code you write should therefore start with the </a:t>
            </a:r>
            <a:r>
              <a:rPr lang="en-GB" b="1" dirty="0" smtClean="0"/>
              <a:t>same high-level outline</a:t>
            </a:r>
            <a:r>
              <a:rPr lang="en-GB" dirty="0" smtClean="0"/>
              <a:t>:</a:t>
            </a:r>
            <a:endParaRPr lang="en-GB" dirty="0"/>
          </a:p>
          <a:p>
            <a:endParaRPr lang="en-GB" dirty="0" smtClean="0">
              <a:solidFill>
                <a:schemeClr val="accent3">
                  <a:lumMod val="75000"/>
                </a:schemeClr>
              </a:solidFill>
              <a:latin typeface="Courier" pitchFamily="49" charset="0"/>
            </a:endParaRPr>
          </a:p>
          <a:p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%% High-level description / help information</a:t>
            </a:r>
          </a:p>
          <a:p>
            <a:endParaRPr lang="en-GB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Assign constant variables</a:t>
            </a:r>
          </a:p>
          <a:p>
            <a:endParaRPr lang="en-GB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Assign memory for the output</a:t>
            </a:r>
          </a:p>
          <a:p>
            <a:endParaRPr lang="en-GB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Specific body of code (unique to each script)</a:t>
            </a:r>
          </a:p>
          <a:p>
            <a:endParaRPr lang="en-GB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Organise / generate required output</a:t>
            </a:r>
            <a:endParaRPr lang="en-GB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% Clear variables that are not needed as output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145539" y="303213"/>
            <a:ext cx="28529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Organising your Code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5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MATLAB has </a:t>
            </a:r>
            <a:r>
              <a:rPr lang="en-GB" b="1" dirty="0"/>
              <a:t>very powerful built-in debugging </a:t>
            </a:r>
            <a:r>
              <a:rPr lang="en-GB" b="1" dirty="0" smtClean="0"/>
              <a:t>tools </a:t>
            </a:r>
            <a:r>
              <a:rPr lang="en-GB" dirty="0" smtClean="0"/>
              <a:t>for </a:t>
            </a:r>
            <a:r>
              <a:rPr lang="en-GB" dirty="0"/>
              <a:t>scripts and </a:t>
            </a:r>
            <a:r>
              <a:rPr lang="en-GB" dirty="0" smtClean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One useful feature is the </a:t>
            </a:r>
            <a:r>
              <a:rPr lang="en-GB" b="1" dirty="0" smtClean="0"/>
              <a:t>Code Analyser</a:t>
            </a:r>
            <a:r>
              <a:rPr lang="en-GB" dirty="0" smtClean="0"/>
              <a:t>, which is </a:t>
            </a:r>
            <a:r>
              <a:rPr lang="en-GB" b="1" dirty="0" smtClean="0"/>
              <a:t>built into the Editor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</a:t>
            </a:r>
            <a:r>
              <a:rPr lang="en-GB" b="1" dirty="0" smtClean="0"/>
              <a:t>automatically detects potential issues </a:t>
            </a:r>
            <a:r>
              <a:rPr lang="en-GB" dirty="0" smtClean="0"/>
              <a:t>in your code and </a:t>
            </a:r>
            <a:r>
              <a:rPr lang="en-GB" b="1" dirty="0" smtClean="0"/>
              <a:t>suggests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Locations </a:t>
            </a:r>
            <a:r>
              <a:rPr lang="en-GB" dirty="0" smtClean="0"/>
              <a:t>of all </a:t>
            </a:r>
            <a:r>
              <a:rPr lang="en-GB" b="1" dirty="0" smtClean="0"/>
              <a:t>warnings and potential errors </a:t>
            </a:r>
            <a:r>
              <a:rPr lang="en-GB" dirty="0" smtClean="0"/>
              <a:t>are indicated on the </a:t>
            </a:r>
            <a:r>
              <a:rPr lang="en-GB" b="1" dirty="0" smtClean="0"/>
              <a:t>right hand border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Warnings </a:t>
            </a:r>
            <a:r>
              <a:rPr lang="en-GB" dirty="0" smtClean="0"/>
              <a:t>are </a:t>
            </a:r>
            <a:r>
              <a:rPr lang="en-GB" b="1" dirty="0" smtClean="0"/>
              <a:t>highlighted in orange</a:t>
            </a:r>
            <a:r>
              <a:rPr lang="en-GB" dirty="0" smtClean="0"/>
              <a:t>, and </a:t>
            </a:r>
            <a:r>
              <a:rPr lang="en-GB" b="1" dirty="0" smtClean="0"/>
              <a:t>potential errors </a:t>
            </a:r>
            <a:r>
              <a:rPr lang="en-GB" dirty="0"/>
              <a:t>are </a:t>
            </a:r>
            <a:r>
              <a:rPr lang="en-GB" b="1" dirty="0" smtClean="0"/>
              <a:t>highlighted in </a:t>
            </a:r>
            <a:r>
              <a:rPr lang="en-GB" b="1" dirty="0"/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Corresponding code</a:t>
            </a:r>
            <a:r>
              <a:rPr lang="en-GB" dirty="0" smtClean="0"/>
              <a:t> within the Editor window is also be </a:t>
            </a:r>
            <a:r>
              <a:rPr lang="en-GB" b="1" dirty="0" smtClean="0"/>
              <a:t>underlined in orange or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Hover your mouse </a:t>
            </a:r>
            <a:r>
              <a:rPr lang="en-GB" dirty="0" smtClean="0"/>
              <a:t>over either to </a:t>
            </a:r>
            <a:r>
              <a:rPr lang="en-GB" b="1" dirty="0" smtClean="0"/>
              <a:t>view details </a:t>
            </a:r>
            <a:r>
              <a:rPr lang="en-GB" dirty="0" smtClean="0"/>
              <a:t>of the potential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feedback is </a:t>
            </a:r>
            <a:r>
              <a:rPr lang="en-GB" b="1" dirty="0" smtClean="0"/>
              <a:t>clearer and more intuitive than </a:t>
            </a:r>
            <a:r>
              <a:rPr lang="en-GB" dirty="0" smtClean="0"/>
              <a:t>command window </a:t>
            </a:r>
            <a:r>
              <a:rPr lang="en-GB" b="1" dirty="0" smtClean="0"/>
              <a:t>error messages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MATLAB will </a:t>
            </a:r>
            <a:r>
              <a:rPr lang="en-GB" b="1" dirty="0" smtClean="0"/>
              <a:t>also suggest </a:t>
            </a:r>
            <a:r>
              <a:rPr lang="en-GB" b="1" dirty="0"/>
              <a:t>solutions </a:t>
            </a:r>
            <a:r>
              <a:rPr lang="en-GB" dirty="0" smtClean="0"/>
              <a:t>– but these are </a:t>
            </a:r>
            <a:r>
              <a:rPr lang="en-GB" b="1" dirty="0"/>
              <a:t>not always appropriate </a:t>
            </a:r>
            <a:r>
              <a:rPr lang="en-GB" dirty="0"/>
              <a:t>or </a:t>
            </a:r>
            <a:r>
              <a:rPr lang="en-GB" b="1" dirty="0"/>
              <a:t>correct</a:t>
            </a:r>
            <a:r>
              <a:rPr lang="en-GB" dirty="0" smtClean="0"/>
              <a:t>!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76120" y="303213"/>
            <a:ext cx="39917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Debugging: The Code Analyser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6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496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</a:t>
            </a:r>
            <a:r>
              <a:rPr lang="en-GB" dirty="0" smtClean="0"/>
              <a:t>also make </a:t>
            </a:r>
            <a:r>
              <a:rPr lang="en-GB" dirty="0"/>
              <a:t>use of </a:t>
            </a:r>
            <a:r>
              <a:rPr lang="en-GB" b="1" dirty="0" smtClean="0"/>
              <a:t>debugging mode </a:t>
            </a:r>
            <a:r>
              <a:rPr lang="en-GB" dirty="0" smtClean="0"/>
              <a:t>within the Editor window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initiated</a:t>
            </a:r>
            <a:r>
              <a:rPr lang="en-GB" b="1" dirty="0"/>
              <a:t> </a:t>
            </a:r>
            <a:r>
              <a:rPr lang="en-GB" dirty="0"/>
              <a:t>by </a:t>
            </a:r>
            <a:r>
              <a:rPr lang="en-GB" b="1" dirty="0" smtClean="0"/>
              <a:t>creating a breakpoint</a:t>
            </a:r>
            <a:r>
              <a:rPr lang="en-GB" dirty="0" smtClean="0"/>
              <a:t> at a certain line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Breakpoints </a:t>
            </a:r>
            <a:r>
              <a:rPr lang="en-GB" dirty="0" smtClean="0"/>
              <a:t>are created </a:t>
            </a:r>
            <a:r>
              <a:rPr lang="en-GB" b="1" dirty="0" smtClean="0"/>
              <a:t>by </a:t>
            </a:r>
            <a:r>
              <a:rPr lang="en-GB" b="1" dirty="0" smtClean="0"/>
              <a:t>clicking </a:t>
            </a:r>
            <a:r>
              <a:rPr lang="en-GB" dirty="0" smtClean="0"/>
              <a:t>on </a:t>
            </a:r>
            <a:r>
              <a:rPr lang="en-GB" dirty="0"/>
              <a:t>the </a:t>
            </a:r>
            <a:r>
              <a:rPr lang="en-GB" b="1" dirty="0"/>
              <a:t>left hand </a:t>
            </a:r>
            <a:r>
              <a:rPr lang="en-GB" b="1" dirty="0" smtClean="0"/>
              <a:t>border </a:t>
            </a:r>
            <a:r>
              <a:rPr lang="en-GB" dirty="0"/>
              <a:t>(by the line </a:t>
            </a:r>
            <a:r>
              <a:rPr lang="en-GB" dirty="0" smtClean="0"/>
              <a:t>number)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When you do so</a:t>
            </a:r>
            <a:r>
              <a:rPr lang="en-GB" dirty="0"/>
              <a:t>, a </a:t>
            </a:r>
            <a:r>
              <a:rPr lang="en-GB" b="1" dirty="0"/>
              <a:t>red dot </a:t>
            </a:r>
            <a:r>
              <a:rPr lang="en-GB" dirty="0"/>
              <a:t>will </a:t>
            </a:r>
            <a:r>
              <a:rPr lang="en-GB" dirty="0" smtClean="0"/>
              <a:t>appear, indicating that a </a:t>
            </a:r>
            <a:r>
              <a:rPr lang="en-GB" b="1" dirty="0" smtClean="0"/>
              <a:t>breakpoint has been set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Your code will </a:t>
            </a:r>
            <a:r>
              <a:rPr lang="en-GB" dirty="0" smtClean="0"/>
              <a:t>subsequently </a:t>
            </a:r>
            <a:r>
              <a:rPr lang="en-GB" b="1" dirty="0" smtClean="0"/>
              <a:t>run </a:t>
            </a:r>
            <a:r>
              <a:rPr lang="en-GB" b="1" dirty="0"/>
              <a:t>up to that </a:t>
            </a:r>
            <a:r>
              <a:rPr lang="en-GB" b="1" dirty="0" smtClean="0"/>
              <a:t>line </a:t>
            </a:r>
            <a:r>
              <a:rPr lang="en-GB" dirty="0" smtClean="0"/>
              <a:t>and </a:t>
            </a:r>
            <a:r>
              <a:rPr lang="en-GB" b="1" dirty="0" smtClean="0"/>
              <a:t>then pause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b="1" dirty="0"/>
              <a:t>small green arrow </a:t>
            </a:r>
            <a:r>
              <a:rPr lang="en-GB" dirty="0"/>
              <a:t>will indicate </a:t>
            </a:r>
            <a:r>
              <a:rPr lang="en-GB" b="1" dirty="0"/>
              <a:t>current position </a:t>
            </a:r>
            <a:r>
              <a:rPr lang="en-GB" dirty="0"/>
              <a:t>within the code being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subsequently ‘</a:t>
            </a:r>
            <a:r>
              <a:rPr lang="en-GB" b="1" dirty="0"/>
              <a:t>step through</a:t>
            </a:r>
            <a:r>
              <a:rPr lang="en-GB" dirty="0"/>
              <a:t>’ your code </a:t>
            </a:r>
            <a:r>
              <a:rPr lang="en-GB" b="1" dirty="0"/>
              <a:t>one line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allows you to </a:t>
            </a:r>
            <a:r>
              <a:rPr lang="en-GB" b="1" dirty="0"/>
              <a:t>identify the location and source of </a:t>
            </a:r>
            <a:r>
              <a:rPr lang="en-GB" b="1" dirty="0" smtClean="0"/>
              <a:t>any issues </a:t>
            </a:r>
            <a:r>
              <a:rPr lang="en-GB" dirty="0" smtClean="0"/>
              <a:t>with your </a:t>
            </a:r>
            <a:r>
              <a:rPr lang="en-GB" dirty="0" smtClean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Clicking </a:t>
            </a:r>
            <a:r>
              <a:rPr lang="en-GB" dirty="0"/>
              <a:t>on the </a:t>
            </a:r>
            <a:r>
              <a:rPr lang="en-GB" b="1" dirty="0"/>
              <a:t>breakpoint </a:t>
            </a:r>
            <a:r>
              <a:rPr lang="en-GB" dirty="0"/>
              <a:t>again will </a:t>
            </a:r>
            <a:r>
              <a:rPr lang="en-GB" b="1" dirty="0"/>
              <a:t>remove </a:t>
            </a:r>
            <a:r>
              <a:rPr lang="en-GB" b="1" dirty="0" smtClean="0"/>
              <a:t>it</a:t>
            </a:r>
            <a:endParaRPr lang="en-GB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450798" y="303213"/>
            <a:ext cx="424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Debugging in the Editor Window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4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239214" y="303213"/>
            <a:ext cx="26656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Debugging Features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8" y="1441238"/>
            <a:ext cx="7761844" cy="494009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11560" y="2708920"/>
            <a:ext cx="3265061" cy="3024336"/>
            <a:chOff x="1115616" y="2780450"/>
            <a:chExt cx="3265061" cy="302433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475656" y="2780450"/>
              <a:ext cx="1296144" cy="2655004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115616" y="5435454"/>
              <a:ext cx="3265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Click here to enter a ‘breakpoint’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>
            <a:off x="5787537" y="3789040"/>
            <a:ext cx="2456871" cy="966984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1960" y="4756024"/>
            <a:ext cx="3202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Hover over these marks to view </a:t>
            </a:r>
          </a:p>
          <a:p>
            <a:pPr algn="ctr"/>
            <a:r>
              <a:rPr lang="en-GB" dirty="0"/>
              <a:t>any warnings or errors</a:t>
            </a:r>
          </a:p>
        </p:txBody>
      </p:sp>
    </p:spTree>
    <p:extLst>
      <p:ext uri="{BB962C8B-B14F-4D97-AF65-F5344CB8AC3E}">
        <p14:creationId xmlns:p14="http://schemas.microsoft.com/office/powerpoint/2010/main" val="12277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052736"/>
            <a:ext cx="8784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You can also generate a </a:t>
            </a:r>
            <a:r>
              <a:rPr lang="en-GB" b="1" dirty="0" smtClean="0"/>
              <a:t>conditional breakpoint</a:t>
            </a:r>
            <a:r>
              <a:rPr lang="en-GB" dirty="0" smtClean="0"/>
              <a:t> from the </a:t>
            </a:r>
            <a:r>
              <a:rPr lang="en-GB" b="1" dirty="0" smtClean="0"/>
              <a:t>command </a:t>
            </a:r>
            <a:r>
              <a:rPr lang="en-GB" b="1" dirty="0" smtClean="0"/>
              <a:t>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This is achieved </a:t>
            </a:r>
            <a:r>
              <a:rPr lang="en-GB" dirty="0" smtClean="0"/>
              <a:t>by entering the </a:t>
            </a:r>
            <a:r>
              <a:rPr lang="en-GB" dirty="0"/>
              <a:t>command </a:t>
            </a:r>
            <a:r>
              <a:rPr lang="en-GB" b="1" dirty="0" err="1"/>
              <a:t>dbstop</a:t>
            </a:r>
            <a:r>
              <a:rPr lang="en-GB" b="1" dirty="0"/>
              <a:t> if </a:t>
            </a:r>
            <a:r>
              <a:rPr lang="en-GB" b="1" dirty="0" smtClean="0"/>
              <a:t>error</a:t>
            </a: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After that, </a:t>
            </a:r>
            <a:r>
              <a:rPr lang="en-GB" dirty="0" smtClean="0"/>
              <a:t>you </a:t>
            </a:r>
            <a:r>
              <a:rPr lang="en-GB" dirty="0"/>
              <a:t>will </a:t>
            </a:r>
            <a:r>
              <a:rPr lang="en-GB" dirty="0" smtClean="0"/>
              <a:t>only </a:t>
            </a:r>
            <a:r>
              <a:rPr lang="en-GB" b="1" dirty="0"/>
              <a:t>enter debugging mode if an error </a:t>
            </a:r>
            <a:r>
              <a:rPr lang="en-GB" b="1" dirty="0" smtClean="0"/>
              <a:t>occurs</a:t>
            </a:r>
            <a:r>
              <a:rPr lang="en-GB" dirty="0" smtClean="0"/>
              <a:t>, where the error </a:t>
            </a:r>
            <a:r>
              <a:rPr lang="en-GB" dirty="0" smtClean="0"/>
              <a:t>occurs</a:t>
            </a: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allows you to </a:t>
            </a:r>
            <a:r>
              <a:rPr lang="en-GB" b="1" dirty="0" smtClean="0"/>
              <a:t>inspect the variables and workspace</a:t>
            </a:r>
            <a:r>
              <a:rPr lang="en-GB" dirty="0" smtClean="0"/>
              <a:t> that </a:t>
            </a:r>
            <a:r>
              <a:rPr lang="en-GB" b="1" dirty="0" smtClean="0"/>
              <a:t>generated the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Once the issue has been </a:t>
            </a:r>
            <a:r>
              <a:rPr lang="en-GB" b="1" dirty="0" smtClean="0"/>
              <a:t>resolved</a:t>
            </a:r>
            <a:r>
              <a:rPr lang="en-GB" dirty="0"/>
              <a:t>, the conditional breakpoint can be </a:t>
            </a:r>
            <a:r>
              <a:rPr lang="en-GB" b="1" dirty="0"/>
              <a:t>removed</a:t>
            </a: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This is achieved using</a:t>
            </a:r>
            <a:r>
              <a:rPr lang="en-GB" dirty="0"/>
              <a:t> the command </a:t>
            </a:r>
            <a:r>
              <a:rPr lang="en-GB" b="1" dirty="0" err="1"/>
              <a:t>dbclear</a:t>
            </a:r>
            <a:r>
              <a:rPr lang="en-GB" b="1" dirty="0"/>
              <a:t> </a:t>
            </a:r>
            <a:r>
              <a:rPr lang="en-GB" b="1" dirty="0" smtClean="0"/>
              <a:t>if error</a:t>
            </a:r>
            <a:endParaRPr lang="en-GB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5"/>
          <a:stretch>
            <a:fillRect/>
          </a:stretch>
        </p:blipFill>
        <p:spPr bwMode="auto">
          <a:xfrm>
            <a:off x="-3175" y="0"/>
            <a:ext cx="91455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261358" y="303213"/>
            <a:ext cx="4621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j-lt"/>
                <a:cs typeface="Arial" panose="020B0604020202020204" pitchFamily="34" charset="0"/>
              </a:rPr>
              <a:t>Debugging from the Command Line</a:t>
            </a:r>
            <a:endParaRPr lang="en-GB" altLang="en-US" sz="24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4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5915</TotalTime>
  <Words>878</Words>
  <Application>Microsoft Office PowerPoint</Application>
  <PresentationFormat>On-screen Show (4:3)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Bush</dc:creator>
  <cp:lastModifiedBy>Daniel Bush</cp:lastModifiedBy>
  <cp:revision>596</cp:revision>
  <dcterms:created xsi:type="dcterms:W3CDTF">2013-10-02T17:32:12Z</dcterms:created>
  <dcterms:modified xsi:type="dcterms:W3CDTF">2020-11-18T20:54:16Z</dcterms:modified>
</cp:coreProperties>
</file>