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320" r:id="rId3"/>
    <p:sldId id="316" r:id="rId4"/>
    <p:sldId id="317" r:id="rId5"/>
    <p:sldId id="321" r:id="rId6"/>
    <p:sldId id="322" r:id="rId7"/>
    <p:sldId id="324" r:id="rId8"/>
    <p:sldId id="325" r:id="rId9"/>
    <p:sldId id="326" r:id="rId10"/>
    <p:sldId id="319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>
        <p:scale>
          <a:sx n="79" d="100"/>
          <a:sy n="79" d="100"/>
        </p:scale>
        <p:origin x="8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6410-4495-47F5-B56C-78C0BC8E4220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163B4-F07E-4C1F-B856-C5C2BC27A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8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163B4-F07E-4C1F-B856-C5C2BC27A0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7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B8-7001-4293-81EC-329008FB41B7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0CA-989E-4453-B530-EAC4E1B42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ucl.ac.uk/course/view.php?id=2276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21899" y="1412776"/>
            <a:ext cx="83002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 smtClean="0">
                <a:latin typeface="+mj-lt"/>
                <a:cs typeface="Arial" panose="020B0604020202020204" pitchFamily="34" charset="0"/>
              </a:rPr>
              <a:t>Importing and Handling Data</a:t>
            </a:r>
            <a:endParaRPr lang="en-GB" altLang="en-US" sz="5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1649" y="594928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https://moodle.ucl.ac.uk/course/view.php?id=22765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dirty="0" smtClean="0"/>
              <a:t>also </a:t>
            </a:r>
            <a:r>
              <a:rPr lang="en-GB" b="1" dirty="0" smtClean="0"/>
              <a:t>access specific </a:t>
            </a:r>
            <a:r>
              <a:rPr lang="en-GB" b="1" dirty="0"/>
              <a:t>elements </a:t>
            </a:r>
            <a:r>
              <a:rPr lang="en-GB" dirty="0"/>
              <a:t>in a matrix using </a:t>
            </a:r>
            <a:r>
              <a:rPr lang="en-GB" b="1" dirty="0" smtClean="0"/>
              <a:t>logical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Logical indexing</a:t>
            </a:r>
            <a:r>
              <a:rPr lang="en-GB" dirty="0" smtClean="0"/>
              <a:t> is </a:t>
            </a:r>
            <a:r>
              <a:rPr lang="en-GB" b="1" dirty="0" smtClean="0"/>
              <a:t>faster </a:t>
            </a:r>
            <a:r>
              <a:rPr lang="en-GB" dirty="0" smtClean="0"/>
              <a:t>and </a:t>
            </a:r>
            <a:r>
              <a:rPr lang="en-GB" b="1" dirty="0" smtClean="0"/>
              <a:t>less memory intensive</a:t>
            </a:r>
            <a:r>
              <a:rPr lang="en-GB" dirty="0" smtClean="0"/>
              <a:t> than using the ‘</a:t>
            </a:r>
            <a:r>
              <a:rPr lang="en-GB" b="1" dirty="0" smtClean="0"/>
              <a:t>find</a:t>
            </a:r>
            <a:r>
              <a:rPr lang="en-GB" dirty="0" smtClean="0"/>
              <a:t>’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allows you to </a:t>
            </a:r>
            <a:r>
              <a:rPr lang="en-GB" b="1" dirty="0" smtClean="0"/>
              <a:t>manipulate specific entries</a:t>
            </a:r>
            <a:r>
              <a:rPr lang="en-GB" dirty="0" smtClean="0"/>
              <a:t> in a vector or matrix in </a:t>
            </a:r>
            <a:r>
              <a:rPr lang="en-GB" b="1" dirty="0" smtClean="0"/>
              <a:t>one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specific entries</a:t>
            </a:r>
            <a:r>
              <a:rPr lang="en-GB" dirty="0" smtClean="0"/>
              <a:t> are </a:t>
            </a:r>
            <a:r>
              <a:rPr lang="en-GB" b="1" dirty="0" smtClean="0"/>
              <a:t>determined</a:t>
            </a:r>
            <a:r>
              <a:rPr lang="en-GB" dirty="0" smtClean="0"/>
              <a:t> </a:t>
            </a:r>
            <a:r>
              <a:rPr lang="en-GB" dirty="0" smtClean="0"/>
              <a:t>by a </a:t>
            </a:r>
            <a:r>
              <a:rPr lang="en-GB" b="1" dirty="0" smtClean="0"/>
              <a:t>logical operation</a:t>
            </a:r>
            <a:r>
              <a:rPr lang="en-GB" dirty="0" smtClean="0"/>
              <a:t> (similar to ‘</a:t>
            </a:r>
            <a:r>
              <a:rPr lang="en-GB" b="1" dirty="0" smtClean="0"/>
              <a:t>find</a:t>
            </a:r>
            <a:r>
              <a:rPr lang="en-GB" dirty="0" smtClean="0"/>
              <a:t>’):</a:t>
            </a:r>
          </a:p>
          <a:p>
            <a:pPr algn="ctr"/>
            <a:r>
              <a:rPr lang="en-GB" dirty="0" smtClean="0">
                <a:latin typeface="Courier" pitchFamily="49" charset="0"/>
              </a:rPr>
              <a:t>Indices = </a:t>
            </a:r>
            <a:r>
              <a:rPr lang="en-GB" dirty="0" err="1" smtClean="0">
                <a:latin typeface="Courier" pitchFamily="49" charset="0"/>
              </a:rPr>
              <a:t>Data.Condition</a:t>
            </a:r>
            <a:r>
              <a:rPr lang="en-GB" dirty="0">
                <a:latin typeface="Courier" pitchFamily="49" charset="0"/>
              </a:rPr>
              <a:t>==</a:t>
            </a:r>
            <a:r>
              <a:rPr lang="en-GB" dirty="0" smtClean="0">
                <a:latin typeface="Courier" pitchFamily="49" charset="0"/>
              </a:rPr>
              <a:t>1;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b="1" dirty="0" smtClean="0"/>
              <a:t>resulting logical array</a:t>
            </a:r>
            <a:r>
              <a:rPr lang="en-GB" dirty="0" smtClean="0"/>
              <a:t> is then used to </a:t>
            </a:r>
            <a:r>
              <a:rPr lang="en-GB" b="1" dirty="0" smtClean="0"/>
              <a:t>access all entries</a:t>
            </a:r>
            <a:r>
              <a:rPr lang="en-GB" dirty="0" smtClean="0"/>
              <a:t> where the </a:t>
            </a:r>
            <a:r>
              <a:rPr lang="en-GB" b="1" dirty="0" smtClean="0"/>
              <a:t>result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Hence, this method can be used to identify, extract or manipulate specific entries from </a:t>
            </a:r>
            <a:r>
              <a:rPr lang="en-GB" b="1" dirty="0" smtClean="0"/>
              <a:t>any </a:t>
            </a:r>
            <a:r>
              <a:rPr lang="en-GB" b="1" dirty="0" smtClean="0"/>
              <a:t>vector</a:t>
            </a:r>
            <a:r>
              <a:rPr lang="en-GB" dirty="0" smtClean="0"/>
              <a:t> or </a:t>
            </a:r>
            <a:r>
              <a:rPr lang="en-GB" b="1" dirty="0" smtClean="0"/>
              <a:t>matrix</a:t>
            </a:r>
            <a:r>
              <a:rPr lang="en-GB" dirty="0" smtClean="0"/>
              <a:t> of the </a:t>
            </a:r>
            <a:r>
              <a:rPr lang="en-GB" b="1" dirty="0" smtClean="0"/>
              <a:t>same </a:t>
            </a:r>
            <a:r>
              <a:rPr lang="en-GB" b="1" dirty="0" smtClean="0"/>
              <a:t>size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 err="1" smtClean="0">
                <a:latin typeface="Courier" pitchFamily="49" charset="0"/>
              </a:rPr>
              <a:t>Data.Performance</a:t>
            </a:r>
            <a:r>
              <a:rPr lang="en-GB" smtClean="0">
                <a:latin typeface="Courier" pitchFamily="49" charset="0"/>
              </a:rPr>
              <a:t>(Indices)</a:t>
            </a:r>
            <a:endParaRPr lang="en-GB" dirty="0" smtClean="0">
              <a:latin typeface="Courier" pitchFamily="49" charset="0"/>
            </a:endParaRPr>
          </a:p>
          <a:p>
            <a:pPr algn="ctr"/>
            <a:endParaRPr lang="en-GB" dirty="0" smtClean="0">
              <a:latin typeface="Courier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Again, </a:t>
            </a:r>
            <a:r>
              <a:rPr lang="en-GB" b="1" dirty="0" smtClean="0"/>
              <a:t>logical </a:t>
            </a:r>
            <a:r>
              <a:rPr lang="en-GB" b="1" dirty="0"/>
              <a:t>operators </a:t>
            </a:r>
            <a:r>
              <a:rPr lang="en-GB" dirty="0"/>
              <a:t>can be incorporated to generate </a:t>
            </a:r>
            <a:r>
              <a:rPr lang="en-GB" b="1" dirty="0"/>
              <a:t>more complex conditions</a:t>
            </a:r>
            <a:r>
              <a:rPr lang="en-GB" dirty="0" smtClean="0"/>
              <a:t>:</a:t>
            </a:r>
            <a:endParaRPr lang="en-GB" dirty="0">
              <a:latin typeface="Courier" pitchFamily="49" charset="0"/>
            </a:endParaRPr>
          </a:p>
          <a:p>
            <a:pPr algn="ctr"/>
            <a:r>
              <a:rPr lang="en-GB" dirty="0" err="1">
                <a:latin typeface="Courier" pitchFamily="49" charset="0"/>
              </a:rPr>
              <a:t>Data.Performance</a:t>
            </a:r>
            <a:r>
              <a:rPr lang="en-GB" dirty="0">
                <a:latin typeface="Courier" pitchFamily="49" charset="0"/>
              </a:rPr>
              <a:t>(</a:t>
            </a:r>
            <a:r>
              <a:rPr lang="en-GB" dirty="0" err="1">
                <a:latin typeface="Courier" pitchFamily="49" charset="0"/>
              </a:rPr>
              <a:t>Data.Condition</a:t>
            </a:r>
            <a:r>
              <a:rPr lang="en-GB" dirty="0">
                <a:latin typeface="Courier" pitchFamily="49" charset="0"/>
              </a:rPr>
              <a:t>==</a:t>
            </a:r>
            <a:r>
              <a:rPr lang="en-GB" dirty="0" smtClean="0">
                <a:latin typeface="Courier" pitchFamily="49" charset="0"/>
              </a:rPr>
              <a:t>1 &amp; </a:t>
            </a:r>
            <a:r>
              <a:rPr lang="en-GB" dirty="0" err="1" smtClean="0">
                <a:latin typeface="Courier" pitchFamily="49" charset="0"/>
              </a:rPr>
              <a:t>Data.Block</a:t>
            </a:r>
            <a:r>
              <a:rPr lang="en-GB" dirty="0" smtClean="0">
                <a:latin typeface="Courier" pitchFamily="49" charset="0"/>
              </a:rPr>
              <a:t>==1)</a:t>
            </a:r>
            <a:endParaRPr lang="en-GB" dirty="0">
              <a:latin typeface="Courier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489456" y="303213"/>
            <a:ext cx="2165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Logical Indexing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4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2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Overview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Saving and loading </a:t>
            </a:r>
            <a:r>
              <a:rPr lang="en-GB" b="1" dirty="0" err="1" smtClean="0"/>
              <a:t>Matlab</a:t>
            </a:r>
            <a:r>
              <a:rPr lang="en-GB" b="1" dirty="0" smtClean="0"/>
              <a:t> format</a:t>
            </a:r>
            <a:r>
              <a:rPr lang="en-GB" dirty="0" smtClean="0"/>
              <a:t> data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Saving and loading </a:t>
            </a:r>
            <a:r>
              <a:rPr lang="en-GB" b="1" dirty="0" smtClean="0"/>
              <a:t>Excel </a:t>
            </a:r>
            <a:r>
              <a:rPr lang="en-GB" dirty="0" smtClean="0"/>
              <a:t>and other </a:t>
            </a:r>
            <a:r>
              <a:rPr lang="en-GB" b="1" dirty="0" smtClean="0"/>
              <a:t>common format</a:t>
            </a:r>
            <a:r>
              <a:rPr lang="en-GB" dirty="0" smtClean="0"/>
              <a:t> data files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Manipulating</a:t>
            </a:r>
            <a:r>
              <a:rPr lang="en-GB" dirty="0" smtClean="0"/>
              <a:t> the </a:t>
            </a:r>
            <a:r>
              <a:rPr lang="en-GB" b="1" dirty="0" smtClean="0"/>
              <a:t>contents </a:t>
            </a:r>
            <a:r>
              <a:rPr lang="en-GB" dirty="0" smtClean="0"/>
              <a:t>of matrices or cell arrays </a:t>
            </a:r>
            <a:r>
              <a:rPr lang="en-GB" dirty="0" smtClean="0"/>
              <a:t>(</a:t>
            </a:r>
            <a:r>
              <a:rPr lang="en-GB" dirty="0" err="1" smtClean="0"/>
              <a:t>horzcat</a:t>
            </a:r>
            <a:r>
              <a:rPr lang="en-GB" dirty="0" smtClean="0"/>
              <a:t>, </a:t>
            </a:r>
            <a:r>
              <a:rPr lang="en-GB" dirty="0" err="1" smtClean="0"/>
              <a:t>vertcat</a:t>
            </a:r>
            <a:r>
              <a:rPr lang="en-GB" dirty="0" smtClean="0"/>
              <a:t>, </a:t>
            </a:r>
            <a:r>
              <a:rPr lang="en-GB" dirty="0"/>
              <a:t>transpose, </a:t>
            </a:r>
            <a:r>
              <a:rPr lang="en-GB" dirty="0" smtClean="0"/>
              <a:t>sort)</a:t>
            </a: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Accessing / ‘indexing’</a:t>
            </a:r>
            <a:r>
              <a:rPr lang="en-GB" dirty="0" smtClean="0"/>
              <a:t> the </a:t>
            </a:r>
            <a:r>
              <a:rPr lang="en-GB" b="1" dirty="0" smtClean="0"/>
              <a:t>contents</a:t>
            </a:r>
            <a:r>
              <a:rPr lang="en-GB" dirty="0" smtClean="0"/>
              <a:t> of matrices or cell arrays (find, logical indexing)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78833" y="303213"/>
            <a:ext cx="3786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Importing and Handling Data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998727" y="303213"/>
            <a:ext cx="514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</a:rPr>
              <a:t>Saving and Loading </a:t>
            </a:r>
            <a:r>
              <a:rPr lang="en-GB" altLang="en-US" sz="2400" dirty="0" err="1" smtClean="0">
                <a:latin typeface="+mj-lt"/>
              </a:rPr>
              <a:t>Matlab</a:t>
            </a:r>
            <a:r>
              <a:rPr lang="en-GB" altLang="en-US" sz="2400" dirty="0" smtClean="0">
                <a:latin typeface="+mj-lt"/>
              </a:rPr>
              <a:t> Format Data</a:t>
            </a:r>
            <a:endParaRPr lang="en-GB" alt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Variables </a:t>
            </a:r>
            <a:r>
              <a:rPr lang="en-GB" b="1" dirty="0" smtClean="0"/>
              <a:t>in </a:t>
            </a:r>
            <a:r>
              <a:rPr lang="en-GB" b="1" dirty="0" smtClean="0"/>
              <a:t>the workspace</a:t>
            </a:r>
            <a:r>
              <a:rPr lang="en-GB" dirty="0" smtClean="0"/>
              <a:t> </a:t>
            </a:r>
            <a:r>
              <a:rPr lang="en-GB" dirty="0" smtClean="0"/>
              <a:t>can be </a:t>
            </a:r>
            <a:r>
              <a:rPr lang="en-GB" b="1" dirty="0" smtClean="0"/>
              <a:t>saved to disk </a:t>
            </a:r>
            <a:r>
              <a:rPr lang="en-GB" dirty="0" smtClean="0"/>
              <a:t>as a </a:t>
            </a:r>
            <a:r>
              <a:rPr lang="en-GB" b="1" dirty="0" smtClean="0"/>
              <a:t>*.mat </a:t>
            </a:r>
            <a:r>
              <a:rPr lang="en-GB" b="1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achieved by typing </a:t>
            </a:r>
            <a:r>
              <a:rPr lang="en-GB" b="1" dirty="0" smtClean="0"/>
              <a:t>save </a:t>
            </a:r>
            <a:r>
              <a:rPr lang="en-GB" b="1" i="1" dirty="0" smtClean="0"/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Alternatively</a:t>
            </a:r>
            <a:r>
              <a:rPr lang="en-GB" dirty="0"/>
              <a:t>, type </a:t>
            </a:r>
            <a:r>
              <a:rPr lang="en-GB" b="1" dirty="0"/>
              <a:t>save(‘</a:t>
            </a:r>
            <a:r>
              <a:rPr lang="en-GB" b="1" i="1" dirty="0"/>
              <a:t>filename</a:t>
            </a:r>
            <a:r>
              <a:rPr lang="en-GB" b="1" dirty="0"/>
              <a:t>’)</a:t>
            </a:r>
            <a:r>
              <a:rPr lang="en-GB" dirty="0"/>
              <a:t> to </a:t>
            </a:r>
            <a:r>
              <a:rPr lang="en-GB" b="1" dirty="0"/>
              <a:t>save</a:t>
            </a:r>
            <a:r>
              <a:rPr lang="en-GB" dirty="0"/>
              <a:t> data in the </a:t>
            </a:r>
            <a:r>
              <a:rPr lang="en-GB" b="1" dirty="0"/>
              <a:t>exactly the same </a:t>
            </a:r>
            <a:r>
              <a:rPr lang="en-GB" b="1" dirty="0" smtClean="0"/>
              <a:t>way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Files will </a:t>
            </a:r>
            <a:r>
              <a:rPr lang="en-GB" b="1" dirty="0"/>
              <a:t>automatically be saved</a:t>
            </a:r>
            <a:r>
              <a:rPr lang="en-GB" dirty="0"/>
              <a:t> to the </a:t>
            </a:r>
            <a:r>
              <a:rPr lang="en-GB" b="1" dirty="0" smtClean="0"/>
              <a:t>current folder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</a:t>
            </a:r>
            <a:r>
              <a:rPr lang="en-GB" dirty="0" smtClean="0"/>
              <a:t>will </a:t>
            </a:r>
            <a:r>
              <a:rPr lang="en-GB" b="1" dirty="0" smtClean="0"/>
              <a:t>overwrite any existing files </a:t>
            </a:r>
            <a:r>
              <a:rPr lang="en-GB" dirty="0" smtClean="0"/>
              <a:t>with the </a:t>
            </a:r>
            <a:r>
              <a:rPr lang="en-GB" b="1" dirty="0" smtClean="0"/>
              <a:t>same name</a:t>
            </a:r>
            <a:r>
              <a:rPr lang="en-GB" dirty="0" smtClean="0"/>
              <a:t>, </a:t>
            </a:r>
            <a:r>
              <a:rPr lang="en-GB" b="1" dirty="0" smtClean="0"/>
              <a:t>without </a:t>
            </a:r>
            <a:r>
              <a:rPr lang="en-GB" b="1" dirty="0" smtClean="0"/>
              <a:t>warning</a:t>
            </a: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also </a:t>
            </a:r>
            <a:r>
              <a:rPr lang="en-GB" b="1" dirty="0" smtClean="0"/>
              <a:t>save </a:t>
            </a:r>
            <a:r>
              <a:rPr lang="en-GB" b="1" dirty="0"/>
              <a:t>specific variables</a:t>
            </a:r>
            <a:r>
              <a:rPr lang="en-GB" dirty="0"/>
              <a:t>, rather than the </a:t>
            </a:r>
            <a:r>
              <a:rPr lang="en-GB" b="1" dirty="0"/>
              <a:t>whole </a:t>
            </a:r>
            <a:r>
              <a:rPr lang="en-GB" b="1" dirty="0" smtClean="0"/>
              <a:t>workspace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achieved by </a:t>
            </a:r>
            <a:r>
              <a:rPr lang="en-GB" b="1" dirty="0"/>
              <a:t>listing</a:t>
            </a:r>
            <a:r>
              <a:rPr lang="en-GB" dirty="0"/>
              <a:t> the </a:t>
            </a:r>
            <a:r>
              <a:rPr lang="en-GB" b="1" dirty="0"/>
              <a:t>variables after the filename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 smtClean="0">
                <a:latin typeface="Courier" pitchFamily="49" charset="0"/>
              </a:rPr>
              <a:t>save</a:t>
            </a:r>
            <a:r>
              <a:rPr lang="en-GB" dirty="0">
                <a:latin typeface="Courier" pitchFamily="49" charset="0"/>
              </a:rPr>
              <a:t>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’variable_name1’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’variable_name2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</a:t>
            </a:r>
            <a:r>
              <a:rPr lang="en-GB" dirty="0" smtClean="0">
                <a:latin typeface="Courier" pitchFamily="49" charset="0"/>
              </a:rPr>
              <a:t>)</a:t>
            </a:r>
          </a:p>
          <a:p>
            <a:pPr algn="ctr"/>
            <a:endParaRPr lang="en-GB" dirty="0"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also possible to </a:t>
            </a:r>
            <a:r>
              <a:rPr lang="en-GB" b="1" dirty="0" smtClean="0"/>
              <a:t>add variables</a:t>
            </a:r>
            <a:r>
              <a:rPr lang="en-GB" dirty="0" smtClean="0"/>
              <a:t> to an </a:t>
            </a:r>
            <a:r>
              <a:rPr lang="en-GB" b="1" dirty="0" smtClean="0"/>
              <a:t>existing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achieved using the command </a:t>
            </a:r>
            <a:r>
              <a:rPr lang="en-GB" b="1" dirty="0" smtClean="0"/>
              <a:t>–append</a:t>
            </a:r>
            <a:r>
              <a:rPr lang="en-GB" dirty="0" smtClean="0"/>
              <a:t> after the file and variable names:</a:t>
            </a:r>
          </a:p>
          <a:p>
            <a:pPr algn="ctr"/>
            <a:r>
              <a:rPr lang="en-GB" dirty="0">
                <a:latin typeface="Courier" pitchFamily="49" charset="0"/>
              </a:rPr>
              <a:t>save(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’variable_name3’</a:t>
            </a:r>
            <a:r>
              <a:rPr lang="en-GB" dirty="0" smtClean="0">
                <a:latin typeface="Courier" pitchFamily="49" charset="0"/>
              </a:rPr>
              <a:t>,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’-append’</a:t>
            </a:r>
            <a:r>
              <a:rPr lang="en-GB" dirty="0" smtClean="0">
                <a:latin typeface="Courier" pitchFamily="49" charset="0"/>
              </a:rPr>
              <a:t>)</a:t>
            </a:r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8" y="1116735"/>
            <a:ext cx="7992184" cy="507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837" y="6237312"/>
            <a:ext cx="863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exact layout can differ from machine to machine, but the windows are always labelled!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1547664" y="2060848"/>
            <a:ext cx="1152128" cy="13681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37006" y="3275692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Current Folder</a:t>
            </a:r>
            <a:endParaRPr lang="en-GB" dirty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998727" y="303213"/>
            <a:ext cx="514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</a:rPr>
              <a:t>Saving and Loading </a:t>
            </a:r>
            <a:r>
              <a:rPr lang="en-GB" altLang="en-US" sz="2400" dirty="0" err="1" smtClean="0">
                <a:latin typeface="+mj-lt"/>
              </a:rPr>
              <a:t>Matlab</a:t>
            </a:r>
            <a:r>
              <a:rPr lang="en-GB" altLang="en-US" sz="2400" dirty="0" smtClean="0">
                <a:latin typeface="+mj-lt"/>
              </a:rPr>
              <a:t> Format Data</a:t>
            </a:r>
            <a:endParaRPr lang="en-GB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94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998727" y="303213"/>
            <a:ext cx="514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</a:rPr>
              <a:t>Saving and Loading </a:t>
            </a:r>
            <a:r>
              <a:rPr lang="en-GB" altLang="en-US" sz="2400" dirty="0" err="1" smtClean="0">
                <a:latin typeface="+mj-lt"/>
              </a:rPr>
              <a:t>Matlab</a:t>
            </a:r>
            <a:r>
              <a:rPr lang="en-GB" altLang="en-US" sz="2400" dirty="0" smtClean="0">
                <a:latin typeface="+mj-lt"/>
              </a:rPr>
              <a:t> Format Data</a:t>
            </a:r>
            <a:endParaRPr lang="en-GB" alt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Files can be </a:t>
            </a:r>
            <a:r>
              <a:rPr lang="en-GB" b="1" dirty="0" smtClean="0"/>
              <a:t>loaded </a:t>
            </a:r>
            <a:r>
              <a:rPr lang="en-GB" dirty="0" smtClean="0"/>
              <a:t>into the workspace using the command </a:t>
            </a:r>
            <a:r>
              <a:rPr lang="en-GB" b="1" dirty="0" smtClean="0"/>
              <a:t>load </a:t>
            </a:r>
            <a:r>
              <a:rPr lang="en-GB" b="1" i="1" dirty="0" smtClean="0"/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Alternatively</a:t>
            </a:r>
            <a:r>
              <a:rPr lang="en-GB" dirty="0"/>
              <a:t>, type </a:t>
            </a:r>
            <a:r>
              <a:rPr lang="en-GB" b="1" dirty="0"/>
              <a:t>load(‘</a:t>
            </a:r>
            <a:r>
              <a:rPr lang="en-GB" b="1" i="1" dirty="0"/>
              <a:t>filename</a:t>
            </a:r>
            <a:r>
              <a:rPr lang="en-GB" b="1" dirty="0"/>
              <a:t>’)</a:t>
            </a:r>
            <a:r>
              <a:rPr lang="en-GB" dirty="0"/>
              <a:t> to </a:t>
            </a:r>
            <a:r>
              <a:rPr lang="en-GB" b="1" dirty="0"/>
              <a:t>load</a:t>
            </a:r>
            <a:r>
              <a:rPr lang="en-GB" dirty="0"/>
              <a:t> data in </a:t>
            </a:r>
            <a:r>
              <a:rPr lang="en-GB" b="1" dirty="0"/>
              <a:t>exactly the same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b="1" dirty="0" smtClean="0"/>
              <a:t>do not need </a:t>
            </a:r>
            <a:r>
              <a:rPr lang="en-GB" dirty="0" smtClean="0"/>
              <a:t>to </a:t>
            </a:r>
            <a:r>
              <a:rPr lang="en-GB" b="1" dirty="0" smtClean="0"/>
              <a:t>add ‘.mat’</a:t>
            </a:r>
            <a:r>
              <a:rPr lang="en-GB" dirty="0" smtClean="0"/>
              <a:t> to the </a:t>
            </a:r>
            <a:r>
              <a:rPr lang="en-GB" b="1" dirty="0" smtClean="0"/>
              <a:t>filename</a:t>
            </a:r>
            <a:r>
              <a:rPr lang="en-GB" dirty="0" smtClean="0"/>
              <a:t> when saving or loading (but you can)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files can be loaded from the </a:t>
            </a:r>
            <a:r>
              <a:rPr lang="en-GB" b="1" dirty="0" smtClean="0"/>
              <a:t>current folder</a:t>
            </a:r>
            <a:r>
              <a:rPr lang="en-GB" dirty="0" smtClean="0"/>
              <a:t> or </a:t>
            </a:r>
            <a:r>
              <a:rPr lang="en-GB" b="1" dirty="0" smtClean="0"/>
              <a:t>anywhere on the </a:t>
            </a:r>
            <a:r>
              <a:rPr lang="en-GB" b="1" dirty="0" err="1" smtClean="0"/>
              <a:t>Matlab</a:t>
            </a:r>
            <a:r>
              <a:rPr lang="en-GB" b="1" dirty="0" smtClean="0"/>
              <a:t>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Loading a *.mat file will </a:t>
            </a:r>
            <a:r>
              <a:rPr lang="en-GB" b="1" dirty="0" smtClean="0"/>
              <a:t>overwrite </a:t>
            </a:r>
            <a:r>
              <a:rPr lang="en-GB" dirty="0" smtClean="0"/>
              <a:t>any </a:t>
            </a:r>
            <a:r>
              <a:rPr lang="en-GB" b="1" dirty="0" smtClean="0"/>
              <a:t>existing variables </a:t>
            </a:r>
            <a:r>
              <a:rPr lang="en-GB" dirty="0" smtClean="0"/>
              <a:t>with </a:t>
            </a:r>
            <a:r>
              <a:rPr lang="en-GB" dirty="0" smtClean="0"/>
              <a:t>the </a:t>
            </a:r>
            <a:r>
              <a:rPr lang="en-GB" b="1" dirty="0" smtClean="0"/>
              <a:t>same </a:t>
            </a:r>
            <a:r>
              <a:rPr lang="en-GB" b="1" dirty="0" smtClean="0"/>
              <a:t>name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also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 smtClean="0"/>
              <a:t>specific </a:t>
            </a:r>
            <a:r>
              <a:rPr lang="en-GB" b="1" dirty="0"/>
              <a:t>variables</a:t>
            </a:r>
            <a:r>
              <a:rPr lang="en-GB" dirty="0"/>
              <a:t>, rather than the </a:t>
            </a:r>
            <a:r>
              <a:rPr lang="en-GB" b="1" dirty="0"/>
              <a:t>whole </a:t>
            </a:r>
            <a:r>
              <a:rPr lang="en-GB" b="1" dirty="0" smtClean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achieved by </a:t>
            </a:r>
            <a:r>
              <a:rPr lang="en-GB" b="1" dirty="0"/>
              <a:t>listing</a:t>
            </a:r>
            <a:r>
              <a:rPr lang="en-GB" dirty="0"/>
              <a:t> the </a:t>
            </a:r>
            <a:r>
              <a:rPr lang="en-GB" b="1" dirty="0"/>
              <a:t>variables after the filename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>
                <a:latin typeface="Courier" pitchFamily="49" charset="0"/>
              </a:rPr>
              <a:t>load(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’variable_name1’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’variable_name2’</a:t>
            </a:r>
            <a:r>
              <a:rPr lang="en-GB" dirty="0">
                <a:latin typeface="Courier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files can also be loaded into </a:t>
            </a:r>
            <a:r>
              <a:rPr lang="en-GB" b="1" dirty="0" smtClean="0"/>
              <a:t>fields </a:t>
            </a:r>
            <a:r>
              <a:rPr lang="en-GB" dirty="0" smtClean="0"/>
              <a:t>of a </a:t>
            </a:r>
            <a:r>
              <a:rPr lang="en-GB" b="1" dirty="0" smtClean="0"/>
              <a:t>new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achieved by </a:t>
            </a:r>
            <a:r>
              <a:rPr lang="en-GB" b="1" dirty="0" smtClean="0"/>
              <a:t>specifying an output variable</a:t>
            </a:r>
            <a:r>
              <a:rPr lang="en-GB" dirty="0" smtClean="0"/>
              <a:t> for the </a:t>
            </a:r>
            <a:r>
              <a:rPr lang="en-GB" b="1" dirty="0" smtClean="0"/>
              <a:t>load function</a:t>
            </a:r>
            <a:r>
              <a:rPr lang="en-GB" dirty="0" smtClean="0"/>
              <a:t>:</a:t>
            </a:r>
          </a:p>
          <a:p>
            <a:pPr algn="ctr"/>
            <a:r>
              <a:rPr lang="en-GB" dirty="0" err="1" smtClean="0">
                <a:latin typeface="Courier" pitchFamily="49" charset="0"/>
              </a:rPr>
              <a:t>newStruct</a:t>
            </a:r>
            <a:r>
              <a:rPr lang="en-GB" dirty="0" smtClean="0">
                <a:latin typeface="Courier" pitchFamily="49" charset="0"/>
              </a:rPr>
              <a:t> = load</a:t>
            </a:r>
            <a:r>
              <a:rPr lang="en-GB" dirty="0">
                <a:latin typeface="Courier" pitchFamily="49" charset="0"/>
              </a:rPr>
              <a:t>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</a:t>
            </a:r>
            <a:r>
              <a:rPr lang="en-GB" dirty="0" smtClean="0">
                <a:latin typeface="Courier" pitchFamily="49" charset="0"/>
              </a:rPr>
              <a:t>);</a:t>
            </a:r>
            <a:endParaRPr lang="en-GB" dirty="0">
              <a:latin typeface="Courier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446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289386" y="303213"/>
            <a:ext cx="4565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</a:rPr>
              <a:t>Loading </a:t>
            </a:r>
            <a:r>
              <a:rPr lang="en-GB" altLang="en-US" sz="2400" dirty="0" smtClean="0">
                <a:latin typeface="+mj-lt"/>
              </a:rPr>
              <a:t>Excel </a:t>
            </a:r>
            <a:r>
              <a:rPr lang="en-GB" altLang="en-US" sz="2400" dirty="0" smtClean="0">
                <a:latin typeface="+mj-lt"/>
              </a:rPr>
              <a:t>and CSV Format </a:t>
            </a:r>
            <a:r>
              <a:rPr lang="en-GB" altLang="en-US" sz="2400" dirty="0" smtClean="0">
                <a:latin typeface="+mj-lt"/>
              </a:rPr>
              <a:t>Data</a:t>
            </a:r>
            <a:endParaRPr lang="en-GB" alt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can also </a:t>
            </a:r>
            <a:r>
              <a:rPr lang="en-GB" b="1" dirty="0" smtClean="0"/>
              <a:t>import </a:t>
            </a:r>
            <a:r>
              <a:rPr lang="en-GB" dirty="0" smtClean="0"/>
              <a:t>data from, and </a:t>
            </a:r>
            <a:r>
              <a:rPr lang="en-GB" b="1" dirty="0" smtClean="0"/>
              <a:t>export </a:t>
            </a:r>
            <a:r>
              <a:rPr lang="en-GB" dirty="0" smtClean="0"/>
              <a:t>data to, </a:t>
            </a:r>
            <a:r>
              <a:rPr lang="en-GB" b="1" dirty="0" smtClean="0"/>
              <a:t>several other file formats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that </a:t>
            </a:r>
            <a:r>
              <a:rPr lang="en-GB" dirty="0" smtClean="0"/>
              <a:t>may be </a:t>
            </a:r>
            <a:r>
              <a:rPr lang="en-GB" b="1" dirty="0" smtClean="0"/>
              <a:t>useful</a:t>
            </a:r>
            <a:r>
              <a:rPr lang="en-GB" dirty="0" smtClean="0"/>
              <a:t> </a:t>
            </a:r>
            <a:r>
              <a:rPr lang="en-GB" dirty="0" smtClean="0"/>
              <a:t>are </a:t>
            </a:r>
            <a:r>
              <a:rPr lang="en-GB" b="1" dirty="0" smtClean="0"/>
              <a:t>Excel </a:t>
            </a:r>
            <a:r>
              <a:rPr lang="en-GB" dirty="0" smtClean="0"/>
              <a:t>and </a:t>
            </a:r>
            <a:r>
              <a:rPr lang="en-GB" b="1" dirty="0" smtClean="0"/>
              <a:t>*.csv format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load data from </a:t>
            </a:r>
            <a:r>
              <a:rPr lang="en-GB" dirty="0" smtClean="0"/>
              <a:t>either of these file formats by </a:t>
            </a:r>
            <a:r>
              <a:rPr lang="en-GB" dirty="0"/>
              <a:t>typing </a:t>
            </a:r>
            <a:r>
              <a:rPr lang="en-GB" b="1" dirty="0" err="1"/>
              <a:t>xlsread</a:t>
            </a:r>
            <a:r>
              <a:rPr lang="en-GB" b="1" dirty="0"/>
              <a:t>(‘</a:t>
            </a:r>
            <a:r>
              <a:rPr lang="en-GB" b="1" i="1" dirty="0"/>
              <a:t>filename</a:t>
            </a:r>
            <a:r>
              <a:rPr lang="en-GB" b="1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default, this will </a:t>
            </a:r>
            <a:r>
              <a:rPr lang="en-GB" b="1" dirty="0"/>
              <a:t>only load numerical data </a:t>
            </a:r>
            <a:r>
              <a:rPr lang="en-GB" dirty="0"/>
              <a:t>from the </a:t>
            </a:r>
            <a:r>
              <a:rPr lang="en-GB" b="1" dirty="0"/>
              <a:t>first </a:t>
            </a:r>
            <a:r>
              <a:rPr lang="en-GB" b="1" dirty="0" smtClean="0"/>
              <a:t>worksheet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Text </a:t>
            </a:r>
            <a:r>
              <a:rPr lang="en-GB" dirty="0"/>
              <a:t>and </a:t>
            </a:r>
            <a:r>
              <a:rPr lang="en-GB" b="1" dirty="0"/>
              <a:t>combined numerical and text data </a:t>
            </a:r>
            <a:r>
              <a:rPr lang="en-GB" dirty="0"/>
              <a:t>can read by providing </a:t>
            </a:r>
            <a:r>
              <a:rPr lang="en-GB" b="1" dirty="0"/>
              <a:t>multiple outputs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latin typeface="Courier" pitchFamily="49" charset="0"/>
              </a:rPr>
              <a:t>[</a:t>
            </a:r>
            <a:r>
              <a:rPr lang="en-GB" dirty="0" err="1" smtClean="0">
                <a:latin typeface="Courier" pitchFamily="49" charset="0"/>
              </a:rPr>
              <a:t>numbers,text,combined</a:t>
            </a:r>
            <a:r>
              <a:rPr lang="en-GB" dirty="0">
                <a:latin typeface="Courier" pitchFamily="49" charset="0"/>
              </a:rPr>
              <a:t>] = </a:t>
            </a:r>
            <a:r>
              <a:rPr lang="en-GB" dirty="0" err="1">
                <a:latin typeface="Courier" pitchFamily="49" charset="0"/>
              </a:rPr>
              <a:t>xlsread</a:t>
            </a:r>
            <a:r>
              <a:rPr lang="en-GB" dirty="0">
                <a:latin typeface="Courier" pitchFamily="49" charset="0"/>
              </a:rPr>
              <a:t>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</a:t>
            </a:r>
            <a:r>
              <a:rPr lang="en-GB" dirty="0" smtClean="0">
                <a:latin typeface="Courier" pitchFamily="49" charset="0"/>
              </a:rPr>
              <a:t>)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Note </a:t>
            </a:r>
            <a:r>
              <a:rPr lang="en-GB" dirty="0"/>
              <a:t>that </a:t>
            </a:r>
            <a:r>
              <a:rPr lang="en-GB" b="1" dirty="0"/>
              <a:t>text </a:t>
            </a:r>
            <a:r>
              <a:rPr lang="en-GB" dirty="0"/>
              <a:t>and </a:t>
            </a:r>
            <a:r>
              <a:rPr lang="en-GB" b="1" dirty="0"/>
              <a:t>combined numerical and text data </a:t>
            </a:r>
            <a:r>
              <a:rPr lang="en-GB" dirty="0"/>
              <a:t>will be loaded into a </a:t>
            </a:r>
            <a:r>
              <a:rPr lang="en-GB" b="1" dirty="0"/>
              <a:t>cell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target worksheet </a:t>
            </a:r>
            <a:r>
              <a:rPr lang="en-GB" dirty="0"/>
              <a:t>and </a:t>
            </a:r>
            <a:r>
              <a:rPr lang="en-GB" b="1" dirty="0"/>
              <a:t>data indices </a:t>
            </a:r>
            <a:r>
              <a:rPr lang="en-GB" dirty="0"/>
              <a:t>can be </a:t>
            </a:r>
            <a:r>
              <a:rPr lang="en-GB" b="1" dirty="0"/>
              <a:t>provided </a:t>
            </a:r>
            <a:r>
              <a:rPr lang="en-GB" dirty="0"/>
              <a:t>as </a:t>
            </a:r>
            <a:r>
              <a:rPr lang="en-GB" b="1" dirty="0"/>
              <a:t>additional inputs</a:t>
            </a:r>
            <a:r>
              <a:rPr lang="en-GB" dirty="0"/>
              <a:t>:</a:t>
            </a:r>
          </a:p>
          <a:p>
            <a:pPr algn="ctr"/>
            <a:r>
              <a:rPr lang="en-GB" dirty="0" err="1">
                <a:latin typeface="Courier" pitchFamily="49" charset="0"/>
              </a:rPr>
              <a:t>xlsread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(‘filename’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SheetName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</a:t>
            </a:r>
            <a:r>
              <a:rPr lang="en-GB" dirty="0">
                <a:latin typeface="Courier" pitchFamily="49" charset="0"/>
              </a:rPr>
              <a:t>,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 ’A1:C10’</a:t>
            </a:r>
            <a:r>
              <a:rPr lang="en-GB" dirty="0">
                <a:latin typeface="Courier" pitchFamily="49" charset="0"/>
              </a:rPr>
              <a:t>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More recent </a:t>
            </a:r>
            <a:r>
              <a:rPr lang="en-GB" dirty="0" smtClean="0"/>
              <a:t>versions of </a:t>
            </a:r>
            <a:r>
              <a:rPr lang="en-GB" dirty="0" err="1" smtClean="0"/>
              <a:t>Matlab</a:t>
            </a:r>
            <a:r>
              <a:rPr lang="en-GB" dirty="0" smtClean="0"/>
              <a:t> also include </a:t>
            </a:r>
            <a:r>
              <a:rPr lang="en-GB" b="1" dirty="0" smtClean="0"/>
              <a:t>updated functions</a:t>
            </a:r>
            <a:r>
              <a:rPr lang="en-GB" dirty="0" smtClean="0"/>
              <a:t> that use </a:t>
            </a:r>
            <a:r>
              <a:rPr lang="en-GB" b="1" dirty="0" smtClean="0"/>
              <a:t>similar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include </a:t>
            </a:r>
            <a:r>
              <a:rPr lang="en-GB" b="1" dirty="0" err="1" smtClean="0"/>
              <a:t>readmatrix</a:t>
            </a:r>
            <a:r>
              <a:rPr lang="en-GB" dirty="0" smtClean="0"/>
              <a:t>, </a:t>
            </a:r>
            <a:r>
              <a:rPr lang="en-GB" b="1" dirty="0" err="1" smtClean="0"/>
              <a:t>readcell</a:t>
            </a:r>
            <a:r>
              <a:rPr lang="en-GB" dirty="0" smtClean="0"/>
              <a:t> and </a:t>
            </a:r>
            <a:r>
              <a:rPr lang="en-GB" b="1" dirty="0" err="1" smtClean="0"/>
              <a:t>readvars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88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378511" y="303213"/>
            <a:ext cx="4387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>
                <a:latin typeface="+mj-lt"/>
              </a:rPr>
              <a:t>Saving Excel and CSV Format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dirty="0"/>
              <a:t>can </a:t>
            </a:r>
            <a:r>
              <a:rPr lang="en-GB" b="1" dirty="0"/>
              <a:t>save data</a:t>
            </a:r>
            <a:r>
              <a:rPr lang="en-GB" dirty="0"/>
              <a:t> to an </a:t>
            </a:r>
            <a:r>
              <a:rPr lang="en-GB" b="1" dirty="0"/>
              <a:t>Excel file</a:t>
            </a:r>
            <a:r>
              <a:rPr lang="en-GB" dirty="0"/>
              <a:t> by typing </a:t>
            </a:r>
            <a:r>
              <a:rPr lang="en-GB" b="1" dirty="0" err="1"/>
              <a:t>xlswrite</a:t>
            </a:r>
            <a:r>
              <a:rPr lang="en-GB" b="1" dirty="0"/>
              <a:t>(‘</a:t>
            </a:r>
            <a:r>
              <a:rPr lang="en-GB" b="1" i="1" dirty="0"/>
              <a:t>filename</a:t>
            </a:r>
            <a:r>
              <a:rPr lang="en-GB" b="1" dirty="0"/>
              <a:t>’, </a:t>
            </a:r>
            <a:r>
              <a:rPr lang="en-GB" b="1" i="1" dirty="0" err="1"/>
              <a:t>Variable_name</a:t>
            </a:r>
            <a:r>
              <a:rPr lang="en-GB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</a:t>
            </a:r>
            <a:r>
              <a:rPr lang="en-GB" dirty="0"/>
              <a:t>will </a:t>
            </a:r>
            <a:r>
              <a:rPr lang="en-GB" b="1" dirty="0"/>
              <a:t>overwrite</a:t>
            </a:r>
            <a:r>
              <a:rPr lang="en-GB" dirty="0"/>
              <a:t> any </a:t>
            </a:r>
            <a:r>
              <a:rPr lang="en-GB" b="1" dirty="0"/>
              <a:t>existing data within </a:t>
            </a:r>
            <a:r>
              <a:rPr lang="en-GB" dirty="0"/>
              <a:t>that Excel </a:t>
            </a:r>
            <a:r>
              <a:rPr lang="en-GB" dirty="0" smtClean="0"/>
              <a:t>spreadsheet </a:t>
            </a:r>
            <a:r>
              <a:rPr lang="en-GB" b="1" dirty="0" smtClean="0"/>
              <a:t>without warning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b="1" dirty="0"/>
              <a:t>specify</a:t>
            </a:r>
            <a:r>
              <a:rPr lang="en-GB" dirty="0"/>
              <a:t> which </a:t>
            </a:r>
            <a:r>
              <a:rPr lang="en-GB" b="1" dirty="0"/>
              <a:t>worksheet </a:t>
            </a:r>
            <a:r>
              <a:rPr lang="en-GB" dirty="0"/>
              <a:t>and </a:t>
            </a:r>
            <a:r>
              <a:rPr lang="en-GB" b="1" dirty="0" smtClean="0"/>
              <a:t>indices </a:t>
            </a:r>
            <a:r>
              <a:rPr lang="en-GB" dirty="0"/>
              <a:t>to write the data to using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 err="1">
                <a:latin typeface="Courier" pitchFamily="49" charset="0"/>
              </a:rPr>
              <a:t>xlswrite</a:t>
            </a:r>
            <a:r>
              <a:rPr lang="en-GB" dirty="0">
                <a:latin typeface="Courier" pitchFamily="49" charset="0"/>
              </a:rPr>
              <a:t>(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‘filename’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 err="1">
                <a:latin typeface="Courier" pitchFamily="49" charset="0"/>
              </a:rPr>
              <a:t>Variable_name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SheetName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’</a:t>
            </a:r>
            <a:r>
              <a:rPr lang="en-GB" dirty="0">
                <a:latin typeface="Courier" pitchFamily="49" charset="0"/>
              </a:rPr>
              <a:t>,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‘A1:C10’</a:t>
            </a:r>
            <a:r>
              <a:rPr lang="en-GB" dirty="0" smtClean="0">
                <a:latin typeface="Courier" pitchFamily="49" charset="0"/>
              </a:rPr>
              <a:t>);</a:t>
            </a:r>
            <a:endParaRPr lang="en-GB" dirty="0">
              <a:latin typeface="Courier" pitchFamily="49" charset="0"/>
            </a:endParaRPr>
          </a:p>
          <a:p>
            <a:pPr algn="ctr"/>
            <a:endParaRPr lang="en-GB" dirty="0">
              <a:latin typeface="Courier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‘</a:t>
            </a:r>
            <a:r>
              <a:rPr lang="en-GB" b="1" dirty="0" err="1"/>
              <a:t>xlswrite</a:t>
            </a:r>
            <a:r>
              <a:rPr lang="en-GB" dirty="0"/>
              <a:t>’ function only allows you to </a:t>
            </a:r>
            <a:r>
              <a:rPr lang="en-GB" b="1" dirty="0"/>
              <a:t>save one variable</a:t>
            </a:r>
            <a:r>
              <a:rPr lang="en-GB" dirty="0"/>
              <a:t> at </a:t>
            </a:r>
            <a:r>
              <a:rPr lang="en-GB" b="1" dirty="0"/>
              <a:t>any one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variable can be </a:t>
            </a:r>
            <a:r>
              <a:rPr lang="en-GB" b="1" dirty="0"/>
              <a:t>numeric</a:t>
            </a:r>
            <a:r>
              <a:rPr lang="en-GB" dirty="0"/>
              <a:t>, </a:t>
            </a:r>
            <a:r>
              <a:rPr lang="en-GB" b="1" dirty="0"/>
              <a:t>text</a:t>
            </a:r>
            <a:r>
              <a:rPr lang="en-GB" dirty="0"/>
              <a:t>, or a </a:t>
            </a:r>
            <a:r>
              <a:rPr lang="en-GB" b="1" dirty="0"/>
              <a:t>combination of the two</a:t>
            </a:r>
            <a:r>
              <a:rPr lang="en-GB" dirty="0"/>
              <a:t> in a </a:t>
            </a:r>
            <a:r>
              <a:rPr lang="en-GB" b="1" dirty="0"/>
              <a:t>cell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If you </a:t>
            </a:r>
            <a:r>
              <a:rPr lang="en-GB" b="1" dirty="0"/>
              <a:t>specify</a:t>
            </a:r>
            <a:r>
              <a:rPr lang="en-GB" dirty="0"/>
              <a:t> the </a:t>
            </a:r>
            <a:r>
              <a:rPr lang="en-GB" b="1" dirty="0"/>
              <a:t>target spreadsheet cells</a:t>
            </a:r>
            <a:r>
              <a:rPr lang="en-GB" dirty="0"/>
              <a:t>, you </a:t>
            </a:r>
            <a:r>
              <a:rPr lang="en-GB" b="1" dirty="0"/>
              <a:t>must specify</a:t>
            </a:r>
            <a:r>
              <a:rPr lang="en-GB" dirty="0"/>
              <a:t> the </a:t>
            </a:r>
            <a:r>
              <a:rPr lang="en-GB" b="1" dirty="0"/>
              <a:t>target worksheet</a:t>
            </a:r>
            <a:endParaRPr lang="en-GB" b="1" dirty="0">
              <a:latin typeface="Courier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Note that, in </a:t>
            </a:r>
            <a:r>
              <a:rPr lang="en-GB" b="1" dirty="0"/>
              <a:t>Mac OS</a:t>
            </a:r>
            <a:r>
              <a:rPr lang="en-GB" dirty="0"/>
              <a:t>, the </a:t>
            </a:r>
            <a:r>
              <a:rPr lang="en-GB" b="1" dirty="0" err="1"/>
              <a:t>xlswrite</a:t>
            </a:r>
            <a:r>
              <a:rPr lang="en-GB" b="1" dirty="0"/>
              <a:t> </a:t>
            </a:r>
            <a:r>
              <a:rPr lang="en-GB" dirty="0"/>
              <a:t>function generates a </a:t>
            </a:r>
            <a:r>
              <a:rPr lang="en-GB" b="1" dirty="0"/>
              <a:t>csv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You can also </a:t>
            </a:r>
            <a:r>
              <a:rPr lang="en-GB" b="1" dirty="0" smtClean="0"/>
              <a:t>save data </a:t>
            </a:r>
            <a:r>
              <a:rPr lang="en-GB" dirty="0" smtClean="0"/>
              <a:t>to a </a:t>
            </a:r>
            <a:r>
              <a:rPr lang="en-GB" b="1" dirty="0" smtClean="0"/>
              <a:t>*.csv file </a:t>
            </a:r>
            <a:r>
              <a:rPr lang="en-GB" dirty="0" smtClean="0"/>
              <a:t>by typing </a:t>
            </a:r>
            <a:r>
              <a:rPr lang="en-GB" b="1" dirty="0" err="1" smtClean="0"/>
              <a:t>csvwrite</a:t>
            </a:r>
            <a:r>
              <a:rPr lang="en-GB" b="1" dirty="0" smtClean="0"/>
              <a:t>(‘filename’, </a:t>
            </a:r>
            <a:r>
              <a:rPr lang="en-GB" b="1" dirty="0" err="1" smtClean="0"/>
              <a:t>Variable_name</a:t>
            </a:r>
            <a:r>
              <a:rPr lang="en-GB" b="1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In this case, you can only export </a:t>
            </a:r>
            <a:r>
              <a:rPr lang="en-GB" b="1" dirty="0" smtClean="0"/>
              <a:t>one numeric matrix</a:t>
            </a:r>
            <a:r>
              <a:rPr lang="en-GB" dirty="0" smtClean="0"/>
              <a:t> to </a:t>
            </a:r>
            <a:r>
              <a:rPr lang="en-GB" b="1" dirty="0" smtClean="0"/>
              <a:t>each output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More recent </a:t>
            </a:r>
            <a:r>
              <a:rPr lang="en-GB" dirty="0"/>
              <a:t>versions of </a:t>
            </a:r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 smtClean="0"/>
              <a:t>include </a:t>
            </a:r>
            <a:r>
              <a:rPr lang="en-GB" b="1" dirty="0" err="1" smtClean="0"/>
              <a:t>writematrix</a:t>
            </a:r>
            <a:r>
              <a:rPr lang="en-GB" dirty="0"/>
              <a:t>, </a:t>
            </a:r>
            <a:r>
              <a:rPr lang="en-GB" dirty="0" smtClean="0"/>
              <a:t>and </a:t>
            </a:r>
            <a:r>
              <a:rPr lang="en-GB" b="1" dirty="0" err="1" smtClean="0"/>
              <a:t>writecell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506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</a:t>
            </a:r>
            <a:r>
              <a:rPr lang="en-GB" b="1" dirty="0" smtClean="0"/>
              <a:t>horizontally</a:t>
            </a:r>
            <a:r>
              <a:rPr lang="en-GB" dirty="0" smtClean="0"/>
              <a:t> or </a:t>
            </a:r>
            <a:r>
              <a:rPr lang="en-GB" b="1" dirty="0" smtClean="0"/>
              <a:t>vertically concatenate data</a:t>
            </a:r>
            <a:r>
              <a:rPr lang="en-GB" dirty="0" smtClean="0"/>
              <a:t> using the ‘</a:t>
            </a:r>
            <a:r>
              <a:rPr lang="en-GB" b="1" dirty="0" err="1" smtClean="0"/>
              <a:t>horzcat</a:t>
            </a:r>
            <a:r>
              <a:rPr lang="en-GB" dirty="0" smtClean="0"/>
              <a:t>’</a:t>
            </a:r>
            <a:r>
              <a:rPr lang="en-GB" b="1" dirty="0" smtClean="0"/>
              <a:t> </a:t>
            </a:r>
            <a:r>
              <a:rPr lang="en-GB" dirty="0" smtClean="0"/>
              <a:t>and ‘</a:t>
            </a:r>
            <a:r>
              <a:rPr lang="en-GB" b="1" dirty="0" err="1" smtClean="0"/>
              <a:t>vertcat</a:t>
            </a:r>
            <a:r>
              <a:rPr lang="en-GB" dirty="0" smtClean="0"/>
              <a:t>’ functions, which are </a:t>
            </a:r>
            <a:r>
              <a:rPr lang="en-GB" b="1" dirty="0" smtClean="0"/>
              <a:t>equivalent to using 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can be particularly useful for </a:t>
            </a:r>
            <a:r>
              <a:rPr lang="en-GB" b="1" dirty="0" smtClean="0"/>
              <a:t>extracting numeric data from a cell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dirty="0" smtClean="0"/>
              <a:t>can </a:t>
            </a:r>
            <a:r>
              <a:rPr lang="en-GB" b="1" dirty="0" smtClean="0"/>
              <a:t>organise data</a:t>
            </a:r>
            <a:r>
              <a:rPr lang="en-GB" dirty="0" smtClean="0"/>
              <a:t> within an array into </a:t>
            </a:r>
            <a:r>
              <a:rPr lang="en-GB" b="1" dirty="0" smtClean="0"/>
              <a:t>ascending order</a:t>
            </a:r>
            <a:r>
              <a:rPr lang="en-GB" dirty="0" smtClean="0"/>
              <a:t> using the ‘</a:t>
            </a:r>
            <a:r>
              <a:rPr lang="en-GB" b="1" dirty="0" smtClean="0"/>
              <a:t>sort</a:t>
            </a:r>
            <a:r>
              <a:rPr lang="en-GB" dirty="0" smtClean="0"/>
              <a:t>’ function</a:t>
            </a:r>
            <a:r>
              <a:rPr lang="en-GB" dirty="0" smtClean="0"/>
              <a:t>:</a:t>
            </a:r>
            <a:endParaRPr lang="en-GB" dirty="0" smtClean="0"/>
          </a:p>
          <a:p>
            <a:pPr algn="ctr"/>
            <a:r>
              <a:rPr lang="en-GB" dirty="0" err="1">
                <a:latin typeface="Courier" pitchFamily="49" charset="0"/>
              </a:rPr>
              <a:t>SortedData</a:t>
            </a:r>
            <a:r>
              <a:rPr lang="en-GB" dirty="0">
                <a:latin typeface="Courier" pitchFamily="49" charset="0"/>
              </a:rPr>
              <a:t> = sort(Data);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</a:t>
            </a:r>
            <a:r>
              <a:rPr lang="en-GB" b="1" dirty="0" smtClean="0"/>
              <a:t>sort </a:t>
            </a:r>
            <a:r>
              <a:rPr lang="en-GB" dirty="0" smtClean="0"/>
              <a:t>the data </a:t>
            </a:r>
            <a:r>
              <a:rPr lang="en-GB" dirty="0"/>
              <a:t>along a </a:t>
            </a:r>
            <a:r>
              <a:rPr lang="en-GB" b="1" dirty="0"/>
              <a:t>different axis </a:t>
            </a:r>
            <a:r>
              <a:rPr lang="en-GB" dirty="0"/>
              <a:t>(i.e. by row, not by column</a:t>
            </a:r>
            <a:r>
              <a:rPr lang="en-GB" dirty="0" smtClean="0"/>
              <a:t>), or into </a:t>
            </a:r>
            <a:r>
              <a:rPr lang="en-GB" b="1" dirty="0" smtClean="0"/>
              <a:t>descending order</a:t>
            </a:r>
            <a:r>
              <a:rPr lang="en-GB" dirty="0" smtClean="0"/>
              <a:t>, by </a:t>
            </a:r>
            <a:r>
              <a:rPr lang="en-GB" b="1" dirty="0" smtClean="0"/>
              <a:t>providing additional inputs</a:t>
            </a:r>
            <a:r>
              <a:rPr lang="en-GB" dirty="0" smtClean="0"/>
              <a:t> to the ‘sort’ </a:t>
            </a:r>
            <a:r>
              <a:rPr lang="en-GB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</a:t>
            </a:r>
            <a:r>
              <a:rPr lang="en-GB" b="1" dirty="0" smtClean="0"/>
              <a:t>retrieve </a:t>
            </a:r>
            <a:r>
              <a:rPr lang="en-GB" dirty="0" smtClean="0"/>
              <a:t>the </a:t>
            </a:r>
            <a:r>
              <a:rPr lang="en-GB" b="1" dirty="0" smtClean="0"/>
              <a:t>list of sorted indices</a:t>
            </a:r>
            <a:r>
              <a:rPr lang="en-GB" dirty="0" smtClean="0"/>
              <a:t> by asking for an </a:t>
            </a:r>
            <a:r>
              <a:rPr lang="en-GB" b="1" dirty="0" smtClean="0"/>
              <a:t>additional output </a:t>
            </a:r>
            <a:r>
              <a:rPr lang="en-GB" dirty="0" smtClean="0"/>
              <a:t>from the ‘sort’ function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dirty="0" smtClean="0"/>
              <a:t>can </a:t>
            </a:r>
            <a:r>
              <a:rPr lang="en-GB" b="1" dirty="0" smtClean="0"/>
              <a:t>transpose a matrix </a:t>
            </a:r>
            <a:r>
              <a:rPr lang="en-GB" dirty="0" smtClean="0"/>
              <a:t>(i.e. </a:t>
            </a:r>
            <a:r>
              <a:rPr lang="en-GB" b="1" dirty="0" smtClean="0"/>
              <a:t>switch rows to columns</a:t>
            </a:r>
            <a:r>
              <a:rPr lang="en-GB" dirty="0" smtClean="0"/>
              <a:t> and vice versa) using the ‘</a:t>
            </a:r>
            <a:r>
              <a:rPr lang="en-GB" b="1" dirty="0" smtClean="0"/>
              <a:t>transpose</a:t>
            </a:r>
            <a:r>
              <a:rPr lang="en-GB" dirty="0" smtClean="0"/>
              <a:t>’ function, or the </a:t>
            </a:r>
            <a:r>
              <a:rPr lang="en-GB" b="1" dirty="0" smtClean="0"/>
              <a:t>inverted comma </a:t>
            </a:r>
            <a:r>
              <a:rPr lang="en-GB" dirty="0" smtClean="0"/>
              <a:t>shortcut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 err="1" smtClean="0">
                <a:latin typeface="Courier" pitchFamily="49" charset="0"/>
              </a:rPr>
              <a:t>TransposedData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>
                <a:latin typeface="Courier" pitchFamily="49" charset="0"/>
              </a:rPr>
              <a:t>= </a:t>
            </a:r>
            <a:r>
              <a:rPr lang="en-GB" dirty="0" err="1" smtClean="0">
                <a:latin typeface="Courier" pitchFamily="49" charset="0"/>
              </a:rPr>
              <a:t>tranpose</a:t>
            </a:r>
            <a:r>
              <a:rPr lang="en-GB" dirty="0" smtClean="0">
                <a:latin typeface="Courier" pitchFamily="49" charset="0"/>
              </a:rPr>
              <a:t>(Data</a:t>
            </a:r>
            <a:r>
              <a:rPr lang="en-GB" dirty="0" smtClean="0">
                <a:latin typeface="Courier" pitchFamily="49" charset="0"/>
              </a:rPr>
              <a:t>);</a:t>
            </a:r>
            <a:endParaRPr lang="en-GB" dirty="0" smtClean="0">
              <a:latin typeface="Courier" pitchFamily="49" charset="0"/>
            </a:endParaRPr>
          </a:p>
          <a:p>
            <a:pPr algn="ctr"/>
            <a:r>
              <a:rPr lang="en-GB" dirty="0" err="1">
                <a:latin typeface="Courier" pitchFamily="49" charset="0"/>
              </a:rPr>
              <a:t>TransposedData</a:t>
            </a:r>
            <a:r>
              <a:rPr lang="en-GB" dirty="0">
                <a:latin typeface="Courier" pitchFamily="49" charset="0"/>
              </a:rPr>
              <a:t> = </a:t>
            </a:r>
            <a:r>
              <a:rPr lang="en-GB" dirty="0" smtClean="0">
                <a:latin typeface="Courier" pitchFamily="49" charset="0"/>
              </a:rPr>
              <a:t>Data’;</a:t>
            </a:r>
            <a:endParaRPr lang="en-GB" dirty="0">
              <a:latin typeface="Courier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94563" y="303213"/>
            <a:ext cx="3754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Manipulating Data in </a:t>
            </a:r>
            <a:r>
              <a:rPr lang="en-GB" altLang="en-US" sz="2400" dirty="0" err="1" smtClean="0">
                <a:latin typeface="+mj-lt"/>
                <a:cs typeface="Arial" panose="020B0604020202020204" pitchFamily="34" charset="0"/>
              </a:rPr>
              <a:t>Matlab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</a:t>
            </a:r>
            <a:r>
              <a:rPr lang="en-GB" b="1" dirty="0" smtClean="0"/>
              <a:t>identify </a:t>
            </a:r>
            <a:r>
              <a:rPr lang="en-GB" dirty="0" smtClean="0"/>
              <a:t>the </a:t>
            </a:r>
            <a:r>
              <a:rPr lang="en-GB" b="1" dirty="0" smtClean="0"/>
              <a:t>location </a:t>
            </a:r>
            <a:r>
              <a:rPr lang="en-GB" dirty="0" smtClean="0"/>
              <a:t>of </a:t>
            </a:r>
            <a:r>
              <a:rPr lang="en-GB" b="1" dirty="0" smtClean="0"/>
              <a:t>specific elements </a:t>
            </a:r>
            <a:r>
              <a:rPr lang="en-GB" dirty="0" smtClean="0"/>
              <a:t>in a matrix using the ‘</a:t>
            </a:r>
            <a:r>
              <a:rPr lang="en-GB" b="1" dirty="0" smtClean="0"/>
              <a:t>find</a:t>
            </a:r>
            <a:r>
              <a:rPr lang="en-GB" dirty="0" smtClean="0"/>
              <a:t>’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Find</a:t>
            </a:r>
            <a:r>
              <a:rPr lang="en-GB" dirty="0" smtClean="0"/>
              <a:t>’ will return the </a:t>
            </a:r>
            <a:r>
              <a:rPr lang="en-GB" b="1" dirty="0" smtClean="0"/>
              <a:t>indices</a:t>
            </a:r>
            <a:r>
              <a:rPr lang="en-GB" dirty="0" smtClean="0"/>
              <a:t> of elements that satisfy a </a:t>
            </a:r>
            <a:r>
              <a:rPr lang="en-GB" b="1" dirty="0" smtClean="0"/>
              <a:t>user-defined logical expression</a:t>
            </a:r>
            <a:r>
              <a:rPr lang="en-GB" dirty="0" smtClean="0"/>
              <a:t>:</a:t>
            </a:r>
            <a:endParaRPr lang="en-GB" dirty="0"/>
          </a:p>
          <a:p>
            <a:pPr algn="ctr"/>
            <a:r>
              <a:rPr lang="en-GB" dirty="0" smtClean="0">
                <a:latin typeface="Courier" pitchFamily="49" charset="0"/>
              </a:rPr>
              <a:t>indices = find(Data &gt; 5);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find</a:t>
            </a:r>
            <a:r>
              <a:rPr lang="en-GB" dirty="0" smtClean="0"/>
              <a:t>’ function can also return the </a:t>
            </a:r>
            <a:r>
              <a:rPr lang="en-GB" b="1" dirty="0" smtClean="0"/>
              <a:t>row</a:t>
            </a:r>
            <a:r>
              <a:rPr lang="en-GB" dirty="0" smtClean="0"/>
              <a:t> and </a:t>
            </a:r>
            <a:r>
              <a:rPr lang="en-GB" b="1" dirty="0" smtClean="0"/>
              <a:t>column</a:t>
            </a:r>
            <a:r>
              <a:rPr lang="en-GB" dirty="0" smtClean="0"/>
              <a:t> of those elements </a:t>
            </a:r>
            <a:r>
              <a:rPr lang="en-GB" b="1" dirty="0" smtClean="0"/>
              <a:t>separately</a:t>
            </a:r>
            <a:r>
              <a:rPr lang="en-GB" dirty="0" smtClean="0"/>
              <a:t>:</a:t>
            </a:r>
            <a:endParaRPr lang="en-GB" dirty="0" smtClean="0">
              <a:latin typeface="Courier" pitchFamily="49" charset="0"/>
            </a:endParaRPr>
          </a:p>
          <a:p>
            <a:pPr algn="ctr"/>
            <a:r>
              <a:rPr lang="en-GB" dirty="0" smtClean="0">
                <a:latin typeface="Courier" pitchFamily="49" charset="0"/>
              </a:rPr>
              <a:t>[row col] </a:t>
            </a:r>
            <a:r>
              <a:rPr lang="en-GB" dirty="0">
                <a:latin typeface="Courier" pitchFamily="49" charset="0"/>
              </a:rPr>
              <a:t>= find(Data &gt; 5);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b="1" dirty="0" smtClean="0"/>
              <a:t>Find</a:t>
            </a:r>
            <a:r>
              <a:rPr lang="en-GB" dirty="0" smtClean="0"/>
              <a:t>’ can also return </a:t>
            </a:r>
            <a:r>
              <a:rPr lang="en-GB" b="1" dirty="0" smtClean="0"/>
              <a:t>only</a:t>
            </a:r>
            <a:r>
              <a:rPr lang="en-GB" dirty="0" smtClean="0"/>
              <a:t> the ‘</a:t>
            </a:r>
            <a:r>
              <a:rPr lang="en-GB" b="1" dirty="0" smtClean="0"/>
              <a:t>first</a:t>
            </a:r>
            <a:r>
              <a:rPr lang="en-GB" dirty="0" smtClean="0"/>
              <a:t>’ or ‘</a:t>
            </a:r>
            <a:r>
              <a:rPr lang="en-GB" b="1" dirty="0" smtClean="0"/>
              <a:t>last</a:t>
            </a:r>
            <a:r>
              <a:rPr lang="en-GB" dirty="0" smtClean="0"/>
              <a:t>’ </a:t>
            </a:r>
            <a:r>
              <a:rPr lang="en-GB" b="1" dirty="0" smtClean="0"/>
              <a:t>n indices </a:t>
            </a:r>
            <a:r>
              <a:rPr lang="en-GB" dirty="0" smtClean="0"/>
              <a:t>that </a:t>
            </a:r>
            <a:r>
              <a:rPr lang="en-GB" b="1" dirty="0" smtClean="0"/>
              <a:t>satisfy the expression</a:t>
            </a:r>
            <a:r>
              <a:rPr lang="en-GB" dirty="0" smtClean="0"/>
              <a:t>:</a:t>
            </a:r>
            <a:endParaRPr lang="en-GB" dirty="0">
              <a:latin typeface="Courier" pitchFamily="49" charset="0"/>
            </a:endParaRPr>
          </a:p>
          <a:p>
            <a:pPr algn="ctr"/>
            <a:r>
              <a:rPr lang="en-GB" dirty="0">
                <a:latin typeface="Courier" pitchFamily="49" charset="0"/>
              </a:rPr>
              <a:t>[row col] = find(Data &gt; </a:t>
            </a:r>
            <a:r>
              <a:rPr lang="en-GB" dirty="0" smtClean="0">
                <a:latin typeface="Courier" pitchFamily="49" charset="0"/>
              </a:rPr>
              <a:t>5, n, ‘first’);</a:t>
            </a:r>
            <a:endParaRPr lang="en-GB" dirty="0">
              <a:latin typeface="Courier" pitchFamily="49" charset="0"/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Logical operators </a:t>
            </a:r>
            <a:r>
              <a:rPr lang="en-GB" dirty="0" smtClean="0"/>
              <a:t>can be </a:t>
            </a:r>
            <a:r>
              <a:rPr lang="en-GB" dirty="0" smtClean="0"/>
              <a:t>incorporated to </a:t>
            </a:r>
            <a:r>
              <a:rPr lang="en-GB" dirty="0" smtClean="0"/>
              <a:t>generate </a:t>
            </a:r>
            <a:r>
              <a:rPr lang="en-GB" b="1" dirty="0" smtClean="0"/>
              <a:t>more complex </a:t>
            </a:r>
            <a:r>
              <a:rPr lang="en-GB" b="1" dirty="0" smtClean="0"/>
              <a:t>conditions</a:t>
            </a:r>
            <a:r>
              <a:rPr lang="en-GB" dirty="0" smtClean="0"/>
              <a:t>:</a:t>
            </a:r>
            <a:endParaRPr lang="en-GB" dirty="0">
              <a:latin typeface="Courier" pitchFamily="49" charset="0"/>
            </a:endParaRPr>
          </a:p>
          <a:p>
            <a:pPr algn="ctr"/>
            <a:r>
              <a:rPr lang="en-GB" dirty="0">
                <a:latin typeface="Courier" pitchFamily="49" charset="0"/>
              </a:rPr>
              <a:t>[row col] = find(Data &gt; </a:t>
            </a:r>
            <a:r>
              <a:rPr lang="en-GB" dirty="0" smtClean="0">
                <a:latin typeface="Courier" pitchFamily="49" charset="0"/>
              </a:rPr>
              <a:t>5 &amp; Data &lt; 10);</a:t>
            </a:r>
            <a:endParaRPr lang="en-GB" dirty="0">
              <a:latin typeface="Courier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411137" y="303213"/>
            <a:ext cx="2321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Finding Elements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1088</Words>
  <Application>Microsoft Office PowerPoint</Application>
  <PresentationFormat>On-screen Show (4:3)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Bush</dc:creator>
  <cp:lastModifiedBy>Daniel Bush</cp:lastModifiedBy>
  <cp:revision>574</cp:revision>
  <dcterms:created xsi:type="dcterms:W3CDTF">2013-10-02T17:32:12Z</dcterms:created>
  <dcterms:modified xsi:type="dcterms:W3CDTF">2020-10-20T22:41:11Z</dcterms:modified>
</cp:coreProperties>
</file>